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omments/comment2.xml" ContentType="application/vnd.openxmlformats-officedocument.presentationml.comment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omments/comment3.xml" ContentType="application/vnd.openxmlformats-officedocument.presentationml.comment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omments/comment4.xml" ContentType="application/vnd.openxmlformats-officedocument.presentationml.comments+xml"/>
  <Override PartName="/ppt/notesSlides/notesSlide40.xml" ContentType="application/vnd.openxmlformats-officedocument.presentationml.notesSlide+xml"/>
  <Override PartName="/ppt/comments/comment5.xml" ContentType="application/vnd.openxmlformats-officedocument.presentationml.comment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omments/comment6.xml" ContentType="application/vnd.openxmlformats-officedocument.presentationml.comment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comments/comment7.xml" ContentType="application/vnd.openxmlformats-officedocument.presentationml.comments+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comments/comment8.xml" ContentType="application/vnd.openxmlformats-officedocument.presentationml.comments+xml"/>
  <Override PartName="/ppt/notesSlides/notesSlide58.xml" ContentType="application/vnd.openxmlformats-officedocument.presentationml.notesSlide+xml"/>
  <Override PartName="/ppt/comments/comment9.xml" ContentType="application/vnd.openxmlformats-officedocument.presentationml.comments+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2" r:id="rId1"/>
  </p:sldMasterIdLst>
  <p:notesMasterIdLst>
    <p:notesMasterId r:id="rId6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Lst>
  <p:sldSz cx="13004800" cy="9753600"/>
  <p:notesSz cx="6858000" cy="9144000"/>
  <p:embeddedFontLst>
    <p:embeddedFont>
      <p:font typeface="Helvetica Neue" panose="020B0604020202020204" charset="0"/>
      <p:regular r:id="rId64"/>
      <p:bold r:id="rId65"/>
      <p:italic r:id="rId66"/>
      <p:boldItalic r:id="rId67"/>
    </p:embeddedFont>
    <p:embeddedFont>
      <p:font typeface="Helvetica Neue Light" panose="020B0604020202020204" charset="0"/>
      <p:regular r:id="rId68"/>
      <p:bold r:id="rId69"/>
      <p:italic r:id="rId70"/>
      <p:boldItalic r:id="rId71"/>
    </p:embeddedFont>
    <p:embeddedFont>
      <p:font typeface="Cambria" panose="02040503050406030204" pitchFamily="18" charset="0"/>
      <p:regular r:id="rId72"/>
      <p:bold r:id="rId73"/>
      <p:italic r:id="rId74"/>
      <p:boldItalic r:id="rId75"/>
    </p:embeddedFont>
    <p:embeddedFont>
      <p:font typeface="Gisha" panose="020B0502040204020203" pitchFamily="34" charset="-79"/>
      <p:regular r:id="rId76"/>
      <p:bold r:id="rId77"/>
    </p:embeddedFont>
    <p:embeddedFont>
      <p:font typeface="Calibri" panose="020F0502020204030204" pitchFamily="34" charset="0"/>
      <p:regular r:id="rId78"/>
      <p:bold r:id="rId79"/>
      <p:italic r:id="rId80"/>
      <p:boldItalic r:id="rId8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ibliothèque Montmorency" initials="" lastIdx="9" clrIdx="0"/>
  <p:cmAuthor id="1" name="Isabelle Dealge" initials=""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24" autoAdjust="0"/>
    <p:restoredTop sz="95405" autoAdjust="0"/>
  </p:normalViewPr>
  <p:slideViewPr>
    <p:cSldViewPr snapToGrid="0">
      <p:cViewPr>
        <p:scale>
          <a:sx n="68" d="100"/>
          <a:sy n="68" d="100"/>
        </p:scale>
        <p:origin x="859" y="-1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font" Target="fonts/font5.fntdata"/><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font" Target="fonts/font11.fntdata"/><Relationship Id="rId79" Type="http://schemas.openxmlformats.org/officeDocument/2006/relationships/font" Target="fonts/font16.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1.fntdata"/><Relationship Id="rId69" Type="http://schemas.openxmlformats.org/officeDocument/2006/relationships/font" Target="fonts/font6.fntdata"/><Relationship Id="rId77"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font" Target="fonts/font9.fntdata"/><Relationship Id="rId80" Type="http://schemas.openxmlformats.org/officeDocument/2006/relationships/font" Target="fonts/font17.fntdata"/><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font" Target="fonts/font4.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font" Target="fonts/font7.fntdata"/><Relationship Id="rId75" Type="http://schemas.openxmlformats.org/officeDocument/2006/relationships/font" Target="fonts/font12.fntdata"/><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font" Target="fonts/font2.fntdata"/><Relationship Id="rId73" Type="http://schemas.openxmlformats.org/officeDocument/2006/relationships/font" Target="fonts/font10.fntdata"/><Relationship Id="rId78" Type="http://schemas.openxmlformats.org/officeDocument/2006/relationships/font" Target="fonts/font15.fntdata"/><Relationship Id="rId81" Type="http://schemas.openxmlformats.org/officeDocument/2006/relationships/font" Target="fonts/font18.fntdata"/><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font" Target="fonts/font8.fntdata"/><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font" Target="fonts/font3.fntdata"/><Relationship Id="rId61" Type="http://schemas.openxmlformats.org/officeDocument/2006/relationships/slide" Target="slides/slide60.xml"/><Relationship Id="rId8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7-05-13T23:56:18.156" idx="1">
    <p:pos x="6000" y="100"/>
    <p:text>Non pas trop de concepts au contraire j'ajouterais les 3 notions de connaissances, déclarative, procédural et conditionnel...</p:text>
  </p:cm>
  <p:cm authorId="1" dt="2017-05-13T23:56:43.318" idx="2">
    <p:pos x="6000" y="200"/>
    <p:text>_Marked as resolved_</p:text>
  </p:cm>
  <p:cm authorId="0" dt="2017-05-14T00:00:03.524" idx="1">
    <p:pos x="6000" y="0"/>
    <p:text>Je vais modifier pour enjoliver plus tard. Est-ce qu'il y a trop de concepts?</p:text>
  </p:cm>
  <p:cm authorId="1" dt="2017-05-14T00:00:03.524" idx="3">
    <p:pos x="6000" y="300"/>
    <p:text>_Re-opened_
Une fois que la schéma représentera bien ce qu'on présente, on pourra le montrer pour chacune des 4 activité et remettre en contexte!</p:text>
  </p:cm>
</p:cmLst>
</file>

<file path=ppt/comments/comment2.xml><?xml version="1.0" encoding="utf-8"?>
<p:cmLst xmlns:a="http://schemas.openxmlformats.org/drawingml/2006/main" xmlns:r="http://schemas.openxmlformats.org/officeDocument/2006/relationships" xmlns:p="http://schemas.openxmlformats.org/presentationml/2006/main">
  <p:cm authorId="0" dt="2017-05-18T12:21:50.352" idx="2">
    <p:pos x="6000" y="0"/>
    <p:text>Trouver et afficher source. PL</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7-06-01T14:44:29.162" idx="3">
    <p:pos x="6000" y="0"/>
    <p:text>Si le temps le permet, sinon sauter.
Attention redondance. Pt enlever cette diapositive.</p:text>
  </p:cm>
</p:cmLst>
</file>

<file path=ppt/comments/comment4.xml><?xml version="1.0" encoding="utf-8"?>
<p:cmLst xmlns:a="http://schemas.openxmlformats.org/drawingml/2006/main" xmlns:r="http://schemas.openxmlformats.org/officeDocument/2006/relationships" xmlns:p="http://schemas.openxmlformats.org/presentationml/2006/main">
  <p:cm authorId="0" dt="2017-05-25T11:37:03.626" idx="4">
    <p:pos x="6000" y="0"/>
    <p:text>Si le temps le permet, sinon sauter</p:text>
  </p:cm>
</p:cmLst>
</file>

<file path=ppt/comments/comment5.xml><?xml version="1.0" encoding="utf-8"?>
<p:cmLst xmlns:a="http://schemas.openxmlformats.org/drawingml/2006/main" xmlns:r="http://schemas.openxmlformats.org/officeDocument/2006/relationships" xmlns:p="http://schemas.openxmlformats.org/presentationml/2006/main">
  <p:cm authorId="0" dt="2017-05-30T20:45:50.259" idx="5">
    <p:pos x="6000" y="0"/>
    <p:text>passer de la diap 37 à 41 ? Peut-être que 39 est quand même pertinent.</p:text>
  </p:cm>
</p:cmLst>
</file>

<file path=ppt/comments/comment6.xml><?xml version="1.0" encoding="utf-8"?>
<p:cmLst xmlns:a="http://schemas.openxmlformats.org/drawingml/2006/main" xmlns:r="http://schemas.openxmlformats.org/officeDocument/2006/relationships" xmlns:p="http://schemas.openxmlformats.org/presentationml/2006/main">
  <p:cm authorId="0" dt="2017-06-01T14:46:37.961" idx="6">
    <p:pos x="6000" y="0"/>
    <p:text>Sauter cette diapositive.</p:text>
  </p:cm>
</p:cmLst>
</file>

<file path=ppt/comments/comment7.xml><?xml version="1.0" encoding="utf-8"?>
<p:cmLst xmlns:a="http://schemas.openxmlformats.org/drawingml/2006/main" xmlns:r="http://schemas.openxmlformats.org/officeDocument/2006/relationships" xmlns:p="http://schemas.openxmlformats.org/presentationml/2006/main">
  <p:cm authorId="0" dt="2017-05-10T18:37:17.685" idx="7">
    <p:pos x="6000" y="0"/>
    <p:text>Insérer les commentaires La réponse de nos étudiants et professeurs</p:text>
  </p:cm>
</p:cmLst>
</file>

<file path=ppt/comments/comment8.xml><?xml version="1.0" encoding="utf-8"?>
<p:cmLst xmlns:a="http://schemas.openxmlformats.org/drawingml/2006/main" xmlns:r="http://schemas.openxmlformats.org/officeDocument/2006/relationships" xmlns:p="http://schemas.openxmlformats.org/presentationml/2006/main">
  <p:cm authorId="0" dt="2017-06-05T17:31:35.958" idx="8">
    <p:pos x="6000" y="0"/>
    <p:text>Isabelle + Caroline</p:text>
  </p:cm>
</p:cmLst>
</file>

<file path=ppt/comments/comment9.xml><?xml version="1.0" encoding="utf-8"?>
<p:cmLst xmlns:a="http://schemas.openxmlformats.org/drawingml/2006/main" xmlns:r="http://schemas.openxmlformats.org/officeDocument/2006/relationships" xmlns:p="http://schemas.openxmlformats.org/presentationml/2006/main">
  <p:cm authorId="0" dt="2017-06-05T17:45:02.436" idx="9">
    <p:pos x="6000" y="0"/>
    <p:text>Caroline</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4" name="Shape 4"/>
          <p:cNvSpPr txBox="1">
            <a:spLocks noGrp="1"/>
          </p:cNvSpPr>
          <p:nvPr>
            <p:ph type="body" idx="1"/>
          </p:nvPr>
        </p:nvSpPr>
        <p:spPr>
          <a:xfrm>
            <a:off x="914400" y="4343400"/>
            <a:ext cx="5029199" cy="4114800"/>
          </a:xfrm>
          <a:prstGeom prst="rect">
            <a:avLst/>
          </a:prstGeom>
          <a:noFill/>
          <a:ln>
            <a:noFill/>
          </a:ln>
        </p:spPr>
        <p:txBody>
          <a:bodyPr lIns="91425" tIns="91425" rIns="91425" bIns="91425" anchor="t" anchorCtr="0"/>
          <a:lstStyle>
            <a:lvl1pPr marL="0" marR="0" lvl="0" indent="0" algn="l" rtl="0">
              <a:lnSpc>
                <a:spcPct val="117999"/>
              </a:lnSpc>
              <a:spcBef>
                <a:spcPts val="0"/>
              </a:spcBef>
              <a:buNone/>
              <a:defRPr sz="2200" b="0" i="0" u="none" strike="noStrike" cap="none">
                <a:latin typeface="Helvetica Neue"/>
                <a:ea typeface="Helvetica Neue"/>
                <a:cs typeface="Helvetica Neue"/>
                <a:sym typeface="Helvetica Neue"/>
              </a:defRPr>
            </a:lvl1pPr>
            <a:lvl2pPr marL="457200" marR="0" lvl="1" indent="228600" algn="l" rtl="0">
              <a:lnSpc>
                <a:spcPct val="117999"/>
              </a:lnSpc>
              <a:spcBef>
                <a:spcPts val="0"/>
              </a:spcBef>
              <a:buNone/>
              <a:defRPr sz="2200" b="0" i="0" u="none" strike="noStrike" cap="none">
                <a:latin typeface="Helvetica Neue"/>
                <a:ea typeface="Helvetica Neue"/>
                <a:cs typeface="Helvetica Neue"/>
                <a:sym typeface="Helvetica Neue"/>
              </a:defRPr>
            </a:lvl2pPr>
            <a:lvl3pPr marL="914400" marR="0" lvl="2" indent="457200" algn="l" rtl="0">
              <a:lnSpc>
                <a:spcPct val="117999"/>
              </a:lnSpc>
              <a:spcBef>
                <a:spcPts val="0"/>
              </a:spcBef>
              <a:buNone/>
              <a:defRPr sz="2200" b="0" i="0" u="none" strike="noStrike" cap="none">
                <a:latin typeface="Helvetica Neue"/>
                <a:ea typeface="Helvetica Neue"/>
                <a:cs typeface="Helvetica Neue"/>
                <a:sym typeface="Helvetica Neue"/>
              </a:defRPr>
            </a:lvl3pPr>
            <a:lvl4pPr marL="1371600" marR="0" lvl="3" indent="685800" algn="l" rtl="0">
              <a:lnSpc>
                <a:spcPct val="117999"/>
              </a:lnSpc>
              <a:spcBef>
                <a:spcPts val="0"/>
              </a:spcBef>
              <a:buNone/>
              <a:defRPr sz="2200" b="0" i="0" u="none" strike="noStrike" cap="none">
                <a:latin typeface="Helvetica Neue"/>
                <a:ea typeface="Helvetica Neue"/>
                <a:cs typeface="Helvetica Neue"/>
                <a:sym typeface="Helvetica Neue"/>
              </a:defRPr>
            </a:lvl4pPr>
            <a:lvl5pPr marL="1828800" marR="0" lvl="4" indent="914400" algn="l" rtl="0">
              <a:lnSpc>
                <a:spcPct val="117999"/>
              </a:lnSpc>
              <a:spcBef>
                <a:spcPts val="0"/>
              </a:spcBef>
              <a:buNone/>
              <a:defRPr sz="2200" b="0" i="0" u="none" strike="noStrike" cap="none">
                <a:latin typeface="Helvetica Neue"/>
                <a:ea typeface="Helvetica Neue"/>
                <a:cs typeface="Helvetica Neue"/>
                <a:sym typeface="Helvetica Neue"/>
              </a:defRPr>
            </a:lvl5pPr>
            <a:lvl6pPr marL="2286000" marR="0" lvl="5" indent="1143000" algn="l" rtl="0">
              <a:lnSpc>
                <a:spcPct val="117999"/>
              </a:lnSpc>
              <a:spcBef>
                <a:spcPts val="0"/>
              </a:spcBef>
              <a:buNone/>
              <a:defRPr sz="2200" b="0" i="0" u="none" strike="noStrike" cap="none">
                <a:latin typeface="Helvetica Neue"/>
                <a:ea typeface="Helvetica Neue"/>
                <a:cs typeface="Helvetica Neue"/>
                <a:sym typeface="Helvetica Neue"/>
              </a:defRPr>
            </a:lvl6pPr>
            <a:lvl7pPr marL="2743200" marR="0" lvl="6" indent="1371600" algn="l" rtl="0">
              <a:lnSpc>
                <a:spcPct val="117999"/>
              </a:lnSpc>
              <a:spcBef>
                <a:spcPts val="0"/>
              </a:spcBef>
              <a:buNone/>
              <a:defRPr sz="2200" b="0" i="0" u="none" strike="noStrike" cap="none">
                <a:latin typeface="Helvetica Neue"/>
                <a:ea typeface="Helvetica Neue"/>
                <a:cs typeface="Helvetica Neue"/>
                <a:sym typeface="Helvetica Neue"/>
              </a:defRPr>
            </a:lvl7pPr>
            <a:lvl8pPr marL="3200400" marR="0" lvl="7" indent="1600200" algn="l" rtl="0">
              <a:lnSpc>
                <a:spcPct val="117999"/>
              </a:lnSpc>
              <a:spcBef>
                <a:spcPts val="0"/>
              </a:spcBef>
              <a:buNone/>
              <a:defRPr sz="2200" b="0" i="0" u="none" strike="noStrike" cap="none">
                <a:latin typeface="Helvetica Neue"/>
                <a:ea typeface="Helvetica Neue"/>
                <a:cs typeface="Helvetica Neue"/>
                <a:sym typeface="Helvetica Neue"/>
              </a:defRPr>
            </a:lvl8pPr>
            <a:lvl9pPr marL="3657600" marR="0" lvl="8" indent="1828800" algn="l" rtl="0">
              <a:lnSpc>
                <a:spcPct val="117999"/>
              </a:lnSpc>
              <a:spcBef>
                <a:spcPts val="0"/>
              </a:spcBef>
              <a:buNone/>
              <a:defRPr sz="2200" b="0" i="0" u="none" strike="noStrike" cap="none">
                <a:latin typeface="Helvetica Neue"/>
                <a:ea typeface="Helvetica Neue"/>
                <a:cs typeface="Helvetica Neue"/>
                <a:sym typeface="Helvetica Neue"/>
              </a:defRPr>
            </a:lvl9pPr>
          </a:lstStyle>
          <a:p>
            <a:endParaRPr/>
          </a:p>
        </p:txBody>
      </p:sp>
    </p:spTree>
    <p:extLst>
      <p:ext uri="{BB962C8B-B14F-4D97-AF65-F5344CB8AC3E}">
        <p14:creationId xmlns:p14="http://schemas.microsoft.com/office/powerpoint/2010/main" val="747311869"/>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3" Type="http://schemas.openxmlformats.org/officeDocument/2006/relationships/hyperlink" Target="https://strategieslecturecollegial.wordpress.com/" TargetMode="External"/><Relationship Id="rId2" Type="http://schemas.openxmlformats.org/officeDocument/2006/relationships/slide" Target="../slides/slide40.xml"/><Relationship Id="rId1" Type="http://schemas.openxmlformats.org/officeDocument/2006/relationships/notesMaster" Target="../notesMasters/notesMaster1.xml"/><Relationship Id="rId4" Type="http://schemas.openxmlformats.org/officeDocument/2006/relationships/hyperlink" Target="http://correspo.ccdmd.qc.ca/index.php/document/soutenir-la-comprehension-en-lecture-dans-sa-discipline-au-collegial-un-exemple-dintegration-de-strategies-eprouvees/" TargetMode="Externa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www.erudit.org/fr/revues/rse/2008-v34-n1-n1/018989ar/" TargetMode="External"/><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erudit.org/fr/revues/rse/2008-v34-n1-n1/018989ar/" TargetMode="External"/><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erudit.org/fr/revues/rse/2008-v34-n1-n1/018989ar/"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3" Type="http://schemas.openxmlformats.org/officeDocument/2006/relationships/hyperlink" Target="https://www.erudit.org/fr/revues/rse/2008-v34-n1-n1/018989ar/" TargetMode="External"/><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www.education.auckland.ac.nz/en/about/staff/j.hattie.html" TargetMode="External"/><Relationship Id="rId2" Type="http://schemas.openxmlformats.org/officeDocument/2006/relationships/slide" Target="../slides/slide52.xml"/><Relationship Id="rId1" Type="http://schemas.openxmlformats.org/officeDocument/2006/relationships/notesMaster" Target="../notesMasters/notesMaster1.xml"/><Relationship Id="rId4" Type="http://schemas.openxmlformats.org/officeDocument/2006/relationships/hyperlink" Target="http://visible-learning.org/nvd3/visualize/hattie-ranking-interactive-2009-2011-2015.html" TargetMode="Externa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pollev.com/philippelavi952"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None/>
            </a:pPr>
            <a:r>
              <a:rPr lang="en-US" sz="1100">
                <a:latin typeface="Calibri"/>
                <a:ea typeface="Calibri"/>
                <a:cs typeface="Calibri"/>
                <a:sym typeface="Calibri"/>
              </a:rPr>
              <a:t>Isabelle : Bienvenue à ce récit de pratique portant sur les stratégies d’apprentissage et les méthodes de travail intellectuelles.</a:t>
            </a:r>
          </a:p>
          <a:p>
            <a:pPr lvl="0" rtl="0">
              <a:lnSpc>
                <a:spcPct val="138000"/>
              </a:lnSpc>
              <a:spcBef>
                <a:spcPts val="0"/>
              </a:spcBef>
              <a:buNone/>
            </a:pPr>
            <a:r>
              <a:rPr lang="en-US" sz="1100">
                <a:latin typeface="Calibri"/>
                <a:ea typeface="Calibri"/>
                <a:cs typeface="Calibri"/>
                <a:sym typeface="Calibri"/>
              </a:rPr>
              <a:t>Présentation. Qui nous sommes : titre, fonction, notre appartenance à la direction des services aux étudiants, (SAA) service d’aide l’apprentissage.</a:t>
            </a:r>
          </a:p>
          <a:p>
            <a:pPr marL="457200" lvl="0" indent="-298450" rtl="0">
              <a:lnSpc>
                <a:spcPct val="138000"/>
              </a:lnSpc>
              <a:spcBef>
                <a:spcPts val="0"/>
              </a:spcBef>
              <a:buSzPct val="100000"/>
              <a:buFont typeface="Calibri"/>
              <a:buAutoNum type="alphaUcParenR"/>
            </a:pPr>
            <a:r>
              <a:rPr lang="en-US" sz="1100">
                <a:latin typeface="Calibri"/>
                <a:ea typeface="Calibri"/>
                <a:cs typeface="Calibri"/>
                <a:sym typeface="Calibri"/>
              </a:rPr>
              <a:t>Isabelle</a:t>
            </a:r>
          </a:p>
          <a:p>
            <a:pPr marL="457200" lvl="0" indent="-298450" rtl="0">
              <a:lnSpc>
                <a:spcPct val="138000"/>
              </a:lnSpc>
              <a:spcBef>
                <a:spcPts val="0"/>
              </a:spcBef>
              <a:buSzPct val="100000"/>
              <a:buFont typeface="Calibri"/>
              <a:buAutoNum type="alphaUcParenR"/>
            </a:pPr>
            <a:r>
              <a:rPr lang="en-US" sz="1100">
                <a:latin typeface="Calibri"/>
                <a:ea typeface="Calibri"/>
                <a:cs typeface="Calibri"/>
                <a:sym typeface="Calibri"/>
              </a:rPr>
              <a:t>Philippe</a:t>
            </a:r>
          </a:p>
          <a:p>
            <a:pPr marL="457200" lvl="0" indent="-298450" rtl="0">
              <a:lnSpc>
                <a:spcPct val="138000"/>
              </a:lnSpc>
              <a:spcBef>
                <a:spcPts val="0"/>
              </a:spcBef>
              <a:buSzPct val="100000"/>
              <a:buFont typeface="Calibri"/>
              <a:buAutoNum type="alphaUcParenR"/>
            </a:pPr>
            <a:r>
              <a:rPr lang="en-US" sz="1100">
                <a:latin typeface="Calibri"/>
                <a:ea typeface="Calibri"/>
                <a:cs typeface="Calibri"/>
                <a:sym typeface="Calibri"/>
              </a:rPr>
              <a:t>Caroline</a:t>
            </a:r>
          </a:p>
          <a:p>
            <a:pPr lvl="0" rtl="0">
              <a:spcBef>
                <a:spcPts val="0"/>
              </a:spcBef>
              <a:buNone/>
            </a:pPr>
            <a:endParaRPr/>
          </a:p>
        </p:txBody>
      </p:sp>
      <p:sp>
        <p:nvSpPr>
          <p:cNvPr id="86" name="Shape 8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9590274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Shape 155"/>
          <p:cNvSpPr txBox="1">
            <a:spLocks noGrp="1"/>
          </p:cNvSpPr>
          <p:nvPr>
            <p:ph type="body" idx="1"/>
          </p:nvPr>
        </p:nvSpPr>
        <p:spPr>
          <a:xfrm>
            <a:off x="914400" y="4343400"/>
            <a:ext cx="5029199" cy="4114800"/>
          </a:xfrm>
          <a:prstGeom prst="rect">
            <a:avLst/>
          </a:prstGeom>
        </p:spPr>
        <p:txBody>
          <a:bodyPr lIns="91425" tIns="91425" rIns="91425" bIns="91425" anchor="t" anchorCtr="0">
            <a:noAutofit/>
          </a:bodyPr>
          <a:lstStyle/>
          <a:p>
            <a:pPr lvl="0">
              <a:spcBef>
                <a:spcPts val="0"/>
              </a:spcBef>
              <a:buNone/>
            </a:pPr>
            <a:r>
              <a:rPr lang="en-US" dirty="0"/>
              <a:t>Philippe:</a:t>
            </a:r>
          </a:p>
          <a:p>
            <a:pPr lvl="0">
              <a:spcBef>
                <a:spcPts val="0"/>
              </a:spcBef>
              <a:buNone/>
            </a:pPr>
            <a:r>
              <a:rPr lang="en-US" dirty="0" err="1"/>
              <a:t>Définition</a:t>
            </a:r>
            <a:r>
              <a:rPr lang="en-US" dirty="0"/>
              <a:t> et </a:t>
            </a:r>
            <a:r>
              <a:rPr lang="en-US" dirty="0" err="1"/>
              <a:t>explicitation</a:t>
            </a:r>
            <a:r>
              <a:rPr lang="en-US" dirty="0"/>
              <a:t> : </a:t>
            </a:r>
          </a:p>
          <a:p>
            <a:pPr lvl="0" rtl="0">
              <a:lnSpc>
                <a:spcPct val="138000"/>
              </a:lnSpc>
              <a:spcBef>
                <a:spcPts val="0"/>
              </a:spcBef>
              <a:buNone/>
            </a:pPr>
            <a:r>
              <a:rPr lang="en-US" sz="1100" dirty="0">
                <a:latin typeface="Arial"/>
                <a:ea typeface="Arial"/>
                <a:cs typeface="Arial"/>
                <a:sym typeface="Arial"/>
              </a:rPr>
              <a:t>Suite à </a:t>
            </a:r>
            <a:r>
              <a:rPr lang="en-US" sz="1100" dirty="0" err="1">
                <a:latin typeface="Arial"/>
                <a:ea typeface="Arial"/>
                <a:cs typeface="Arial"/>
                <a:sym typeface="Arial"/>
              </a:rPr>
              <a:t>une</a:t>
            </a:r>
            <a:r>
              <a:rPr lang="en-US" sz="1100" dirty="0">
                <a:latin typeface="Arial"/>
                <a:ea typeface="Arial"/>
                <a:cs typeface="Arial"/>
                <a:sym typeface="Arial"/>
              </a:rPr>
              <a:t> revue de </a:t>
            </a:r>
            <a:r>
              <a:rPr lang="en-US" sz="1100" dirty="0" err="1">
                <a:latin typeface="Arial"/>
                <a:ea typeface="Arial"/>
                <a:cs typeface="Arial"/>
                <a:sym typeface="Arial"/>
              </a:rPr>
              <a:t>littérature</a:t>
            </a:r>
            <a:r>
              <a:rPr lang="en-US" sz="1100" dirty="0">
                <a:latin typeface="Arial"/>
                <a:ea typeface="Arial"/>
                <a:cs typeface="Arial"/>
                <a:sym typeface="Arial"/>
              </a:rPr>
              <a:t> -non exhaustive-, nous </a:t>
            </a:r>
            <a:r>
              <a:rPr lang="en-US" sz="1100" dirty="0" err="1">
                <a:latin typeface="Arial"/>
                <a:ea typeface="Arial"/>
                <a:cs typeface="Arial"/>
                <a:sym typeface="Arial"/>
              </a:rPr>
              <a:t>avons</a:t>
            </a:r>
            <a:r>
              <a:rPr lang="en-US" sz="1100" dirty="0">
                <a:latin typeface="Arial"/>
                <a:ea typeface="Arial"/>
                <a:cs typeface="Arial"/>
                <a:sym typeface="Arial"/>
              </a:rPr>
              <a:t> </a:t>
            </a:r>
            <a:r>
              <a:rPr lang="en-US" sz="1100" dirty="0" err="1">
                <a:latin typeface="Arial"/>
                <a:ea typeface="Arial"/>
                <a:cs typeface="Arial"/>
                <a:sym typeface="Arial"/>
              </a:rPr>
              <a:t>retenu</a:t>
            </a:r>
            <a:r>
              <a:rPr lang="en-US" sz="1100" dirty="0">
                <a:latin typeface="Arial"/>
                <a:ea typeface="Arial"/>
                <a:cs typeface="Arial"/>
                <a:sym typeface="Arial"/>
              </a:rPr>
              <a:t> les propositions de </a:t>
            </a:r>
            <a:r>
              <a:rPr lang="en-US" sz="1100" dirty="0" err="1">
                <a:latin typeface="Arial"/>
                <a:ea typeface="Arial"/>
                <a:cs typeface="Arial"/>
                <a:sym typeface="Arial"/>
              </a:rPr>
              <a:t>plusieurs</a:t>
            </a:r>
            <a:r>
              <a:rPr lang="en-US" sz="1100" dirty="0">
                <a:latin typeface="Arial"/>
                <a:ea typeface="Arial"/>
                <a:cs typeface="Arial"/>
                <a:sym typeface="Arial"/>
              </a:rPr>
              <a:t> auteurs  : Bégin, Saint-Pierre et Weinstein et Mayer </a:t>
            </a:r>
            <a:r>
              <a:rPr lang="en-US" sz="1100" dirty="0" err="1">
                <a:latin typeface="Arial"/>
                <a:ea typeface="Arial"/>
                <a:cs typeface="Arial"/>
                <a:sym typeface="Arial"/>
              </a:rPr>
              <a:t>que</a:t>
            </a:r>
            <a:r>
              <a:rPr lang="en-US" sz="1100" dirty="0">
                <a:latin typeface="Arial"/>
                <a:ea typeface="Arial"/>
                <a:cs typeface="Arial"/>
                <a:sym typeface="Arial"/>
              </a:rPr>
              <a:t> nous </a:t>
            </a:r>
            <a:r>
              <a:rPr lang="en-US" sz="1100" dirty="0" err="1">
                <a:latin typeface="Arial"/>
                <a:ea typeface="Arial"/>
                <a:cs typeface="Arial"/>
                <a:sym typeface="Arial"/>
              </a:rPr>
              <a:t>avons</a:t>
            </a:r>
            <a:r>
              <a:rPr lang="en-US" sz="1100" dirty="0">
                <a:latin typeface="Arial"/>
                <a:ea typeface="Arial"/>
                <a:cs typeface="Arial"/>
                <a:sym typeface="Arial"/>
              </a:rPr>
              <a:t> </a:t>
            </a:r>
            <a:r>
              <a:rPr lang="en-US" sz="1100" dirty="0" err="1">
                <a:latin typeface="Arial"/>
                <a:ea typeface="Arial"/>
                <a:cs typeface="Arial"/>
                <a:sym typeface="Arial"/>
              </a:rPr>
              <a:t>synthétisé</a:t>
            </a:r>
            <a:r>
              <a:rPr lang="en-US" sz="1100" dirty="0">
                <a:latin typeface="Arial"/>
                <a:ea typeface="Arial"/>
                <a:cs typeface="Arial"/>
                <a:sym typeface="Arial"/>
              </a:rPr>
              <a:t>.</a:t>
            </a:r>
          </a:p>
          <a:p>
            <a:pPr lvl="0" rtl="0">
              <a:lnSpc>
                <a:spcPct val="138000"/>
              </a:lnSpc>
              <a:spcBef>
                <a:spcPts val="0"/>
              </a:spcBef>
              <a:buNone/>
            </a:pPr>
            <a:r>
              <a:rPr lang="en-US" sz="1100" dirty="0">
                <a:latin typeface="Arial"/>
                <a:ea typeface="Arial"/>
                <a:cs typeface="Arial"/>
                <a:sym typeface="Arial"/>
              </a:rPr>
              <a:t>Nous </a:t>
            </a:r>
            <a:r>
              <a:rPr lang="en-US" sz="1100" dirty="0" err="1">
                <a:latin typeface="Arial"/>
                <a:ea typeface="Arial"/>
                <a:cs typeface="Arial"/>
                <a:sym typeface="Arial"/>
              </a:rPr>
              <a:t>vous</a:t>
            </a:r>
            <a:r>
              <a:rPr lang="en-US" sz="1100" dirty="0">
                <a:latin typeface="Arial"/>
                <a:ea typeface="Arial"/>
                <a:cs typeface="Arial"/>
                <a:sym typeface="Arial"/>
              </a:rPr>
              <a:t> </a:t>
            </a:r>
            <a:r>
              <a:rPr lang="en-US" sz="1100" dirty="0" err="1">
                <a:latin typeface="Arial"/>
                <a:ea typeface="Arial"/>
                <a:cs typeface="Arial"/>
                <a:sym typeface="Arial"/>
              </a:rPr>
              <a:t>proposons</a:t>
            </a:r>
            <a:r>
              <a:rPr lang="en-US" sz="1100" dirty="0">
                <a:latin typeface="Arial"/>
                <a:ea typeface="Arial"/>
                <a:cs typeface="Arial"/>
                <a:sym typeface="Arial"/>
              </a:rPr>
              <a:t> </a:t>
            </a:r>
            <a:r>
              <a:rPr lang="en-US" sz="1100" dirty="0" err="1">
                <a:latin typeface="Arial"/>
                <a:ea typeface="Arial"/>
                <a:cs typeface="Arial"/>
                <a:sym typeface="Arial"/>
              </a:rPr>
              <a:t>notre</a:t>
            </a:r>
            <a:r>
              <a:rPr lang="en-US" sz="1100" dirty="0">
                <a:latin typeface="Arial"/>
                <a:ea typeface="Arial"/>
                <a:cs typeface="Arial"/>
                <a:sym typeface="Arial"/>
              </a:rPr>
              <a:t> </a:t>
            </a:r>
            <a:r>
              <a:rPr lang="en-US" sz="1100" dirty="0" err="1">
                <a:latin typeface="Arial"/>
                <a:ea typeface="Arial"/>
                <a:cs typeface="Arial"/>
                <a:sym typeface="Arial"/>
              </a:rPr>
              <a:t>synthèse</a:t>
            </a:r>
            <a:endParaRPr lang="en-US" sz="1100" dirty="0">
              <a:latin typeface="Arial"/>
              <a:ea typeface="Arial"/>
              <a:cs typeface="Arial"/>
              <a:sym typeface="Arial"/>
            </a:endParaRPr>
          </a:p>
          <a:p>
            <a:pPr lvl="0" rtl="0">
              <a:lnSpc>
                <a:spcPct val="138000"/>
              </a:lnSpc>
              <a:spcBef>
                <a:spcPts val="0"/>
              </a:spcBef>
              <a:buNone/>
            </a:pPr>
            <a:r>
              <a:rPr lang="en-US" sz="1100" dirty="0">
                <a:latin typeface="Arial"/>
                <a:ea typeface="Arial"/>
                <a:cs typeface="Arial"/>
                <a:sym typeface="Arial"/>
              </a:rPr>
              <a:t>Il </a:t>
            </a:r>
            <a:r>
              <a:rPr lang="en-US" sz="1100" dirty="0" err="1">
                <a:latin typeface="Arial"/>
                <a:ea typeface="Arial"/>
                <a:cs typeface="Arial"/>
                <a:sym typeface="Arial"/>
              </a:rPr>
              <a:t>n’y</a:t>
            </a:r>
            <a:r>
              <a:rPr lang="en-US" sz="1100" dirty="0">
                <a:latin typeface="Arial"/>
                <a:ea typeface="Arial"/>
                <a:cs typeface="Arial"/>
                <a:sym typeface="Arial"/>
              </a:rPr>
              <a:t> a pas de consensus. IL en </a:t>
            </a:r>
            <a:r>
              <a:rPr lang="en-US" sz="1100" dirty="0" err="1">
                <a:latin typeface="Arial"/>
                <a:ea typeface="Arial"/>
                <a:cs typeface="Arial"/>
                <a:sym typeface="Arial"/>
              </a:rPr>
              <a:t>existe</a:t>
            </a:r>
            <a:r>
              <a:rPr lang="en-US" sz="1100" dirty="0">
                <a:latin typeface="Arial"/>
                <a:ea typeface="Arial"/>
                <a:cs typeface="Arial"/>
                <a:sym typeface="Arial"/>
              </a:rPr>
              <a:t> </a:t>
            </a:r>
            <a:r>
              <a:rPr lang="en-US" sz="1100" dirty="0" err="1">
                <a:latin typeface="Arial"/>
                <a:ea typeface="Arial"/>
                <a:cs typeface="Arial"/>
                <a:sym typeface="Arial"/>
              </a:rPr>
              <a:t>d’autres</a:t>
            </a:r>
            <a:r>
              <a:rPr lang="en-US" sz="1100" dirty="0">
                <a:latin typeface="Arial"/>
                <a:ea typeface="Arial"/>
                <a:cs typeface="Arial"/>
                <a:sym typeface="Arial"/>
              </a:rPr>
              <a:t>.</a:t>
            </a:r>
          </a:p>
          <a:p>
            <a:pPr lvl="0" rtl="0">
              <a:lnSpc>
                <a:spcPct val="115000"/>
              </a:lnSpc>
              <a:spcBef>
                <a:spcPts val="0"/>
              </a:spcBef>
              <a:buNone/>
            </a:pPr>
            <a:endParaRPr sz="1100" dirty="0">
              <a:latin typeface="Arial"/>
              <a:ea typeface="Arial"/>
              <a:cs typeface="Arial"/>
              <a:sym typeface="Arial"/>
            </a:endParaRPr>
          </a:p>
          <a:p>
            <a:pPr lvl="0" rtl="0">
              <a:lnSpc>
                <a:spcPct val="138000"/>
              </a:lnSpc>
              <a:spcBef>
                <a:spcPts val="0"/>
              </a:spcBef>
              <a:buNone/>
            </a:pPr>
            <a:r>
              <a:rPr lang="en-US" sz="1100" dirty="0" err="1">
                <a:solidFill>
                  <a:srgbClr val="0000FF"/>
                </a:solidFill>
                <a:highlight>
                  <a:srgbClr val="FFFF00"/>
                </a:highlight>
                <a:latin typeface="Arial"/>
                <a:ea typeface="Arial"/>
                <a:cs typeface="Arial"/>
                <a:sym typeface="Arial"/>
              </a:rPr>
              <a:t>une</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stratégie</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d’apprentissage</a:t>
            </a:r>
            <a:r>
              <a:rPr lang="en-US" sz="1100" dirty="0">
                <a:solidFill>
                  <a:srgbClr val="0000FF"/>
                </a:solidFill>
                <a:highlight>
                  <a:srgbClr val="FFFF00"/>
                </a:highlight>
                <a:latin typeface="Arial"/>
                <a:ea typeface="Arial"/>
                <a:cs typeface="Arial"/>
                <a:sym typeface="Arial"/>
              </a:rPr>
              <a:t> en </a:t>
            </a:r>
            <a:r>
              <a:rPr lang="en-US" sz="1100" dirty="0" err="1">
                <a:solidFill>
                  <a:srgbClr val="0000FF"/>
                </a:solidFill>
                <a:highlight>
                  <a:srgbClr val="FFFF00"/>
                </a:highlight>
                <a:latin typeface="Arial"/>
                <a:ea typeface="Arial"/>
                <a:cs typeface="Arial"/>
                <a:sym typeface="Arial"/>
              </a:rPr>
              <a:t>contexte</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scolaire</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est</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une</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catégorie</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d’actions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métacognitives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cognitives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ou</a:t>
            </a:r>
            <a:r>
              <a:rPr lang="en-US" sz="1100" dirty="0">
                <a:solidFill>
                  <a:srgbClr val="0000FF"/>
                </a:solidFill>
                <a:highlight>
                  <a:srgbClr val="FFFF00"/>
                </a:highlight>
                <a:latin typeface="Arial"/>
                <a:ea typeface="Arial"/>
                <a:cs typeface="Arial"/>
                <a:sym typeface="Arial"/>
              </a:rPr>
              <a:t> de </a:t>
            </a:r>
            <a:r>
              <a:rPr lang="en-US" sz="1100" dirty="0" err="1">
                <a:solidFill>
                  <a:srgbClr val="0000FF"/>
                </a:solidFill>
                <a:highlight>
                  <a:srgbClr val="FFFF00"/>
                </a:highlight>
                <a:latin typeface="Arial"/>
                <a:ea typeface="Arial"/>
                <a:cs typeface="Arial"/>
                <a:sym typeface="Arial"/>
              </a:rPr>
              <a:t>gestion</a:t>
            </a:r>
            <a:r>
              <a:rPr lang="en-US" sz="1100" dirty="0">
                <a:solidFill>
                  <a:srgbClr val="0000FF"/>
                </a:solidFill>
                <a:highlight>
                  <a:srgbClr val="FFFF00"/>
                </a:highlight>
                <a:latin typeface="Arial"/>
                <a:ea typeface="Arial"/>
                <a:cs typeface="Arial"/>
                <a:sym typeface="Arial"/>
              </a:rPr>
              <a:t> de ressources. </a:t>
            </a:r>
            <a:r>
              <a:rPr lang="en-US" sz="1100" dirty="0" err="1">
                <a:solidFill>
                  <a:srgbClr val="0000FF"/>
                </a:solidFill>
                <a:highlight>
                  <a:srgbClr val="FFFF00"/>
                </a:highlight>
                <a:latin typeface="Arial"/>
                <a:ea typeface="Arial"/>
                <a:cs typeface="Arial"/>
                <a:sym typeface="Arial"/>
              </a:rPr>
              <a:t>Ces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catégories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d’actions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sont</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orientées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dans</a:t>
            </a:r>
            <a:r>
              <a:rPr lang="en-US" sz="1100" dirty="0">
                <a:solidFill>
                  <a:srgbClr val="0000FF"/>
                </a:solidFill>
                <a:highlight>
                  <a:srgbClr val="FFFF00"/>
                </a:highlight>
                <a:latin typeface="Arial"/>
                <a:ea typeface="Arial"/>
                <a:cs typeface="Arial"/>
                <a:sym typeface="Arial"/>
              </a:rPr>
              <a:t> le  but de </a:t>
            </a:r>
            <a:r>
              <a:rPr lang="en-US" sz="1100" dirty="0" err="1">
                <a:solidFill>
                  <a:srgbClr val="0000FF"/>
                </a:solidFill>
                <a:highlight>
                  <a:srgbClr val="FFFF00"/>
                </a:highlight>
                <a:latin typeface="Arial"/>
                <a:ea typeface="Arial"/>
                <a:cs typeface="Arial"/>
                <a:sym typeface="Arial"/>
              </a:rPr>
              <a:t>réaliser</a:t>
            </a:r>
            <a:r>
              <a:rPr lang="en-US" sz="1100" dirty="0">
                <a:solidFill>
                  <a:srgbClr val="0000FF"/>
                </a:solidFill>
                <a:highlight>
                  <a:srgbClr val="FFFF00"/>
                </a:highlight>
                <a:latin typeface="Arial"/>
                <a:ea typeface="Arial"/>
                <a:cs typeface="Arial"/>
                <a:sym typeface="Arial"/>
              </a:rPr>
              <a:t> des </a:t>
            </a:r>
            <a:r>
              <a:rPr lang="en-US" sz="1100" dirty="0" err="1">
                <a:solidFill>
                  <a:srgbClr val="0000FF"/>
                </a:solidFill>
                <a:highlight>
                  <a:srgbClr val="FFFF00"/>
                </a:highlight>
                <a:latin typeface="Arial"/>
                <a:ea typeface="Arial"/>
                <a:cs typeface="Arial"/>
                <a:sym typeface="Arial"/>
              </a:rPr>
              <a:t>tâches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Ces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catégories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d’action</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servent</a:t>
            </a:r>
            <a:r>
              <a:rPr lang="en-US" sz="1100" dirty="0">
                <a:solidFill>
                  <a:srgbClr val="0000FF"/>
                </a:solidFill>
                <a:highlight>
                  <a:srgbClr val="FFFF00"/>
                </a:highlight>
                <a:latin typeface="Arial"/>
                <a:ea typeface="Arial"/>
                <a:cs typeface="Arial"/>
                <a:sym typeface="Arial"/>
              </a:rPr>
              <a:t> à </a:t>
            </a:r>
            <a:r>
              <a:rPr lang="en-US" sz="1100" dirty="0" err="1">
                <a:solidFill>
                  <a:srgbClr val="0000FF"/>
                </a:solidFill>
                <a:highlight>
                  <a:srgbClr val="FFFF00"/>
                </a:highlight>
                <a:latin typeface="Arial"/>
                <a:ea typeface="Arial"/>
                <a:cs typeface="Arial"/>
                <a:sym typeface="Arial"/>
              </a:rPr>
              <a:t>effectuer</a:t>
            </a:r>
            <a:r>
              <a:rPr lang="en-US" sz="1100" dirty="0">
                <a:solidFill>
                  <a:srgbClr val="0000FF"/>
                </a:solidFill>
                <a:highlight>
                  <a:srgbClr val="FFFF00"/>
                </a:highlight>
                <a:latin typeface="Arial"/>
                <a:ea typeface="Arial"/>
                <a:cs typeface="Arial"/>
                <a:sym typeface="Arial"/>
              </a:rPr>
              <a:t> des </a:t>
            </a:r>
            <a:r>
              <a:rPr lang="en-US" sz="1100" dirty="0" err="1">
                <a:solidFill>
                  <a:srgbClr val="0000FF"/>
                </a:solidFill>
                <a:highlight>
                  <a:srgbClr val="FFFF00"/>
                </a:highlight>
                <a:latin typeface="Arial"/>
                <a:ea typeface="Arial"/>
                <a:cs typeface="Arial"/>
                <a:sym typeface="Arial"/>
              </a:rPr>
              <a:t>opérations</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sur</a:t>
            </a:r>
            <a:r>
              <a:rPr lang="en-US" sz="1100" dirty="0">
                <a:solidFill>
                  <a:srgbClr val="0000FF"/>
                </a:solidFill>
                <a:highlight>
                  <a:srgbClr val="FFFF00"/>
                </a:highlight>
                <a:latin typeface="Arial"/>
                <a:ea typeface="Arial"/>
                <a:cs typeface="Arial"/>
                <a:sym typeface="Arial"/>
              </a:rPr>
              <a:t> les </a:t>
            </a:r>
            <a:r>
              <a:rPr lang="en-US" sz="1100" dirty="0" err="1">
                <a:solidFill>
                  <a:srgbClr val="0000FF"/>
                </a:solidFill>
                <a:highlight>
                  <a:srgbClr val="FFFF00"/>
                </a:highlight>
                <a:latin typeface="Arial"/>
                <a:ea typeface="Arial"/>
                <a:cs typeface="Arial"/>
                <a:sym typeface="Arial"/>
              </a:rPr>
              <a:t>connaissances</a:t>
            </a:r>
            <a:r>
              <a:rPr lang="en-US" sz="1100" dirty="0">
                <a:solidFill>
                  <a:srgbClr val="0000FF"/>
                </a:solidFill>
                <a:highlight>
                  <a:srgbClr val="FFFF00"/>
                </a:highlight>
                <a:latin typeface="Arial"/>
                <a:ea typeface="Arial"/>
                <a:cs typeface="Arial"/>
                <a:sym typeface="Arial"/>
              </a:rPr>
              <a:t> en </a:t>
            </a:r>
            <a:r>
              <a:rPr lang="en-US" sz="1100" dirty="0" err="1">
                <a:solidFill>
                  <a:srgbClr val="0000FF"/>
                </a:solidFill>
                <a:highlight>
                  <a:srgbClr val="FFFF00"/>
                </a:highlight>
                <a:latin typeface="Arial"/>
                <a:ea typeface="Arial"/>
                <a:cs typeface="Arial"/>
                <a:sym typeface="Arial"/>
              </a:rPr>
              <a:t>fonction</a:t>
            </a:r>
            <a:r>
              <a:rPr lang="en-US" sz="1100" dirty="0">
                <a:solidFill>
                  <a:srgbClr val="0000FF"/>
                </a:solidFill>
                <a:highlight>
                  <a:srgbClr val="FFFF00"/>
                </a:highlight>
                <a:latin typeface="Arial"/>
                <a:ea typeface="Arial"/>
                <a:cs typeface="Arial"/>
                <a:sym typeface="Arial"/>
              </a:rPr>
              <a:t> </a:t>
            </a:r>
            <a:r>
              <a:rPr lang="en-US" sz="1100" dirty="0" err="1">
                <a:solidFill>
                  <a:srgbClr val="0000FF"/>
                </a:solidFill>
                <a:highlight>
                  <a:srgbClr val="FFFF00"/>
                </a:highlight>
                <a:latin typeface="Arial"/>
                <a:ea typeface="Arial"/>
                <a:cs typeface="Arial"/>
                <a:sym typeface="Arial"/>
              </a:rPr>
              <a:t>d’objectifs</a:t>
            </a:r>
            <a:r>
              <a:rPr lang="en-US" sz="1100" dirty="0">
                <a:solidFill>
                  <a:srgbClr val="0000FF"/>
                </a:solidFill>
                <a:highlight>
                  <a:srgbClr val="FFFF00"/>
                </a:highlight>
                <a:latin typeface="Arial"/>
                <a:ea typeface="Arial"/>
                <a:cs typeface="Arial"/>
                <a:sym typeface="Arial"/>
              </a:rPr>
              <a:t> précis.</a:t>
            </a:r>
          </a:p>
          <a:p>
            <a:pPr lvl="0" rtl="0">
              <a:lnSpc>
                <a:spcPct val="138000"/>
              </a:lnSpc>
              <a:spcBef>
                <a:spcPts val="0"/>
              </a:spcBef>
              <a:buNone/>
            </a:pPr>
            <a:r>
              <a:rPr lang="en-US" sz="1100" dirty="0" err="1">
                <a:latin typeface="Arial"/>
                <a:ea typeface="Arial"/>
                <a:cs typeface="Arial"/>
                <a:sym typeface="Arial"/>
              </a:rPr>
              <a:t>Brève</a:t>
            </a:r>
            <a:r>
              <a:rPr lang="en-US" sz="1100" dirty="0">
                <a:latin typeface="Arial"/>
                <a:ea typeface="Arial"/>
                <a:cs typeface="Arial"/>
                <a:sym typeface="Arial"/>
              </a:rPr>
              <a:t> rappel des </a:t>
            </a:r>
            <a:r>
              <a:rPr lang="en-US" sz="1100" dirty="0" err="1">
                <a:latin typeface="Arial"/>
                <a:ea typeface="Arial"/>
                <a:cs typeface="Arial"/>
                <a:sym typeface="Arial"/>
              </a:rPr>
              <a:t>termes</a:t>
            </a:r>
            <a:r>
              <a:rPr lang="en-US" sz="1100" dirty="0">
                <a:latin typeface="Arial"/>
                <a:ea typeface="Arial"/>
                <a:cs typeface="Arial"/>
                <a:sym typeface="Arial"/>
              </a:rPr>
              <a:t> :</a:t>
            </a:r>
          </a:p>
          <a:p>
            <a:pPr lvl="0" rtl="0">
              <a:lnSpc>
                <a:spcPct val="138000"/>
              </a:lnSpc>
              <a:spcBef>
                <a:spcPts val="0"/>
              </a:spcBef>
              <a:buNone/>
            </a:pPr>
            <a:r>
              <a:rPr lang="en-US" sz="1100" dirty="0" err="1">
                <a:latin typeface="Arial"/>
                <a:ea typeface="Arial"/>
                <a:cs typeface="Arial"/>
                <a:sym typeface="Arial"/>
              </a:rPr>
              <a:t>Catégorie</a:t>
            </a:r>
            <a:r>
              <a:rPr lang="en-US" sz="1100" dirty="0">
                <a:latin typeface="Arial"/>
                <a:ea typeface="Arial"/>
                <a:cs typeface="Arial"/>
                <a:sym typeface="Arial"/>
              </a:rPr>
              <a:t> </a:t>
            </a:r>
            <a:r>
              <a:rPr lang="en-US" sz="1100" dirty="0" err="1">
                <a:latin typeface="Arial"/>
                <a:ea typeface="Arial"/>
                <a:cs typeface="Arial"/>
                <a:sym typeface="Arial"/>
              </a:rPr>
              <a:t>d’actions</a:t>
            </a:r>
            <a:r>
              <a:rPr lang="en-US" sz="1100" dirty="0">
                <a:latin typeface="Arial"/>
                <a:ea typeface="Arial"/>
                <a:cs typeface="Arial"/>
                <a:sym typeface="Arial"/>
              </a:rPr>
              <a:t>:</a:t>
            </a:r>
          </a:p>
          <a:p>
            <a:pPr marL="457200" lvl="0" indent="-298450" rtl="0">
              <a:lnSpc>
                <a:spcPct val="138000"/>
              </a:lnSpc>
              <a:spcBef>
                <a:spcPts val="0"/>
              </a:spcBef>
              <a:buSzPct val="100000"/>
              <a:buFont typeface="Arial"/>
              <a:buChar char="●"/>
            </a:pPr>
            <a:r>
              <a:rPr lang="en-US" sz="1100" dirty="0" err="1">
                <a:solidFill>
                  <a:srgbClr val="0000FF"/>
                </a:solidFill>
                <a:latin typeface="Arial"/>
                <a:ea typeface="Arial"/>
                <a:cs typeface="Arial"/>
                <a:sym typeface="Arial"/>
              </a:rPr>
              <a:t>Métacognitives</a:t>
            </a:r>
            <a:r>
              <a:rPr lang="en-US" sz="1100" dirty="0">
                <a:latin typeface="Arial"/>
                <a:ea typeface="Arial"/>
                <a:cs typeface="Arial"/>
                <a:sym typeface="Arial"/>
              </a:rPr>
              <a:t> : </a:t>
            </a:r>
            <a:r>
              <a:rPr lang="en-US" sz="1100" dirty="0" err="1">
                <a:latin typeface="Arial"/>
                <a:ea typeface="Arial"/>
                <a:cs typeface="Arial"/>
                <a:sym typeface="Arial"/>
              </a:rPr>
              <a:t>Connaissance</a:t>
            </a:r>
            <a:r>
              <a:rPr lang="en-US" sz="1100" dirty="0">
                <a:latin typeface="Arial"/>
                <a:ea typeface="Arial"/>
                <a:cs typeface="Arial"/>
                <a:sym typeface="Arial"/>
              </a:rPr>
              <a:t> de </a:t>
            </a:r>
            <a:r>
              <a:rPr lang="en-US" sz="1100" dirty="0" err="1">
                <a:latin typeface="Arial"/>
                <a:ea typeface="Arial"/>
                <a:cs typeface="Arial"/>
                <a:sym typeface="Arial"/>
              </a:rPr>
              <a:t>soi</a:t>
            </a:r>
            <a:r>
              <a:rPr lang="en-US" sz="1100" dirty="0">
                <a:latin typeface="Arial"/>
                <a:ea typeface="Arial"/>
                <a:cs typeface="Arial"/>
                <a:sym typeface="Arial"/>
              </a:rPr>
              <a:t> </a:t>
            </a:r>
            <a:r>
              <a:rPr lang="en-US" sz="1100" dirty="0" err="1">
                <a:latin typeface="Arial"/>
                <a:ea typeface="Arial"/>
                <a:cs typeface="Arial"/>
                <a:sym typeface="Arial"/>
              </a:rPr>
              <a:t>comme</a:t>
            </a:r>
            <a:r>
              <a:rPr lang="en-US" sz="1100" dirty="0">
                <a:latin typeface="Arial"/>
                <a:ea typeface="Arial"/>
                <a:cs typeface="Arial"/>
                <a:sym typeface="Arial"/>
              </a:rPr>
              <a:t> </a:t>
            </a:r>
            <a:r>
              <a:rPr lang="en-US" sz="1100" dirty="0" err="1">
                <a:latin typeface="Arial"/>
                <a:ea typeface="Arial"/>
                <a:cs typeface="Arial"/>
                <a:sym typeface="Arial"/>
              </a:rPr>
              <a:t>personne</a:t>
            </a:r>
            <a:r>
              <a:rPr lang="en-US" sz="1100" dirty="0">
                <a:latin typeface="Arial"/>
                <a:ea typeface="Arial"/>
                <a:cs typeface="Arial"/>
                <a:sym typeface="Arial"/>
              </a:rPr>
              <a:t> </a:t>
            </a:r>
            <a:r>
              <a:rPr lang="en-US" sz="1100" dirty="0" err="1">
                <a:latin typeface="Arial"/>
                <a:ea typeface="Arial"/>
                <a:cs typeface="Arial"/>
                <a:sym typeface="Arial"/>
              </a:rPr>
              <a:t>apprenante</a:t>
            </a:r>
            <a:r>
              <a:rPr lang="en-US" sz="1100" dirty="0">
                <a:latin typeface="Arial"/>
                <a:ea typeface="Arial"/>
                <a:cs typeface="Arial"/>
                <a:sym typeface="Arial"/>
              </a:rPr>
              <a:t>, </a:t>
            </a:r>
            <a:r>
              <a:rPr lang="en-US" sz="1100" dirty="0" err="1">
                <a:latin typeface="Arial"/>
                <a:ea typeface="Arial"/>
                <a:cs typeface="Arial"/>
                <a:sym typeface="Arial"/>
              </a:rPr>
              <a:t>connaissance</a:t>
            </a:r>
            <a:r>
              <a:rPr lang="en-US" sz="1100" dirty="0">
                <a:latin typeface="Arial"/>
                <a:ea typeface="Arial"/>
                <a:cs typeface="Arial"/>
                <a:sym typeface="Arial"/>
              </a:rPr>
              <a:t> des </a:t>
            </a:r>
            <a:r>
              <a:rPr lang="en-US" sz="1100" dirty="0" err="1">
                <a:latin typeface="Arial"/>
                <a:ea typeface="Arial"/>
                <a:cs typeface="Arial"/>
                <a:sym typeface="Arial"/>
              </a:rPr>
              <a:t>tâches</a:t>
            </a:r>
            <a:r>
              <a:rPr lang="en-US" sz="1100" dirty="0">
                <a:latin typeface="Arial"/>
                <a:ea typeface="Arial"/>
                <a:cs typeface="Arial"/>
                <a:sym typeface="Arial"/>
              </a:rPr>
              <a:t> et des situations </a:t>
            </a:r>
            <a:r>
              <a:rPr lang="en-US" sz="1100" dirty="0" err="1">
                <a:latin typeface="Arial"/>
                <a:ea typeface="Arial"/>
                <a:cs typeface="Arial"/>
                <a:sym typeface="Arial"/>
              </a:rPr>
              <a:t>dans</a:t>
            </a:r>
            <a:r>
              <a:rPr lang="en-US" sz="1100" dirty="0">
                <a:latin typeface="Arial"/>
                <a:ea typeface="Arial"/>
                <a:cs typeface="Arial"/>
                <a:sym typeface="Arial"/>
              </a:rPr>
              <a:t> </a:t>
            </a:r>
            <a:r>
              <a:rPr lang="en-US" sz="1100" dirty="0" err="1">
                <a:latin typeface="Arial"/>
                <a:ea typeface="Arial"/>
                <a:cs typeface="Arial"/>
                <a:sym typeface="Arial"/>
              </a:rPr>
              <a:t>lesquelles</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a:t>
            </a:r>
            <a:r>
              <a:rPr lang="en-US" sz="1100" dirty="0" err="1">
                <a:latin typeface="Arial"/>
                <a:ea typeface="Arial"/>
                <a:cs typeface="Arial"/>
                <a:sym typeface="Arial"/>
              </a:rPr>
              <a:t>activité</a:t>
            </a:r>
            <a:r>
              <a:rPr lang="en-US" sz="1100" dirty="0">
                <a:latin typeface="Arial"/>
                <a:ea typeface="Arial"/>
                <a:cs typeface="Arial"/>
                <a:sym typeface="Arial"/>
              </a:rPr>
              <a:t> cognitive </a:t>
            </a:r>
            <a:r>
              <a:rPr lang="en-US" sz="1100" dirty="0" err="1">
                <a:latin typeface="Arial"/>
                <a:ea typeface="Arial"/>
                <a:cs typeface="Arial"/>
                <a:sym typeface="Arial"/>
              </a:rPr>
              <a:t>est</a:t>
            </a:r>
            <a:r>
              <a:rPr lang="en-US" sz="1100" dirty="0">
                <a:latin typeface="Arial"/>
                <a:ea typeface="Arial"/>
                <a:cs typeface="Arial"/>
                <a:sym typeface="Arial"/>
              </a:rPr>
              <a:t> </a:t>
            </a:r>
            <a:r>
              <a:rPr lang="en-US" sz="1100" dirty="0" err="1">
                <a:latin typeface="Arial"/>
                <a:ea typeface="Arial"/>
                <a:cs typeface="Arial"/>
                <a:sym typeface="Arial"/>
              </a:rPr>
              <a:t>impliquée</a:t>
            </a:r>
            <a:r>
              <a:rPr lang="en-US" sz="1100" dirty="0">
                <a:latin typeface="Arial"/>
                <a:ea typeface="Arial"/>
                <a:cs typeface="Arial"/>
                <a:sym typeface="Arial"/>
              </a:rPr>
              <a:t>. </a:t>
            </a:r>
            <a:r>
              <a:rPr lang="en-US" sz="1100" dirty="0" err="1">
                <a:latin typeface="Arial"/>
                <a:ea typeface="Arial"/>
                <a:cs typeface="Arial"/>
                <a:sym typeface="Arial"/>
              </a:rPr>
              <a:t>Comprend</a:t>
            </a:r>
            <a:r>
              <a:rPr lang="en-US" sz="1100" dirty="0">
                <a:latin typeface="Arial"/>
                <a:ea typeface="Arial"/>
                <a:cs typeface="Arial"/>
                <a:sym typeface="Arial"/>
              </a:rPr>
              <a:t> </a:t>
            </a:r>
            <a:r>
              <a:rPr lang="en-US" sz="1100" dirty="0" err="1">
                <a:latin typeface="Arial"/>
                <a:ea typeface="Arial"/>
                <a:cs typeface="Arial"/>
                <a:sym typeface="Arial"/>
              </a:rPr>
              <a:t>deux</a:t>
            </a:r>
            <a:r>
              <a:rPr lang="en-US" sz="1100" dirty="0">
                <a:latin typeface="Arial"/>
                <a:ea typeface="Arial"/>
                <a:cs typeface="Arial"/>
                <a:sym typeface="Arial"/>
              </a:rPr>
              <a:t> sous </a:t>
            </a:r>
            <a:r>
              <a:rPr lang="en-US" sz="1100" dirty="0" err="1">
                <a:latin typeface="Arial"/>
                <a:ea typeface="Arial"/>
                <a:cs typeface="Arial"/>
                <a:sym typeface="Arial"/>
              </a:rPr>
              <a:t>catégories</a:t>
            </a:r>
            <a:r>
              <a:rPr lang="en-US" sz="1100" dirty="0">
                <a:latin typeface="Arial"/>
                <a:ea typeface="Arial"/>
                <a:cs typeface="Arial"/>
                <a:sym typeface="Arial"/>
              </a:rPr>
              <a:t> </a:t>
            </a:r>
            <a:r>
              <a:rPr lang="en-US" sz="1100" dirty="0" err="1">
                <a:latin typeface="Arial"/>
                <a:ea typeface="Arial"/>
                <a:cs typeface="Arial"/>
                <a:sym typeface="Arial"/>
              </a:rPr>
              <a:t>d’action</a:t>
            </a:r>
            <a:r>
              <a:rPr lang="en-US" sz="1100" dirty="0">
                <a:latin typeface="Arial"/>
                <a:ea typeface="Arial"/>
                <a:cs typeface="Arial"/>
                <a:sym typeface="Arial"/>
              </a:rPr>
              <a:t> : </a:t>
            </a:r>
            <a:r>
              <a:rPr lang="en-US" sz="1100" dirty="0" err="1">
                <a:latin typeface="Arial"/>
                <a:ea typeface="Arial"/>
                <a:cs typeface="Arial"/>
                <a:sym typeface="Arial"/>
              </a:rPr>
              <a:t>anticiper</a:t>
            </a:r>
            <a:r>
              <a:rPr lang="en-US" sz="1100" dirty="0">
                <a:latin typeface="Arial"/>
                <a:ea typeface="Arial"/>
                <a:cs typeface="Arial"/>
                <a:sym typeface="Arial"/>
              </a:rPr>
              <a:t> et  </a:t>
            </a:r>
            <a:r>
              <a:rPr lang="en-US" sz="1100" dirty="0" err="1">
                <a:latin typeface="Arial"/>
                <a:ea typeface="Arial"/>
                <a:cs typeface="Arial"/>
                <a:sym typeface="Arial"/>
              </a:rPr>
              <a:t>s’autoréguler</a:t>
            </a:r>
            <a:r>
              <a:rPr lang="en-US" sz="1100" dirty="0">
                <a:latin typeface="Arial"/>
                <a:ea typeface="Arial"/>
                <a:cs typeface="Arial"/>
                <a:sym typeface="Arial"/>
              </a:rPr>
              <a:t>. Nous </a:t>
            </a:r>
            <a:r>
              <a:rPr lang="en-US" sz="1100" dirty="0" err="1">
                <a:latin typeface="Arial"/>
                <a:ea typeface="Arial"/>
                <a:cs typeface="Arial"/>
                <a:sym typeface="Arial"/>
              </a:rPr>
              <a:t>croyons</a:t>
            </a:r>
            <a:r>
              <a:rPr lang="en-US" sz="1100" dirty="0">
                <a:latin typeface="Arial"/>
                <a:ea typeface="Arial"/>
                <a:cs typeface="Arial"/>
                <a:sym typeface="Arial"/>
              </a:rPr>
              <a:t> </a:t>
            </a:r>
            <a:r>
              <a:rPr lang="en-US" sz="1100" dirty="0" err="1">
                <a:latin typeface="Arial"/>
                <a:ea typeface="Arial"/>
                <a:cs typeface="Arial"/>
                <a:sym typeface="Arial"/>
              </a:rPr>
              <a:t>que</a:t>
            </a:r>
            <a:r>
              <a:rPr lang="en-US" sz="1100" dirty="0">
                <a:latin typeface="Arial"/>
                <a:ea typeface="Arial"/>
                <a:cs typeface="Arial"/>
                <a:sym typeface="Arial"/>
              </a:rPr>
              <a:t> la </a:t>
            </a:r>
            <a:r>
              <a:rPr lang="en-US" sz="1100" dirty="0" err="1">
                <a:latin typeface="Arial"/>
                <a:ea typeface="Arial"/>
                <a:cs typeface="Arial"/>
                <a:sym typeface="Arial"/>
              </a:rPr>
              <a:t>catégorie</a:t>
            </a:r>
            <a:r>
              <a:rPr lang="en-US" sz="1100" dirty="0">
                <a:latin typeface="Arial"/>
                <a:ea typeface="Arial"/>
                <a:cs typeface="Arial"/>
                <a:sym typeface="Arial"/>
              </a:rPr>
              <a:t> </a:t>
            </a:r>
            <a:r>
              <a:rPr lang="en-US" sz="1100" dirty="0" err="1">
                <a:latin typeface="Arial"/>
                <a:ea typeface="Arial"/>
                <a:cs typeface="Arial"/>
                <a:sym typeface="Arial"/>
              </a:rPr>
              <a:t>d’action</a:t>
            </a:r>
            <a:r>
              <a:rPr lang="en-US" sz="1100" dirty="0">
                <a:latin typeface="Arial"/>
                <a:ea typeface="Arial"/>
                <a:cs typeface="Arial"/>
                <a:sym typeface="Arial"/>
              </a:rPr>
              <a:t> </a:t>
            </a:r>
            <a:r>
              <a:rPr lang="en-US" sz="1100" dirty="0" err="1">
                <a:latin typeface="Arial"/>
                <a:ea typeface="Arial"/>
                <a:cs typeface="Arial"/>
                <a:sym typeface="Arial"/>
              </a:rPr>
              <a:t>s’autoréguler</a:t>
            </a:r>
            <a:r>
              <a:rPr lang="en-US" sz="1100" dirty="0">
                <a:latin typeface="Arial"/>
                <a:ea typeface="Arial"/>
                <a:cs typeface="Arial"/>
                <a:sym typeface="Arial"/>
              </a:rPr>
              <a:t> </a:t>
            </a:r>
            <a:r>
              <a:rPr lang="en-US" sz="1100" dirty="0" err="1">
                <a:latin typeface="Arial"/>
                <a:ea typeface="Arial"/>
                <a:cs typeface="Arial"/>
                <a:sym typeface="Arial"/>
              </a:rPr>
              <a:t>implique</a:t>
            </a:r>
            <a:r>
              <a:rPr lang="en-US" sz="1100" dirty="0">
                <a:latin typeface="Arial"/>
                <a:ea typeface="Arial"/>
                <a:cs typeface="Arial"/>
                <a:sym typeface="Arial"/>
              </a:rPr>
              <a:t> des </a:t>
            </a:r>
            <a:r>
              <a:rPr lang="en-US" sz="1100" dirty="0" err="1">
                <a:latin typeface="Arial"/>
                <a:ea typeface="Arial"/>
                <a:cs typeface="Arial"/>
                <a:sym typeface="Arial"/>
              </a:rPr>
              <a:t>activités</a:t>
            </a:r>
            <a:r>
              <a:rPr lang="en-US" sz="1100" dirty="0">
                <a:latin typeface="Arial"/>
                <a:ea typeface="Arial"/>
                <a:cs typeface="Arial"/>
                <a:sym typeface="Arial"/>
              </a:rPr>
              <a:t> </a:t>
            </a:r>
            <a:r>
              <a:rPr lang="en-US" sz="1100" dirty="0" err="1">
                <a:latin typeface="Arial"/>
                <a:ea typeface="Arial"/>
                <a:cs typeface="Arial"/>
                <a:sym typeface="Arial"/>
              </a:rPr>
              <a:t>liées</a:t>
            </a:r>
            <a:r>
              <a:rPr lang="en-US" sz="1100" dirty="0">
                <a:latin typeface="Arial"/>
                <a:ea typeface="Arial"/>
                <a:cs typeface="Arial"/>
                <a:sym typeface="Arial"/>
              </a:rPr>
              <a:t> aux </a:t>
            </a:r>
            <a:r>
              <a:rPr lang="en-US" sz="1100" dirty="0" err="1">
                <a:latin typeface="Arial"/>
                <a:ea typeface="Arial"/>
                <a:cs typeface="Arial"/>
                <a:sym typeface="Arial"/>
              </a:rPr>
              <a:t>comportements</a:t>
            </a:r>
            <a:r>
              <a:rPr lang="en-US" sz="1100" dirty="0">
                <a:latin typeface="Arial"/>
                <a:ea typeface="Arial"/>
                <a:cs typeface="Arial"/>
                <a:sym typeface="Arial"/>
              </a:rPr>
              <a:t> </a:t>
            </a:r>
            <a:r>
              <a:rPr lang="en-US" sz="1100" dirty="0" err="1">
                <a:latin typeface="Arial"/>
                <a:ea typeface="Arial"/>
                <a:cs typeface="Arial"/>
                <a:sym typeface="Arial"/>
              </a:rPr>
              <a:t>donc</a:t>
            </a:r>
            <a:r>
              <a:rPr lang="en-US" sz="1100" dirty="0">
                <a:latin typeface="Arial"/>
                <a:ea typeface="Arial"/>
                <a:cs typeface="Arial"/>
                <a:sym typeface="Arial"/>
              </a:rPr>
              <a:t> </a:t>
            </a:r>
            <a:r>
              <a:rPr lang="en-US" sz="1100" dirty="0" err="1">
                <a:latin typeface="Arial"/>
                <a:ea typeface="Arial"/>
                <a:cs typeface="Arial"/>
                <a:sym typeface="Arial"/>
              </a:rPr>
              <a:t>aussi</a:t>
            </a:r>
            <a:r>
              <a:rPr lang="en-US" sz="1100" dirty="0">
                <a:latin typeface="Arial"/>
                <a:ea typeface="Arial"/>
                <a:cs typeface="Arial"/>
                <a:sym typeface="Arial"/>
              </a:rPr>
              <a:t> </a:t>
            </a:r>
            <a:r>
              <a:rPr lang="en-US" sz="1100" dirty="0" err="1">
                <a:latin typeface="Arial"/>
                <a:ea typeface="Arial"/>
                <a:cs typeface="Arial"/>
                <a:sym typeface="Arial"/>
              </a:rPr>
              <a:t>affectives</a:t>
            </a:r>
            <a:r>
              <a:rPr lang="en-US" sz="1100" dirty="0">
                <a:latin typeface="Arial"/>
                <a:ea typeface="Arial"/>
                <a:cs typeface="Arial"/>
                <a:sym typeface="Arial"/>
              </a:rPr>
              <a:t> et </a:t>
            </a:r>
            <a:r>
              <a:rPr lang="en-US" sz="1100" dirty="0" err="1">
                <a:latin typeface="Arial"/>
                <a:ea typeface="Arial"/>
                <a:cs typeface="Arial"/>
                <a:sym typeface="Arial"/>
              </a:rPr>
              <a:t>motivationnelles</a:t>
            </a:r>
            <a:r>
              <a:rPr lang="en-US" sz="1100" dirty="0">
                <a:latin typeface="Arial"/>
                <a:ea typeface="Arial"/>
                <a:cs typeface="Arial"/>
                <a:sym typeface="Arial"/>
              </a:rPr>
              <a:t> (</a:t>
            </a:r>
            <a:r>
              <a:rPr lang="en-US" sz="1100" dirty="0" err="1">
                <a:latin typeface="Arial"/>
                <a:ea typeface="Arial"/>
                <a:cs typeface="Arial"/>
                <a:sym typeface="Arial"/>
              </a:rPr>
              <a:t>s’encourager</a:t>
            </a:r>
            <a:r>
              <a:rPr lang="en-US" sz="1100" dirty="0">
                <a:latin typeface="Arial"/>
                <a:ea typeface="Arial"/>
                <a:cs typeface="Arial"/>
                <a:sym typeface="Arial"/>
              </a:rPr>
              <a:t>, se </a:t>
            </a:r>
            <a:r>
              <a:rPr lang="en-US" sz="1100" dirty="0" err="1">
                <a:latin typeface="Arial"/>
                <a:ea typeface="Arial"/>
                <a:cs typeface="Arial"/>
                <a:sym typeface="Arial"/>
              </a:rPr>
              <a:t>récompenser</a:t>
            </a:r>
            <a:r>
              <a:rPr lang="en-US" sz="1100" dirty="0">
                <a:latin typeface="Arial"/>
                <a:ea typeface="Arial"/>
                <a:cs typeface="Arial"/>
                <a:sym typeface="Arial"/>
              </a:rPr>
              <a:t>, </a:t>
            </a:r>
            <a:r>
              <a:rPr lang="en-US" sz="1100" dirty="0" err="1">
                <a:latin typeface="Arial"/>
                <a:ea typeface="Arial"/>
                <a:cs typeface="Arial"/>
                <a:sym typeface="Arial"/>
              </a:rPr>
              <a:t>trouver</a:t>
            </a:r>
            <a:r>
              <a:rPr lang="en-US" sz="1100" dirty="0">
                <a:latin typeface="Arial"/>
                <a:ea typeface="Arial"/>
                <a:cs typeface="Arial"/>
                <a:sym typeface="Arial"/>
              </a:rPr>
              <a:t> un </a:t>
            </a:r>
            <a:r>
              <a:rPr lang="en-US" sz="1100" dirty="0" err="1">
                <a:latin typeface="Arial"/>
                <a:ea typeface="Arial"/>
                <a:cs typeface="Arial"/>
                <a:sym typeface="Arial"/>
              </a:rPr>
              <a:t>sens</a:t>
            </a:r>
            <a:r>
              <a:rPr lang="en-US" sz="1100" dirty="0">
                <a:latin typeface="Arial"/>
                <a:ea typeface="Arial"/>
                <a:cs typeface="Arial"/>
                <a:sym typeface="Arial"/>
              </a:rPr>
              <a:t> à la </a:t>
            </a:r>
            <a:r>
              <a:rPr lang="en-US" sz="1100" dirty="0" err="1">
                <a:latin typeface="Arial"/>
                <a:ea typeface="Arial"/>
                <a:cs typeface="Arial"/>
                <a:sym typeface="Arial"/>
              </a:rPr>
              <a:t>tâche</a:t>
            </a:r>
            <a:r>
              <a:rPr lang="en-US" sz="1100" dirty="0">
                <a:latin typeface="Arial"/>
                <a:ea typeface="Arial"/>
                <a:cs typeface="Arial"/>
                <a:sym typeface="Arial"/>
              </a:rPr>
              <a:t> etc.)</a:t>
            </a:r>
          </a:p>
          <a:p>
            <a:pPr marL="914400" lvl="1" rtl="0">
              <a:lnSpc>
                <a:spcPct val="138000"/>
              </a:lnSpc>
              <a:spcBef>
                <a:spcPts val="0"/>
              </a:spcBef>
              <a:buClr>
                <a:srgbClr val="FF0000"/>
              </a:buClr>
              <a:buSzPct val="100000"/>
              <a:buFont typeface="Courier New"/>
              <a:buChar char="o"/>
            </a:pPr>
            <a:r>
              <a:rPr lang="en-US" sz="1100" b="1" dirty="0" err="1">
                <a:latin typeface="Arial"/>
                <a:ea typeface="Arial"/>
                <a:cs typeface="Arial"/>
                <a:sym typeface="Arial"/>
              </a:rPr>
              <a:t>Anticiper</a:t>
            </a:r>
            <a:r>
              <a:rPr lang="en-US" sz="1100" b="1" dirty="0">
                <a:solidFill>
                  <a:srgbClr val="FF0000"/>
                </a:solidFill>
                <a:latin typeface="Arial"/>
                <a:ea typeface="Arial"/>
                <a:cs typeface="Arial"/>
                <a:sym typeface="Arial"/>
              </a:rPr>
              <a:t> : </a:t>
            </a:r>
            <a:r>
              <a:rPr lang="en-US" sz="1100" dirty="0">
                <a:latin typeface="Arial"/>
                <a:ea typeface="Arial"/>
                <a:cs typeface="Arial"/>
                <a:sym typeface="Arial"/>
              </a:rPr>
              <a:t>je sais </a:t>
            </a:r>
            <a:r>
              <a:rPr lang="en-US" sz="1100" dirty="0" err="1">
                <a:latin typeface="Arial"/>
                <a:ea typeface="Arial"/>
                <a:cs typeface="Arial"/>
                <a:sym typeface="Arial"/>
              </a:rPr>
              <a:t>que</a:t>
            </a:r>
            <a:r>
              <a:rPr lang="en-US" sz="1100" dirty="0">
                <a:latin typeface="Arial"/>
                <a:ea typeface="Arial"/>
                <a:cs typeface="Arial"/>
                <a:sym typeface="Arial"/>
              </a:rPr>
              <a:t> </a:t>
            </a:r>
            <a:r>
              <a:rPr lang="en-US" sz="1100" dirty="0" err="1">
                <a:latin typeface="Arial"/>
                <a:ea typeface="Arial"/>
                <a:cs typeface="Arial"/>
                <a:sym typeface="Arial"/>
              </a:rPr>
              <a:t>j’ai</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a:t>
            </a:r>
            <a:r>
              <a:rPr lang="en-US" sz="1100" dirty="0" err="1">
                <a:latin typeface="Arial"/>
                <a:ea typeface="Arial"/>
                <a:cs typeface="Arial"/>
                <a:sym typeface="Arial"/>
              </a:rPr>
              <a:t>présentation</a:t>
            </a:r>
            <a:r>
              <a:rPr lang="en-US" sz="1100" dirty="0">
                <a:latin typeface="Arial"/>
                <a:ea typeface="Arial"/>
                <a:cs typeface="Arial"/>
                <a:sym typeface="Arial"/>
              </a:rPr>
              <a:t> à faire en </a:t>
            </a:r>
            <a:r>
              <a:rPr lang="en-US" sz="1100" dirty="0" err="1">
                <a:latin typeface="Arial"/>
                <a:ea typeface="Arial"/>
                <a:cs typeface="Arial"/>
                <a:sym typeface="Arial"/>
              </a:rPr>
              <a:t>classe</a:t>
            </a:r>
            <a:r>
              <a:rPr lang="en-US" sz="1100" dirty="0">
                <a:latin typeface="Arial"/>
                <a:ea typeface="Arial"/>
                <a:cs typeface="Arial"/>
                <a:sym typeface="Arial"/>
              </a:rPr>
              <a:t> de x temps. </a:t>
            </a:r>
            <a:r>
              <a:rPr lang="en-US" sz="1100" dirty="0" err="1">
                <a:latin typeface="Arial"/>
                <a:ea typeface="Arial"/>
                <a:cs typeface="Arial"/>
                <a:sym typeface="Arial"/>
              </a:rPr>
              <a:t>J’ai</a:t>
            </a:r>
            <a:r>
              <a:rPr lang="en-US" sz="1100" dirty="0">
                <a:latin typeface="Arial"/>
                <a:ea typeface="Arial"/>
                <a:cs typeface="Arial"/>
                <a:sym typeface="Arial"/>
              </a:rPr>
              <a:t> un document de </a:t>
            </a:r>
            <a:r>
              <a:rPr lang="en-US" sz="1100" dirty="0" err="1">
                <a:latin typeface="Arial"/>
                <a:ea typeface="Arial"/>
                <a:cs typeface="Arial"/>
                <a:sym typeface="Arial"/>
              </a:rPr>
              <a:t>présentation</a:t>
            </a:r>
            <a:r>
              <a:rPr lang="en-US" sz="1100" dirty="0">
                <a:latin typeface="Arial"/>
                <a:ea typeface="Arial"/>
                <a:cs typeface="Arial"/>
                <a:sym typeface="Arial"/>
              </a:rPr>
              <a:t> à faire avec X </a:t>
            </a:r>
            <a:r>
              <a:rPr lang="en-US" sz="1100" dirty="0" err="1">
                <a:latin typeface="Arial"/>
                <a:ea typeface="Arial"/>
                <a:cs typeface="Arial"/>
                <a:sym typeface="Arial"/>
              </a:rPr>
              <a:t>contenus</a:t>
            </a:r>
            <a:r>
              <a:rPr lang="en-US" sz="1100" dirty="0">
                <a:latin typeface="Arial"/>
                <a:ea typeface="Arial"/>
                <a:cs typeface="Arial"/>
                <a:sym typeface="Arial"/>
              </a:rPr>
              <a:t>.  Je sais </a:t>
            </a:r>
            <a:r>
              <a:rPr lang="en-US" sz="1100" dirty="0" err="1">
                <a:latin typeface="Arial"/>
                <a:ea typeface="Arial"/>
                <a:cs typeface="Arial"/>
                <a:sym typeface="Arial"/>
              </a:rPr>
              <a:t>que</a:t>
            </a:r>
            <a:r>
              <a:rPr lang="en-US" sz="1100" dirty="0">
                <a:latin typeface="Arial"/>
                <a:ea typeface="Arial"/>
                <a:cs typeface="Arial"/>
                <a:sym typeface="Arial"/>
              </a:rPr>
              <a:t> </a:t>
            </a:r>
            <a:r>
              <a:rPr lang="en-US" sz="1100" dirty="0" err="1">
                <a:latin typeface="Arial"/>
                <a:ea typeface="Arial"/>
                <a:cs typeface="Arial"/>
                <a:sym typeface="Arial"/>
              </a:rPr>
              <a:t>j’ai</a:t>
            </a:r>
            <a:r>
              <a:rPr lang="en-US" sz="1100" dirty="0">
                <a:latin typeface="Arial"/>
                <a:ea typeface="Arial"/>
                <a:cs typeface="Arial"/>
                <a:sym typeface="Arial"/>
              </a:rPr>
              <a:t> de la </a:t>
            </a:r>
            <a:r>
              <a:rPr lang="en-US" sz="1100" dirty="0" err="1">
                <a:latin typeface="Arial"/>
                <a:ea typeface="Arial"/>
                <a:cs typeface="Arial"/>
                <a:sym typeface="Arial"/>
              </a:rPr>
              <a:t>recherche</a:t>
            </a:r>
            <a:r>
              <a:rPr lang="en-US" sz="1100" dirty="0">
                <a:latin typeface="Arial"/>
                <a:ea typeface="Arial"/>
                <a:cs typeface="Arial"/>
                <a:sym typeface="Arial"/>
              </a:rPr>
              <a:t> </a:t>
            </a:r>
            <a:r>
              <a:rPr lang="en-US" sz="1100" dirty="0" err="1">
                <a:latin typeface="Arial"/>
                <a:ea typeface="Arial"/>
                <a:cs typeface="Arial"/>
                <a:sym typeface="Arial"/>
              </a:rPr>
              <a:t>documentaire</a:t>
            </a:r>
            <a:r>
              <a:rPr lang="en-US" sz="1100" dirty="0">
                <a:latin typeface="Arial"/>
                <a:ea typeface="Arial"/>
                <a:cs typeface="Arial"/>
                <a:sym typeface="Arial"/>
              </a:rPr>
              <a:t> à </a:t>
            </a:r>
            <a:r>
              <a:rPr lang="en-US" sz="1100" dirty="0" err="1">
                <a:latin typeface="Arial"/>
                <a:ea typeface="Arial"/>
                <a:cs typeface="Arial"/>
                <a:sym typeface="Arial"/>
              </a:rPr>
              <a:t>préparer</a:t>
            </a:r>
            <a:r>
              <a:rPr lang="en-US" sz="1100" dirty="0">
                <a:latin typeface="Arial"/>
                <a:ea typeface="Arial"/>
                <a:cs typeface="Arial"/>
                <a:sym typeface="Arial"/>
              </a:rPr>
              <a:t>, des rencontres à </a:t>
            </a:r>
            <a:r>
              <a:rPr lang="en-US" sz="1100" dirty="0" err="1">
                <a:latin typeface="Arial"/>
                <a:ea typeface="Arial"/>
                <a:cs typeface="Arial"/>
                <a:sym typeface="Arial"/>
              </a:rPr>
              <a:t>tenir</a:t>
            </a:r>
            <a:r>
              <a:rPr lang="en-US" sz="1100" dirty="0">
                <a:latin typeface="Arial"/>
                <a:ea typeface="Arial"/>
                <a:cs typeface="Arial"/>
                <a:sym typeface="Arial"/>
              </a:rPr>
              <a:t>, des notes à </a:t>
            </a:r>
            <a:r>
              <a:rPr lang="en-US" sz="1100" dirty="0" err="1">
                <a:latin typeface="Arial"/>
                <a:ea typeface="Arial"/>
                <a:cs typeface="Arial"/>
                <a:sym typeface="Arial"/>
              </a:rPr>
              <a:t>prendre</a:t>
            </a:r>
            <a:r>
              <a:rPr lang="en-US" sz="1100" dirty="0">
                <a:latin typeface="Arial"/>
                <a:ea typeface="Arial"/>
                <a:cs typeface="Arial"/>
                <a:sym typeface="Arial"/>
              </a:rPr>
              <a:t>. Je sais </a:t>
            </a:r>
            <a:r>
              <a:rPr lang="en-US" sz="1100" dirty="0" err="1">
                <a:latin typeface="Arial"/>
                <a:ea typeface="Arial"/>
                <a:cs typeface="Arial"/>
                <a:sym typeface="Arial"/>
              </a:rPr>
              <a:t>que</a:t>
            </a:r>
            <a:r>
              <a:rPr lang="en-US" sz="1100" dirty="0">
                <a:latin typeface="Arial"/>
                <a:ea typeface="Arial"/>
                <a:cs typeface="Arial"/>
                <a:sym typeface="Arial"/>
              </a:rPr>
              <a:t> je travail mal sous </a:t>
            </a:r>
            <a:r>
              <a:rPr lang="en-US" sz="1100" dirty="0" err="1">
                <a:latin typeface="Arial"/>
                <a:ea typeface="Arial"/>
                <a:cs typeface="Arial"/>
                <a:sym typeface="Arial"/>
              </a:rPr>
              <a:t>pression</a:t>
            </a:r>
            <a:r>
              <a:rPr lang="en-US" sz="1100" dirty="0">
                <a:latin typeface="Arial"/>
                <a:ea typeface="Arial"/>
                <a:cs typeface="Arial"/>
                <a:sym typeface="Arial"/>
              </a:rPr>
              <a:t>, </a:t>
            </a:r>
            <a:r>
              <a:rPr lang="en-US" sz="1100" dirty="0" err="1">
                <a:latin typeface="Arial"/>
                <a:ea typeface="Arial"/>
                <a:cs typeface="Arial"/>
                <a:sym typeface="Arial"/>
              </a:rPr>
              <a:t>donc</a:t>
            </a:r>
            <a:r>
              <a:rPr lang="en-US" sz="1100" dirty="0">
                <a:latin typeface="Arial"/>
                <a:ea typeface="Arial"/>
                <a:cs typeface="Arial"/>
                <a:sym typeface="Arial"/>
              </a:rPr>
              <a:t> je </a:t>
            </a:r>
            <a:r>
              <a:rPr lang="en-US" sz="1100" dirty="0" err="1">
                <a:latin typeface="Arial"/>
                <a:ea typeface="Arial"/>
                <a:cs typeface="Arial"/>
                <a:sym typeface="Arial"/>
              </a:rPr>
              <a:t>vais</a:t>
            </a:r>
            <a:r>
              <a:rPr lang="en-US" sz="1100" dirty="0">
                <a:latin typeface="Arial"/>
                <a:ea typeface="Arial"/>
                <a:cs typeface="Arial"/>
                <a:sym typeface="Arial"/>
              </a:rPr>
              <a:t> </a:t>
            </a:r>
            <a:r>
              <a:rPr lang="en-US" sz="1100" dirty="0" err="1">
                <a:latin typeface="Arial"/>
                <a:ea typeface="Arial"/>
                <a:cs typeface="Arial"/>
                <a:sym typeface="Arial"/>
              </a:rPr>
              <a:t>planifier</a:t>
            </a:r>
            <a:r>
              <a:rPr lang="en-US" sz="1100" dirty="0">
                <a:latin typeface="Arial"/>
                <a:ea typeface="Arial"/>
                <a:cs typeface="Arial"/>
                <a:sym typeface="Arial"/>
              </a:rPr>
              <a:t> </a:t>
            </a:r>
            <a:r>
              <a:rPr lang="en-US" sz="1100" dirty="0" err="1">
                <a:latin typeface="Arial"/>
                <a:ea typeface="Arial"/>
                <a:cs typeface="Arial"/>
                <a:sym typeface="Arial"/>
              </a:rPr>
              <a:t>longtemps</a:t>
            </a:r>
            <a:r>
              <a:rPr lang="en-US" sz="1100" dirty="0">
                <a:latin typeface="Arial"/>
                <a:ea typeface="Arial"/>
                <a:cs typeface="Arial"/>
                <a:sym typeface="Arial"/>
              </a:rPr>
              <a:t> à </a:t>
            </a:r>
            <a:r>
              <a:rPr lang="en-US" sz="1100" dirty="0" err="1">
                <a:latin typeface="Arial"/>
                <a:ea typeface="Arial"/>
                <a:cs typeface="Arial"/>
                <a:sym typeface="Arial"/>
              </a:rPr>
              <a:t>l’avance</a:t>
            </a:r>
            <a:r>
              <a:rPr lang="en-US" sz="1100" dirty="0">
                <a:latin typeface="Arial"/>
                <a:ea typeface="Arial"/>
                <a:cs typeface="Arial"/>
                <a:sym typeface="Arial"/>
              </a:rPr>
              <a:t> </a:t>
            </a:r>
            <a:r>
              <a:rPr lang="en-US" sz="1100" dirty="0" err="1">
                <a:latin typeface="Arial"/>
                <a:ea typeface="Arial"/>
                <a:cs typeface="Arial"/>
                <a:sym typeface="Arial"/>
              </a:rPr>
              <a:t>mes</a:t>
            </a:r>
            <a:r>
              <a:rPr lang="en-US" sz="1100" dirty="0">
                <a:latin typeface="Arial"/>
                <a:ea typeface="Arial"/>
                <a:cs typeface="Arial"/>
                <a:sym typeface="Arial"/>
              </a:rPr>
              <a:t> </a:t>
            </a:r>
            <a:r>
              <a:rPr lang="en-US" sz="1100" dirty="0" err="1">
                <a:latin typeface="Arial"/>
                <a:ea typeface="Arial"/>
                <a:cs typeface="Arial"/>
                <a:sym typeface="Arial"/>
              </a:rPr>
              <a:t>tâches</a:t>
            </a:r>
            <a:r>
              <a:rPr lang="en-US" sz="1100" dirty="0">
                <a:latin typeface="Arial"/>
                <a:ea typeface="Arial"/>
                <a:cs typeface="Arial"/>
                <a:sym typeface="Arial"/>
              </a:rPr>
              <a:t>. </a:t>
            </a:r>
            <a:r>
              <a:rPr lang="en-US" sz="1100" b="1" dirty="0" err="1">
                <a:latin typeface="Arial"/>
                <a:ea typeface="Arial"/>
                <a:cs typeface="Arial"/>
                <a:sym typeface="Arial"/>
              </a:rPr>
              <a:t>Autoréguler</a:t>
            </a:r>
            <a:r>
              <a:rPr lang="en-US" sz="1100" dirty="0">
                <a:latin typeface="Arial"/>
                <a:ea typeface="Arial"/>
                <a:cs typeface="Arial"/>
                <a:sym typeface="Arial"/>
              </a:rPr>
              <a:t> : je </a:t>
            </a:r>
            <a:r>
              <a:rPr lang="en-US" sz="1100" dirty="0" err="1">
                <a:latin typeface="Arial"/>
                <a:ea typeface="Arial"/>
                <a:cs typeface="Arial"/>
                <a:sym typeface="Arial"/>
              </a:rPr>
              <a:t>m’encourage</a:t>
            </a:r>
            <a:r>
              <a:rPr lang="en-US" sz="1100" dirty="0">
                <a:latin typeface="Arial"/>
                <a:ea typeface="Arial"/>
                <a:cs typeface="Arial"/>
                <a:sym typeface="Arial"/>
              </a:rPr>
              <a:t> </a:t>
            </a:r>
            <a:r>
              <a:rPr lang="en-US" sz="1100" dirty="0" err="1">
                <a:latin typeface="Arial"/>
                <a:ea typeface="Arial"/>
                <a:cs typeface="Arial"/>
                <a:sym typeface="Arial"/>
              </a:rPr>
              <a:t>lorsque</a:t>
            </a:r>
            <a:r>
              <a:rPr lang="en-US" sz="1100" dirty="0">
                <a:latin typeface="Arial"/>
                <a:ea typeface="Arial"/>
                <a:cs typeface="Arial"/>
                <a:sym typeface="Arial"/>
              </a:rPr>
              <a:t> </a:t>
            </a:r>
            <a:r>
              <a:rPr lang="en-US" sz="1100" dirty="0" err="1">
                <a:latin typeface="Arial"/>
                <a:ea typeface="Arial"/>
                <a:cs typeface="Arial"/>
                <a:sym typeface="Arial"/>
              </a:rPr>
              <a:t>ça</a:t>
            </a:r>
            <a:r>
              <a:rPr lang="en-US" sz="1100" dirty="0">
                <a:latin typeface="Arial"/>
                <a:ea typeface="Arial"/>
                <a:cs typeface="Arial"/>
                <a:sym typeface="Arial"/>
              </a:rPr>
              <a:t> </a:t>
            </a:r>
            <a:r>
              <a:rPr lang="en-US" sz="1100" dirty="0" err="1">
                <a:latin typeface="Arial"/>
                <a:ea typeface="Arial"/>
                <a:cs typeface="Arial"/>
                <a:sym typeface="Arial"/>
              </a:rPr>
              <a:t>avance</a:t>
            </a:r>
            <a:r>
              <a:rPr lang="en-US" sz="1100" dirty="0">
                <a:latin typeface="Arial"/>
                <a:ea typeface="Arial"/>
                <a:cs typeface="Arial"/>
                <a:sym typeface="Arial"/>
              </a:rPr>
              <a:t>. Si je </a:t>
            </a:r>
            <a:r>
              <a:rPr lang="en-US" sz="1100" dirty="0" err="1">
                <a:latin typeface="Arial"/>
                <a:ea typeface="Arial"/>
                <a:cs typeface="Arial"/>
                <a:sym typeface="Arial"/>
              </a:rPr>
              <a:t>prends</a:t>
            </a:r>
            <a:r>
              <a:rPr lang="en-US" sz="1100" dirty="0">
                <a:latin typeface="Arial"/>
                <a:ea typeface="Arial"/>
                <a:cs typeface="Arial"/>
                <a:sym typeface="Arial"/>
              </a:rPr>
              <a:t> du retard, je </a:t>
            </a:r>
            <a:r>
              <a:rPr lang="en-US" sz="1100" dirty="0" err="1">
                <a:latin typeface="Arial"/>
                <a:ea typeface="Arial"/>
                <a:cs typeface="Arial"/>
                <a:sym typeface="Arial"/>
              </a:rPr>
              <a:t>vais</a:t>
            </a:r>
            <a:r>
              <a:rPr lang="en-US" sz="1100" dirty="0">
                <a:latin typeface="Arial"/>
                <a:ea typeface="Arial"/>
                <a:cs typeface="Arial"/>
                <a:sym typeface="Arial"/>
              </a:rPr>
              <a:t> me </a:t>
            </a:r>
            <a:r>
              <a:rPr lang="en-US" sz="1100" dirty="0" err="1">
                <a:latin typeface="Arial"/>
                <a:ea typeface="Arial"/>
                <a:cs typeface="Arial"/>
                <a:sym typeface="Arial"/>
              </a:rPr>
              <a:t>parler</a:t>
            </a:r>
            <a:r>
              <a:rPr lang="en-US" sz="1100" dirty="0">
                <a:latin typeface="Arial"/>
                <a:ea typeface="Arial"/>
                <a:cs typeface="Arial"/>
                <a:sym typeface="Arial"/>
              </a:rPr>
              <a:t> pour </a:t>
            </a:r>
            <a:r>
              <a:rPr lang="en-US" sz="1100" dirty="0" err="1">
                <a:latin typeface="Arial"/>
                <a:ea typeface="Arial"/>
                <a:cs typeface="Arial"/>
                <a:sym typeface="Arial"/>
              </a:rPr>
              <a:t>bloquer</a:t>
            </a:r>
            <a:r>
              <a:rPr lang="en-US" sz="1100" dirty="0">
                <a:latin typeface="Arial"/>
                <a:ea typeface="Arial"/>
                <a:cs typeface="Arial"/>
                <a:sym typeface="Arial"/>
              </a:rPr>
              <a:t> du temps. SI ma </a:t>
            </a:r>
            <a:r>
              <a:rPr lang="en-US" sz="1100" dirty="0" err="1">
                <a:latin typeface="Arial"/>
                <a:ea typeface="Arial"/>
                <a:cs typeface="Arial"/>
                <a:sym typeface="Arial"/>
              </a:rPr>
              <a:t>méthode</a:t>
            </a:r>
            <a:r>
              <a:rPr lang="en-US" sz="1100" dirty="0">
                <a:latin typeface="Arial"/>
                <a:ea typeface="Arial"/>
                <a:cs typeface="Arial"/>
                <a:sym typeface="Arial"/>
              </a:rPr>
              <a:t> de travail </a:t>
            </a:r>
            <a:r>
              <a:rPr lang="en-US" sz="1100" dirty="0" err="1">
                <a:latin typeface="Arial"/>
                <a:ea typeface="Arial"/>
                <a:cs typeface="Arial"/>
                <a:sym typeface="Arial"/>
              </a:rPr>
              <a:t>n’est</a:t>
            </a:r>
            <a:r>
              <a:rPr lang="en-US" sz="1100" dirty="0">
                <a:latin typeface="Arial"/>
                <a:ea typeface="Arial"/>
                <a:cs typeface="Arial"/>
                <a:sym typeface="Arial"/>
              </a:rPr>
              <a:t> pas </a:t>
            </a:r>
            <a:r>
              <a:rPr lang="en-US" sz="1100" dirty="0" err="1">
                <a:latin typeface="Arial"/>
                <a:ea typeface="Arial"/>
                <a:cs typeface="Arial"/>
                <a:sym typeface="Arial"/>
              </a:rPr>
              <a:t>efficace</a:t>
            </a:r>
            <a:r>
              <a:rPr lang="en-US" sz="1100" dirty="0">
                <a:latin typeface="Arial"/>
                <a:ea typeface="Arial"/>
                <a:cs typeface="Arial"/>
                <a:sym typeface="Arial"/>
              </a:rPr>
              <a:t> à mon </a:t>
            </a:r>
            <a:r>
              <a:rPr lang="en-US" sz="1100" dirty="0" err="1">
                <a:latin typeface="Arial"/>
                <a:ea typeface="Arial"/>
                <a:cs typeface="Arial"/>
                <a:sym typeface="Arial"/>
              </a:rPr>
              <a:t>goût</a:t>
            </a:r>
            <a:r>
              <a:rPr lang="en-US" sz="1100" dirty="0">
                <a:latin typeface="Arial"/>
                <a:ea typeface="Arial"/>
                <a:cs typeface="Arial"/>
                <a:sym typeface="Arial"/>
              </a:rPr>
              <a:t>, </a:t>
            </a:r>
            <a:r>
              <a:rPr lang="en-US" sz="1100" dirty="0" err="1">
                <a:latin typeface="Arial"/>
                <a:ea typeface="Arial"/>
                <a:cs typeface="Arial"/>
                <a:sym typeface="Arial"/>
              </a:rPr>
              <a:t>j’en</a:t>
            </a:r>
            <a:r>
              <a:rPr lang="en-US" sz="1100" dirty="0">
                <a:latin typeface="Arial"/>
                <a:ea typeface="Arial"/>
                <a:cs typeface="Arial"/>
                <a:sym typeface="Arial"/>
              </a:rPr>
              <a:t> </a:t>
            </a:r>
            <a:r>
              <a:rPr lang="en-US" sz="1100" dirty="0" err="1">
                <a:latin typeface="Arial"/>
                <a:ea typeface="Arial"/>
                <a:cs typeface="Arial"/>
                <a:sym typeface="Arial"/>
              </a:rPr>
              <a:t>essaie</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a:t>
            </a:r>
            <a:r>
              <a:rPr lang="en-US" sz="1100" dirty="0" err="1">
                <a:latin typeface="Arial"/>
                <a:ea typeface="Arial"/>
                <a:cs typeface="Arial"/>
                <a:sym typeface="Arial"/>
              </a:rPr>
              <a:t>autre</a:t>
            </a:r>
            <a:r>
              <a:rPr lang="en-US" sz="1100" dirty="0">
                <a:latin typeface="Arial"/>
                <a:ea typeface="Arial"/>
                <a:cs typeface="Arial"/>
                <a:sym typeface="Arial"/>
              </a:rPr>
              <a:t>. </a:t>
            </a:r>
            <a:r>
              <a:rPr lang="en-US" sz="1100" dirty="0" err="1">
                <a:latin typeface="Arial"/>
                <a:ea typeface="Arial"/>
                <a:cs typeface="Arial"/>
                <a:sym typeface="Arial"/>
              </a:rPr>
              <a:t>J’accorde</a:t>
            </a:r>
            <a:r>
              <a:rPr lang="en-US" sz="1100" dirty="0">
                <a:latin typeface="Arial"/>
                <a:ea typeface="Arial"/>
                <a:cs typeface="Arial"/>
                <a:sym typeface="Arial"/>
              </a:rPr>
              <a:t> de </a:t>
            </a:r>
            <a:r>
              <a:rPr lang="en-US" sz="1100" dirty="0" err="1">
                <a:latin typeface="Arial"/>
                <a:ea typeface="Arial"/>
                <a:cs typeface="Arial"/>
                <a:sym typeface="Arial"/>
              </a:rPr>
              <a:t>l’importance</a:t>
            </a:r>
            <a:r>
              <a:rPr lang="en-US" sz="1100" dirty="0">
                <a:latin typeface="Arial"/>
                <a:ea typeface="Arial"/>
                <a:cs typeface="Arial"/>
                <a:sym typeface="Arial"/>
              </a:rPr>
              <a:t> à la </a:t>
            </a:r>
            <a:r>
              <a:rPr lang="en-US" sz="1100" dirty="0" err="1">
                <a:latin typeface="Arial"/>
                <a:ea typeface="Arial"/>
                <a:cs typeface="Arial"/>
                <a:sym typeface="Arial"/>
              </a:rPr>
              <a:t>tâche</a:t>
            </a:r>
            <a:r>
              <a:rPr lang="en-US" sz="1100" dirty="0">
                <a:latin typeface="Arial"/>
                <a:ea typeface="Arial"/>
                <a:cs typeface="Arial"/>
                <a:sym typeface="Arial"/>
              </a:rPr>
              <a:t>. </a:t>
            </a:r>
          </a:p>
          <a:p>
            <a:pPr lvl="0" rtl="0">
              <a:lnSpc>
                <a:spcPct val="138000"/>
              </a:lnSpc>
              <a:spcBef>
                <a:spcPts val="0"/>
              </a:spcBef>
              <a:buNone/>
            </a:pPr>
            <a:endParaRPr sz="1100" dirty="0">
              <a:latin typeface="Arial"/>
              <a:ea typeface="Arial"/>
              <a:cs typeface="Arial"/>
              <a:sym typeface="Arial"/>
            </a:endParaRPr>
          </a:p>
          <a:p>
            <a:pPr marL="457200" lvl="0" indent="-298450" rtl="0">
              <a:lnSpc>
                <a:spcPct val="138000"/>
              </a:lnSpc>
              <a:spcBef>
                <a:spcPts val="0"/>
              </a:spcBef>
              <a:buSzPct val="100000"/>
              <a:buFont typeface="Arial"/>
              <a:buChar char="●"/>
            </a:pPr>
            <a:r>
              <a:rPr lang="en-US" sz="1100" dirty="0" err="1">
                <a:solidFill>
                  <a:srgbClr val="0000FF"/>
                </a:solidFill>
                <a:latin typeface="Arial"/>
                <a:ea typeface="Arial"/>
                <a:cs typeface="Arial"/>
                <a:sym typeface="Arial"/>
              </a:rPr>
              <a:t>Cognitives</a:t>
            </a:r>
            <a:r>
              <a:rPr lang="en-US" sz="1100" dirty="0">
                <a:solidFill>
                  <a:srgbClr val="0000FF"/>
                </a:solidFill>
                <a:latin typeface="Arial"/>
                <a:ea typeface="Arial"/>
                <a:cs typeface="Arial"/>
                <a:sym typeface="Arial"/>
              </a:rPr>
              <a:t> </a:t>
            </a:r>
            <a:r>
              <a:rPr lang="en-US" sz="1100" dirty="0">
                <a:latin typeface="Arial"/>
                <a:ea typeface="Arial"/>
                <a:cs typeface="Arial"/>
                <a:sym typeface="Arial"/>
              </a:rPr>
              <a:t>: </a:t>
            </a:r>
            <a:r>
              <a:rPr lang="en-US" sz="1100" dirty="0" err="1">
                <a:latin typeface="Arial"/>
                <a:ea typeface="Arial"/>
                <a:cs typeface="Arial"/>
                <a:sym typeface="Arial"/>
              </a:rPr>
              <a:t>réfère</a:t>
            </a:r>
            <a:r>
              <a:rPr lang="en-US" sz="1100" dirty="0">
                <a:latin typeface="Arial"/>
                <a:ea typeface="Arial"/>
                <a:cs typeface="Arial"/>
                <a:sym typeface="Arial"/>
              </a:rPr>
              <a:t> aux </a:t>
            </a:r>
            <a:r>
              <a:rPr lang="en-US" sz="1100" dirty="0" err="1">
                <a:latin typeface="Arial"/>
                <a:ea typeface="Arial"/>
                <a:cs typeface="Arial"/>
                <a:sym typeface="Arial"/>
              </a:rPr>
              <a:t>différentes</a:t>
            </a:r>
            <a:r>
              <a:rPr lang="en-US" sz="1100" dirty="0">
                <a:latin typeface="Arial"/>
                <a:ea typeface="Arial"/>
                <a:cs typeface="Arial"/>
                <a:sym typeface="Arial"/>
              </a:rPr>
              <a:t> </a:t>
            </a:r>
            <a:r>
              <a:rPr lang="en-US" sz="1100" dirty="0" err="1">
                <a:latin typeface="Arial"/>
                <a:ea typeface="Arial"/>
                <a:cs typeface="Arial"/>
                <a:sym typeface="Arial"/>
              </a:rPr>
              <a:t>activités</a:t>
            </a:r>
            <a:r>
              <a:rPr lang="en-US" sz="1100" dirty="0">
                <a:latin typeface="Arial"/>
                <a:ea typeface="Arial"/>
                <a:cs typeface="Arial"/>
                <a:sym typeface="Arial"/>
              </a:rPr>
              <a:t> </a:t>
            </a:r>
            <a:r>
              <a:rPr lang="en-US" sz="1100" dirty="0" err="1">
                <a:latin typeface="Arial"/>
                <a:ea typeface="Arial"/>
                <a:cs typeface="Arial"/>
                <a:sym typeface="Arial"/>
              </a:rPr>
              <a:t>mentales</a:t>
            </a:r>
            <a:r>
              <a:rPr lang="en-US" sz="1100" dirty="0">
                <a:latin typeface="Arial"/>
                <a:ea typeface="Arial"/>
                <a:cs typeface="Arial"/>
                <a:sym typeface="Arial"/>
              </a:rPr>
              <a:t> </a:t>
            </a:r>
            <a:r>
              <a:rPr lang="en-US" sz="1100" dirty="0" err="1">
                <a:latin typeface="Arial"/>
                <a:ea typeface="Arial"/>
                <a:cs typeface="Arial"/>
                <a:sym typeface="Arial"/>
              </a:rPr>
              <a:t>liées</a:t>
            </a:r>
            <a:r>
              <a:rPr lang="en-US" sz="1100" dirty="0">
                <a:latin typeface="Arial"/>
                <a:ea typeface="Arial"/>
                <a:cs typeface="Arial"/>
                <a:sym typeface="Arial"/>
              </a:rPr>
              <a:t> au </a:t>
            </a:r>
            <a:r>
              <a:rPr lang="en-US" sz="1100" dirty="0" err="1">
                <a:latin typeface="Arial"/>
                <a:ea typeface="Arial"/>
                <a:cs typeface="Arial"/>
                <a:sym typeface="Arial"/>
              </a:rPr>
              <a:t>traitement</a:t>
            </a:r>
            <a:r>
              <a:rPr lang="en-US" sz="1100" dirty="0">
                <a:latin typeface="Arial"/>
                <a:ea typeface="Arial"/>
                <a:cs typeface="Arial"/>
                <a:sym typeface="Arial"/>
              </a:rPr>
              <a:t> de </a:t>
            </a:r>
            <a:r>
              <a:rPr lang="en-US" sz="1100" dirty="0" err="1">
                <a:latin typeface="Arial"/>
                <a:ea typeface="Arial"/>
                <a:cs typeface="Arial"/>
                <a:sym typeface="Arial"/>
              </a:rPr>
              <a:t>l’information</a:t>
            </a:r>
            <a:r>
              <a:rPr lang="en-US" sz="1100" dirty="0">
                <a:latin typeface="Arial"/>
                <a:ea typeface="Arial"/>
                <a:cs typeface="Arial"/>
                <a:sym typeface="Arial"/>
              </a:rPr>
              <a:t>. </a:t>
            </a:r>
            <a:r>
              <a:rPr lang="en-US" sz="1100" dirty="0" err="1">
                <a:latin typeface="Arial"/>
                <a:ea typeface="Arial"/>
                <a:cs typeface="Arial"/>
                <a:sym typeface="Arial"/>
              </a:rPr>
              <a:t>Deux</a:t>
            </a:r>
            <a:r>
              <a:rPr lang="en-US" sz="1100" dirty="0">
                <a:latin typeface="Arial"/>
                <a:ea typeface="Arial"/>
                <a:cs typeface="Arial"/>
                <a:sym typeface="Arial"/>
              </a:rPr>
              <a:t> </a:t>
            </a:r>
            <a:r>
              <a:rPr lang="en-US" sz="1100" dirty="0" err="1">
                <a:latin typeface="Arial"/>
                <a:ea typeface="Arial"/>
                <a:cs typeface="Arial"/>
                <a:sym typeface="Arial"/>
              </a:rPr>
              <a:t>catégories</a:t>
            </a:r>
            <a:r>
              <a:rPr lang="en-US" sz="1100" dirty="0">
                <a:latin typeface="Arial"/>
                <a:ea typeface="Arial"/>
                <a:cs typeface="Arial"/>
                <a:sym typeface="Arial"/>
              </a:rPr>
              <a:t> </a:t>
            </a:r>
            <a:r>
              <a:rPr lang="en-US" sz="1100" dirty="0" err="1">
                <a:latin typeface="Arial"/>
                <a:ea typeface="Arial"/>
                <a:cs typeface="Arial"/>
                <a:sym typeface="Arial"/>
              </a:rPr>
              <a:t>d’action</a:t>
            </a:r>
            <a:r>
              <a:rPr lang="en-US" sz="1100" dirty="0">
                <a:latin typeface="Arial"/>
                <a:ea typeface="Arial"/>
                <a:cs typeface="Arial"/>
                <a:sym typeface="Arial"/>
              </a:rPr>
              <a:t> : </a:t>
            </a:r>
            <a:r>
              <a:rPr lang="en-US" sz="1100" dirty="0" err="1">
                <a:latin typeface="Arial"/>
                <a:ea typeface="Arial"/>
                <a:cs typeface="Arial"/>
                <a:sym typeface="Arial"/>
              </a:rPr>
              <a:t>traiter</a:t>
            </a:r>
            <a:r>
              <a:rPr lang="en-US" sz="1100" dirty="0">
                <a:latin typeface="Arial"/>
                <a:ea typeface="Arial"/>
                <a:cs typeface="Arial"/>
                <a:sym typeface="Arial"/>
              </a:rPr>
              <a:t> et </a:t>
            </a:r>
            <a:r>
              <a:rPr lang="en-US" sz="1100" dirty="0" err="1">
                <a:latin typeface="Arial"/>
                <a:ea typeface="Arial"/>
                <a:cs typeface="Arial"/>
                <a:sym typeface="Arial"/>
              </a:rPr>
              <a:t>exécuter</a:t>
            </a:r>
            <a:endParaRPr lang="en-US" sz="1100" dirty="0">
              <a:latin typeface="Arial"/>
              <a:ea typeface="Arial"/>
              <a:cs typeface="Arial"/>
              <a:sym typeface="Arial"/>
            </a:endParaRPr>
          </a:p>
          <a:p>
            <a:pPr marL="914400" lvl="1" rtl="0">
              <a:lnSpc>
                <a:spcPct val="138000"/>
              </a:lnSpc>
              <a:spcBef>
                <a:spcPts val="0"/>
              </a:spcBef>
              <a:buClr>
                <a:srgbClr val="FF0000"/>
              </a:buClr>
              <a:buSzPct val="100000"/>
              <a:buFont typeface="Courier New"/>
              <a:buChar char="o"/>
            </a:pPr>
            <a:r>
              <a:rPr lang="en-US" sz="1100" b="1" dirty="0">
                <a:solidFill>
                  <a:srgbClr val="FF0000"/>
                </a:solidFill>
                <a:latin typeface="Arial"/>
                <a:ea typeface="Arial"/>
                <a:cs typeface="Arial"/>
                <a:sym typeface="Arial"/>
              </a:rPr>
              <a:t>Donner des </a:t>
            </a:r>
            <a:r>
              <a:rPr lang="en-US" sz="1100" b="1" dirty="0" err="1">
                <a:solidFill>
                  <a:srgbClr val="FF0000"/>
                </a:solidFill>
                <a:latin typeface="Arial"/>
                <a:ea typeface="Arial"/>
                <a:cs typeface="Arial"/>
                <a:sym typeface="Arial"/>
              </a:rPr>
              <a:t>exemples</a:t>
            </a:r>
            <a:endParaRPr lang="en-US" sz="1100" b="1" dirty="0">
              <a:solidFill>
                <a:srgbClr val="FF0000"/>
              </a:solidFill>
              <a:latin typeface="Arial"/>
              <a:ea typeface="Arial"/>
              <a:cs typeface="Arial"/>
              <a:sym typeface="Arial"/>
            </a:endParaRPr>
          </a:p>
          <a:p>
            <a:pPr marL="914400" lvl="1" rtl="0">
              <a:lnSpc>
                <a:spcPct val="138000"/>
              </a:lnSpc>
              <a:spcBef>
                <a:spcPts val="0"/>
              </a:spcBef>
              <a:buSzPct val="100000"/>
              <a:buFont typeface="Courier New"/>
              <a:buChar char="o"/>
            </a:pPr>
            <a:r>
              <a:rPr lang="en-US" sz="1100" dirty="0" err="1">
                <a:solidFill>
                  <a:srgbClr val="0000FF"/>
                </a:solidFill>
                <a:latin typeface="Arial"/>
                <a:ea typeface="Arial"/>
                <a:cs typeface="Arial"/>
                <a:sym typeface="Arial"/>
              </a:rPr>
              <a:t>Traiter</a:t>
            </a:r>
            <a:r>
              <a:rPr lang="en-US" sz="1100" dirty="0">
                <a:latin typeface="Arial"/>
                <a:ea typeface="Arial"/>
                <a:cs typeface="Arial"/>
                <a:sym typeface="Arial"/>
              </a:rPr>
              <a:t> : </a:t>
            </a:r>
            <a:r>
              <a:rPr lang="en-US" sz="1100" dirty="0" err="1">
                <a:latin typeface="Arial"/>
                <a:ea typeface="Arial"/>
                <a:cs typeface="Arial"/>
                <a:sym typeface="Arial"/>
              </a:rPr>
              <a:t>sélectionner</a:t>
            </a:r>
            <a:r>
              <a:rPr lang="en-US" sz="1100" dirty="0">
                <a:latin typeface="Arial"/>
                <a:ea typeface="Arial"/>
                <a:cs typeface="Arial"/>
                <a:sym typeface="Arial"/>
              </a:rPr>
              <a:t> (ex. des </a:t>
            </a:r>
            <a:r>
              <a:rPr lang="en-US" sz="1100" dirty="0" err="1">
                <a:latin typeface="Arial"/>
                <a:ea typeface="Arial"/>
                <a:cs typeface="Arial"/>
                <a:sym typeface="Arial"/>
              </a:rPr>
              <a:t>idées</a:t>
            </a:r>
            <a:r>
              <a:rPr lang="en-US" sz="1100" dirty="0">
                <a:latin typeface="Arial"/>
                <a:ea typeface="Arial"/>
                <a:cs typeface="Arial"/>
                <a:sym typeface="Arial"/>
              </a:rPr>
              <a:t> </a:t>
            </a:r>
            <a:r>
              <a:rPr lang="en-US" sz="1100" dirty="0" err="1">
                <a:latin typeface="Arial"/>
                <a:ea typeface="Arial"/>
                <a:cs typeface="Arial"/>
                <a:sym typeface="Arial"/>
              </a:rPr>
              <a:t>ou</a:t>
            </a:r>
            <a:r>
              <a:rPr lang="en-US" sz="1100" dirty="0">
                <a:latin typeface="Arial"/>
                <a:ea typeface="Arial"/>
                <a:cs typeface="Arial"/>
                <a:sym typeface="Arial"/>
              </a:rPr>
              <a:t> des fait </a:t>
            </a:r>
            <a:r>
              <a:rPr lang="en-US" sz="1100" dirty="0" err="1">
                <a:latin typeface="Arial"/>
                <a:ea typeface="Arial"/>
                <a:cs typeface="Arial"/>
                <a:sym typeface="Arial"/>
              </a:rPr>
              <a:t>pertinents</a:t>
            </a:r>
            <a:r>
              <a:rPr lang="en-US" sz="1100" dirty="0">
                <a:latin typeface="Arial"/>
                <a:ea typeface="Arial"/>
                <a:cs typeface="Arial"/>
                <a:sym typeface="Arial"/>
              </a:rPr>
              <a:t> </a:t>
            </a:r>
            <a:r>
              <a:rPr lang="en-US" sz="1100" dirty="0" err="1">
                <a:latin typeface="Arial"/>
                <a:ea typeface="Arial"/>
                <a:cs typeface="Arial"/>
                <a:sym typeface="Arial"/>
              </a:rPr>
              <a:t>dans</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lecture), </a:t>
            </a:r>
            <a:r>
              <a:rPr lang="en-US" sz="1100" dirty="0" err="1">
                <a:latin typeface="Arial"/>
                <a:ea typeface="Arial"/>
                <a:cs typeface="Arial"/>
                <a:sym typeface="Arial"/>
              </a:rPr>
              <a:t>répéter</a:t>
            </a:r>
            <a:r>
              <a:rPr lang="en-US" sz="1100" dirty="0">
                <a:latin typeface="Arial"/>
                <a:ea typeface="Arial"/>
                <a:cs typeface="Arial"/>
                <a:sym typeface="Arial"/>
              </a:rPr>
              <a:t> (</a:t>
            </a:r>
            <a:r>
              <a:rPr lang="en-US" sz="1100" dirty="0" err="1">
                <a:latin typeface="Arial"/>
                <a:ea typeface="Arial"/>
                <a:cs typeface="Arial"/>
                <a:sym typeface="Arial"/>
              </a:rPr>
              <a:t>repasser</a:t>
            </a:r>
            <a:r>
              <a:rPr lang="en-US" sz="1100" dirty="0">
                <a:latin typeface="Arial"/>
                <a:ea typeface="Arial"/>
                <a:cs typeface="Arial"/>
                <a:sym typeface="Arial"/>
              </a:rPr>
              <a:t> </a:t>
            </a:r>
            <a:r>
              <a:rPr lang="en-US" sz="1100" dirty="0" err="1">
                <a:latin typeface="Arial"/>
                <a:ea typeface="Arial"/>
                <a:cs typeface="Arial"/>
                <a:sym typeface="Arial"/>
              </a:rPr>
              <a:t>sur</a:t>
            </a:r>
            <a:r>
              <a:rPr lang="en-US" sz="1100" dirty="0">
                <a:latin typeface="Arial"/>
                <a:ea typeface="Arial"/>
                <a:cs typeface="Arial"/>
                <a:sym typeface="Arial"/>
              </a:rPr>
              <a:t> les passages </a:t>
            </a:r>
            <a:r>
              <a:rPr lang="en-US" sz="1100" dirty="0" err="1">
                <a:latin typeface="Arial"/>
                <a:ea typeface="Arial"/>
                <a:cs typeface="Arial"/>
                <a:sym typeface="Arial"/>
              </a:rPr>
              <a:t>importants</a:t>
            </a:r>
            <a:r>
              <a:rPr lang="en-US" sz="1100" dirty="0">
                <a:latin typeface="Arial"/>
                <a:ea typeface="Arial"/>
                <a:cs typeface="Arial"/>
                <a:sym typeface="Arial"/>
              </a:rPr>
              <a:t> </a:t>
            </a:r>
            <a:r>
              <a:rPr lang="en-US" sz="1100" dirty="0" err="1">
                <a:latin typeface="Arial"/>
                <a:ea typeface="Arial"/>
                <a:cs typeface="Arial"/>
                <a:sym typeface="Arial"/>
              </a:rPr>
              <a:t>d’une</a:t>
            </a:r>
            <a:r>
              <a:rPr lang="en-US" sz="1100" dirty="0">
                <a:latin typeface="Arial"/>
                <a:ea typeface="Arial"/>
                <a:cs typeface="Arial"/>
                <a:sym typeface="Arial"/>
              </a:rPr>
              <a:t> </a:t>
            </a:r>
            <a:r>
              <a:rPr lang="en-US" sz="1100" dirty="0" err="1">
                <a:latin typeface="Arial"/>
                <a:ea typeface="Arial"/>
                <a:cs typeface="Arial"/>
                <a:sym typeface="Arial"/>
              </a:rPr>
              <a:t>étude</a:t>
            </a:r>
            <a:r>
              <a:rPr lang="en-US" sz="1100" dirty="0">
                <a:latin typeface="Arial"/>
                <a:ea typeface="Arial"/>
                <a:cs typeface="Arial"/>
                <a:sym typeface="Arial"/>
              </a:rPr>
              <a:t> de </a:t>
            </a:r>
            <a:r>
              <a:rPr lang="en-US" sz="1100" dirty="0" err="1">
                <a:latin typeface="Arial"/>
                <a:ea typeface="Arial"/>
                <a:cs typeface="Arial"/>
                <a:sym typeface="Arial"/>
              </a:rPr>
              <a:t>textes</a:t>
            </a:r>
            <a:r>
              <a:rPr lang="en-US" sz="1100" dirty="0">
                <a:latin typeface="Arial"/>
                <a:ea typeface="Arial"/>
                <a:cs typeface="Arial"/>
                <a:sym typeface="Arial"/>
              </a:rPr>
              <a:t>), </a:t>
            </a:r>
            <a:r>
              <a:rPr lang="en-US" sz="1100" dirty="0" err="1">
                <a:latin typeface="Arial"/>
                <a:ea typeface="Arial"/>
                <a:cs typeface="Arial"/>
                <a:sym typeface="Arial"/>
              </a:rPr>
              <a:t>décomposer</a:t>
            </a:r>
            <a:r>
              <a:rPr lang="en-US" sz="1100" dirty="0">
                <a:latin typeface="Arial"/>
                <a:ea typeface="Arial"/>
                <a:cs typeface="Arial"/>
                <a:sym typeface="Arial"/>
              </a:rPr>
              <a:t> (le travail en petites </a:t>
            </a:r>
            <a:r>
              <a:rPr lang="en-US" sz="1100" dirty="0" err="1">
                <a:latin typeface="Arial"/>
                <a:ea typeface="Arial"/>
                <a:cs typeface="Arial"/>
                <a:sym typeface="Arial"/>
              </a:rPr>
              <a:t>tâches</a:t>
            </a:r>
            <a:r>
              <a:rPr lang="en-US" sz="1100" dirty="0">
                <a:latin typeface="Arial"/>
                <a:ea typeface="Arial"/>
                <a:cs typeface="Arial"/>
                <a:sym typeface="Arial"/>
              </a:rPr>
              <a:t>), comparer, </a:t>
            </a:r>
            <a:r>
              <a:rPr lang="en-US" sz="1100" dirty="0" err="1">
                <a:latin typeface="Arial"/>
                <a:ea typeface="Arial"/>
                <a:cs typeface="Arial"/>
                <a:sym typeface="Arial"/>
              </a:rPr>
              <a:t>élaborer</a:t>
            </a:r>
            <a:r>
              <a:rPr lang="en-US" sz="1100" dirty="0">
                <a:latin typeface="Arial"/>
                <a:ea typeface="Arial"/>
                <a:cs typeface="Arial"/>
                <a:sym typeface="Arial"/>
              </a:rPr>
              <a:t>, </a:t>
            </a:r>
            <a:r>
              <a:rPr lang="en-US" sz="1100" dirty="0" err="1">
                <a:latin typeface="Arial"/>
                <a:ea typeface="Arial"/>
                <a:cs typeface="Arial"/>
                <a:sym typeface="Arial"/>
              </a:rPr>
              <a:t>organiser</a:t>
            </a:r>
            <a:r>
              <a:rPr lang="en-US" sz="1100" dirty="0">
                <a:latin typeface="Arial"/>
                <a:ea typeface="Arial"/>
                <a:cs typeface="Arial"/>
                <a:sym typeface="Arial"/>
              </a:rPr>
              <a:t> (</a:t>
            </a:r>
            <a:r>
              <a:rPr lang="en-US" sz="1100" dirty="0" err="1">
                <a:latin typeface="Arial"/>
                <a:ea typeface="Arial"/>
                <a:cs typeface="Arial"/>
                <a:sym typeface="Arial"/>
              </a:rPr>
              <a:t>cette</a:t>
            </a:r>
            <a:r>
              <a:rPr lang="en-US" sz="1100" dirty="0">
                <a:latin typeface="Arial"/>
                <a:ea typeface="Arial"/>
                <a:cs typeface="Arial"/>
                <a:sym typeface="Arial"/>
              </a:rPr>
              <a:t> petite carte </a:t>
            </a:r>
            <a:r>
              <a:rPr lang="en-US" sz="1100" dirty="0" err="1">
                <a:latin typeface="Arial"/>
                <a:ea typeface="Arial"/>
                <a:cs typeface="Arial"/>
                <a:sym typeface="Arial"/>
              </a:rPr>
              <a:t>mentale</a:t>
            </a:r>
            <a:r>
              <a:rPr lang="en-US" sz="1100" dirty="0">
                <a:latin typeface="Arial"/>
                <a:ea typeface="Arial"/>
                <a:cs typeface="Arial"/>
                <a:sym typeface="Arial"/>
              </a:rPr>
              <a:t> </a:t>
            </a:r>
            <a:r>
              <a:rPr lang="en-US" sz="1100" dirty="0" err="1">
                <a:latin typeface="Arial"/>
                <a:ea typeface="Arial"/>
                <a:cs typeface="Arial"/>
                <a:sym typeface="Arial"/>
              </a:rPr>
              <a:t>est</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a:t>
            </a:r>
            <a:r>
              <a:rPr lang="en-US" sz="1100" dirty="0" err="1">
                <a:latin typeface="Arial"/>
                <a:ea typeface="Arial"/>
                <a:cs typeface="Arial"/>
                <a:sym typeface="Arial"/>
              </a:rPr>
              <a:t>forme</a:t>
            </a:r>
            <a:r>
              <a:rPr lang="en-US" sz="1100" dirty="0">
                <a:latin typeface="Arial"/>
                <a:ea typeface="Arial"/>
                <a:cs typeface="Arial"/>
                <a:sym typeface="Arial"/>
              </a:rPr>
              <a:t> </a:t>
            </a:r>
            <a:r>
              <a:rPr lang="en-US" sz="1100" dirty="0" err="1">
                <a:latin typeface="Arial"/>
                <a:ea typeface="Arial"/>
                <a:cs typeface="Arial"/>
                <a:sym typeface="Arial"/>
              </a:rPr>
              <a:t>d’organisation</a:t>
            </a:r>
            <a:r>
              <a:rPr lang="en-US" sz="1100" dirty="0">
                <a:latin typeface="Arial"/>
                <a:ea typeface="Arial"/>
                <a:cs typeface="Arial"/>
                <a:sym typeface="Arial"/>
              </a:rPr>
              <a:t> de </a:t>
            </a:r>
            <a:r>
              <a:rPr lang="en-US" sz="1100" dirty="0" err="1">
                <a:latin typeface="Arial"/>
                <a:ea typeface="Arial"/>
                <a:cs typeface="Arial"/>
                <a:sym typeface="Arial"/>
              </a:rPr>
              <a:t>l’information</a:t>
            </a:r>
            <a:r>
              <a:rPr lang="en-US" sz="1100" dirty="0">
                <a:latin typeface="Arial"/>
                <a:ea typeface="Arial"/>
                <a:cs typeface="Arial"/>
                <a:sym typeface="Arial"/>
              </a:rPr>
              <a:t>)</a:t>
            </a:r>
          </a:p>
          <a:p>
            <a:pPr marL="914400" lvl="1" rtl="0">
              <a:lnSpc>
                <a:spcPct val="138000"/>
              </a:lnSpc>
              <a:spcBef>
                <a:spcPts val="0"/>
              </a:spcBef>
              <a:buSzPct val="100000"/>
              <a:buFont typeface="Courier New"/>
              <a:buChar char="o"/>
            </a:pPr>
            <a:r>
              <a:rPr lang="en-US" sz="1100" dirty="0" err="1">
                <a:solidFill>
                  <a:srgbClr val="0000FF"/>
                </a:solidFill>
                <a:latin typeface="Arial"/>
                <a:ea typeface="Arial"/>
                <a:cs typeface="Arial"/>
                <a:sym typeface="Arial"/>
              </a:rPr>
              <a:t>Exécuter</a:t>
            </a:r>
            <a:r>
              <a:rPr lang="en-US" sz="1100" dirty="0">
                <a:solidFill>
                  <a:srgbClr val="0000FF"/>
                </a:solidFill>
                <a:latin typeface="Arial"/>
                <a:ea typeface="Arial"/>
                <a:cs typeface="Arial"/>
                <a:sym typeface="Arial"/>
              </a:rPr>
              <a:t> </a:t>
            </a:r>
            <a:r>
              <a:rPr lang="en-US" sz="1100" dirty="0">
                <a:latin typeface="Arial"/>
                <a:ea typeface="Arial"/>
                <a:cs typeface="Arial"/>
                <a:sym typeface="Arial"/>
              </a:rPr>
              <a:t>: </a:t>
            </a:r>
            <a:r>
              <a:rPr lang="en-US" sz="1100" dirty="0" err="1">
                <a:latin typeface="Arial"/>
                <a:ea typeface="Arial"/>
                <a:cs typeface="Arial"/>
                <a:sym typeface="Arial"/>
              </a:rPr>
              <a:t>évaluer</a:t>
            </a:r>
            <a:r>
              <a:rPr lang="en-US" sz="1100" dirty="0">
                <a:latin typeface="Arial"/>
                <a:ea typeface="Arial"/>
                <a:cs typeface="Arial"/>
                <a:sym typeface="Arial"/>
              </a:rPr>
              <a:t> (les </a:t>
            </a:r>
            <a:r>
              <a:rPr lang="en-US" sz="1100" dirty="0" err="1">
                <a:latin typeface="Arial"/>
                <a:ea typeface="Arial"/>
                <a:cs typeface="Arial"/>
                <a:sym typeface="Arial"/>
              </a:rPr>
              <a:t>contenus</a:t>
            </a:r>
            <a:r>
              <a:rPr lang="en-US" sz="1100" dirty="0">
                <a:latin typeface="Arial"/>
                <a:ea typeface="Arial"/>
                <a:cs typeface="Arial"/>
                <a:sym typeface="Arial"/>
              </a:rPr>
              <a:t> </a:t>
            </a:r>
            <a:r>
              <a:rPr lang="en-US" sz="1100" dirty="0" err="1">
                <a:latin typeface="Arial"/>
                <a:ea typeface="Arial"/>
                <a:cs typeface="Arial"/>
                <a:sym typeface="Arial"/>
              </a:rPr>
              <a:t>retenus</a:t>
            </a:r>
            <a:r>
              <a:rPr lang="en-US" sz="1100" dirty="0">
                <a:latin typeface="Arial"/>
                <a:ea typeface="Arial"/>
                <a:cs typeface="Arial"/>
                <a:sym typeface="Arial"/>
              </a:rPr>
              <a:t> </a:t>
            </a:r>
            <a:r>
              <a:rPr lang="en-US" sz="1100" dirty="0" err="1">
                <a:latin typeface="Arial"/>
                <a:ea typeface="Arial"/>
                <a:cs typeface="Arial"/>
                <a:sym typeface="Arial"/>
              </a:rPr>
              <a:t>selon</a:t>
            </a:r>
            <a:r>
              <a:rPr lang="en-US" sz="1100" dirty="0">
                <a:latin typeface="Arial"/>
                <a:ea typeface="Arial"/>
                <a:cs typeface="Arial"/>
                <a:sym typeface="Arial"/>
              </a:rPr>
              <a:t> des </a:t>
            </a:r>
            <a:r>
              <a:rPr lang="en-US" sz="1100" dirty="0" err="1">
                <a:latin typeface="Arial"/>
                <a:ea typeface="Arial"/>
                <a:cs typeface="Arial"/>
                <a:sym typeface="Arial"/>
              </a:rPr>
              <a:t>critères</a:t>
            </a:r>
            <a:r>
              <a:rPr lang="en-US" sz="1100" dirty="0">
                <a:latin typeface="Arial"/>
                <a:ea typeface="Arial"/>
                <a:cs typeface="Arial"/>
                <a:sym typeface="Arial"/>
              </a:rPr>
              <a:t> de pertinence et de </a:t>
            </a:r>
            <a:r>
              <a:rPr lang="en-US" sz="1100" dirty="0" err="1">
                <a:latin typeface="Arial"/>
                <a:ea typeface="Arial"/>
                <a:cs typeface="Arial"/>
                <a:sym typeface="Arial"/>
              </a:rPr>
              <a:t>qualité</a:t>
            </a:r>
            <a:r>
              <a:rPr lang="en-US" sz="1100" dirty="0">
                <a:latin typeface="Arial"/>
                <a:ea typeface="Arial"/>
                <a:cs typeface="Arial"/>
                <a:sym typeface="Arial"/>
              </a:rPr>
              <a:t>), </a:t>
            </a:r>
            <a:r>
              <a:rPr lang="en-US" sz="1100" dirty="0" err="1">
                <a:latin typeface="Arial"/>
                <a:ea typeface="Arial"/>
                <a:cs typeface="Arial"/>
                <a:sym typeface="Arial"/>
              </a:rPr>
              <a:t>vérifier</a:t>
            </a:r>
            <a:r>
              <a:rPr lang="en-US" sz="1100" dirty="0">
                <a:latin typeface="Arial"/>
                <a:ea typeface="Arial"/>
                <a:cs typeface="Arial"/>
                <a:sym typeface="Arial"/>
              </a:rPr>
              <a:t> (la </a:t>
            </a:r>
            <a:r>
              <a:rPr lang="en-US" sz="1100" dirty="0" err="1">
                <a:latin typeface="Arial"/>
                <a:ea typeface="Arial"/>
                <a:cs typeface="Arial"/>
                <a:sym typeface="Arial"/>
              </a:rPr>
              <a:t>grammaire</a:t>
            </a:r>
            <a:r>
              <a:rPr lang="en-US" sz="1100" dirty="0">
                <a:latin typeface="Arial"/>
                <a:ea typeface="Arial"/>
                <a:cs typeface="Arial"/>
                <a:sym typeface="Arial"/>
              </a:rPr>
              <a:t>, </a:t>
            </a:r>
            <a:r>
              <a:rPr lang="en-US" sz="1100" dirty="0" err="1">
                <a:latin typeface="Arial"/>
                <a:ea typeface="Arial"/>
                <a:cs typeface="Arial"/>
                <a:sym typeface="Arial"/>
              </a:rPr>
              <a:t>l’orthographe</a:t>
            </a:r>
            <a:r>
              <a:rPr lang="en-US" sz="1100" dirty="0">
                <a:latin typeface="Arial"/>
                <a:ea typeface="Arial"/>
                <a:cs typeface="Arial"/>
                <a:sym typeface="Arial"/>
              </a:rPr>
              <a:t>), </a:t>
            </a:r>
            <a:r>
              <a:rPr lang="en-US" sz="1100" b="1" dirty="0" err="1">
                <a:latin typeface="Arial"/>
                <a:ea typeface="Arial"/>
                <a:cs typeface="Arial"/>
                <a:sym typeface="Arial"/>
              </a:rPr>
              <a:t>produire</a:t>
            </a:r>
            <a:r>
              <a:rPr lang="en-US" sz="1100" dirty="0">
                <a:latin typeface="Arial"/>
                <a:ea typeface="Arial"/>
                <a:cs typeface="Arial"/>
                <a:sym typeface="Arial"/>
              </a:rPr>
              <a:t>, </a:t>
            </a:r>
            <a:r>
              <a:rPr lang="en-US" sz="1100" dirty="0" err="1">
                <a:latin typeface="Arial"/>
                <a:ea typeface="Arial"/>
                <a:cs typeface="Arial"/>
                <a:sym typeface="Arial"/>
              </a:rPr>
              <a:t>traduire</a:t>
            </a:r>
            <a:r>
              <a:rPr lang="en-US" sz="1100" dirty="0">
                <a:latin typeface="Arial"/>
                <a:ea typeface="Arial"/>
                <a:cs typeface="Arial"/>
                <a:sym typeface="Arial"/>
              </a:rPr>
              <a:t> (</a:t>
            </a:r>
            <a:r>
              <a:rPr lang="en-US" sz="1100" dirty="0" err="1">
                <a:latin typeface="Arial"/>
                <a:ea typeface="Arial"/>
                <a:cs typeface="Arial"/>
                <a:sym typeface="Arial"/>
              </a:rPr>
              <a:t>reformuler</a:t>
            </a:r>
            <a:r>
              <a:rPr lang="en-US" sz="1100" dirty="0">
                <a:latin typeface="Arial"/>
                <a:ea typeface="Arial"/>
                <a:cs typeface="Arial"/>
                <a:sym typeface="Arial"/>
              </a:rPr>
              <a:t> les </a:t>
            </a:r>
            <a:r>
              <a:rPr lang="en-US" sz="1100" dirty="0" err="1">
                <a:latin typeface="Arial"/>
                <a:ea typeface="Arial"/>
                <a:cs typeface="Arial"/>
                <a:sym typeface="Arial"/>
              </a:rPr>
              <a:t>contenus</a:t>
            </a:r>
            <a:r>
              <a:rPr lang="en-US" sz="1100" dirty="0">
                <a:latin typeface="Arial"/>
                <a:ea typeface="Arial"/>
                <a:cs typeface="Arial"/>
                <a:sym typeface="Arial"/>
              </a:rPr>
              <a:t>) :</a:t>
            </a:r>
          </a:p>
          <a:p>
            <a:pPr marL="914400" lvl="1" rtl="0">
              <a:lnSpc>
                <a:spcPct val="138000"/>
              </a:lnSpc>
              <a:spcBef>
                <a:spcPts val="0"/>
              </a:spcBef>
              <a:buSzPct val="100000"/>
              <a:buFont typeface="Courier New"/>
              <a:buChar char="o"/>
            </a:pPr>
            <a:r>
              <a:rPr lang="en-US" sz="1100" dirty="0" err="1">
                <a:solidFill>
                  <a:srgbClr val="0000FF"/>
                </a:solidFill>
                <a:latin typeface="Arial"/>
                <a:ea typeface="Arial"/>
                <a:cs typeface="Arial"/>
                <a:sym typeface="Arial"/>
              </a:rPr>
              <a:t>Exécuter</a:t>
            </a:r>
            <a:r>
              <a:rPr lang="en-US" sz="1100" dirty="0">
                <a:latin typeface="Arial"/>
                <a:ea typeface="Arial"/>
                <a:cs typeface="Arial"/>
                <a:sym typeface="Arial"/>
              </a:rPr>
              <a:t>  : </a:t>
            </a:r>
            <a:r>
              <a:rPr lang="en-US" sz="1100" dirty="0" err="1">
                <a:latin typeface="Arial"/>
                <a:ea typeface="Arial"/>
                <a:cs typeface="Arial"/>
                <a:sym typeface="Arial"/>
              </a:rPr>
              <a:t>suivre</a:t>
            </a:r>
            <a:r>
              <a:rPr lang="en-US" sz="1100" dirty="0">
                <a:latin typeface="Arial"/>
                <a:ea typeface="Arial"/>
                <a:cs typeface="Arial"/>
                <a:sym typeface="Arial"/>
              </a:rPr>
              <a:t> les </a:t>
            </a:r>
            <a:r>
              <a:rPr lang="en-US" sz="1100" dirty="0" err="1">
                <a:latin typeface="Arial"/>
                <a:ea typeface="Arial"/>
                <a:cs typeface="Arial"/>
                <a:sym typeface="Arial"/>
              </a:rPr>
              <a:t>étapes</a:t>
            </a:r>
            <a:r>
              <a:rPr lang="en-US" sz="1100" dirty="0">
                <a:latin typeface="Arial"/>
                <a:ea typeface="Arial"/>
                <a:cs typeface="Arial"/>
                <a:sym typeface="Arial"/>
              </a:rPr>
              <a:t> de la </a:t>
            </a:r>
            <a:r>
              <a:rPr lang="en-US" sz="1100" dirty="0" err="1">
                <a:latin typeface="Arial"/>
                <a:ea typeface="Arial"/>
                <a:cs typeface="Arial"/>
                <a:sym typeface="Arial"/>
              </a:rPr>
              <a:t>recherche</a:t>
            </a:r>
            <a:r>
              <a:rPr lang="en-US" sz="1100" dirty="0">
                <a:latin typeface="Arial"/>
                <a:ea typeface="Arial"/>
                <a:cs typeface="Arial"/>
                <a:sym typeface="Arial"/>
              </a:rPr>
              <a:t> </a:t>
            </a:r>
            <a:r>
              <a:rPr lang="en-US" sz="1100" dirty="0" err="1">
                <a:latin typeface="Arial"/>
                <a:ea typeface="Arial"/>
                <a:cs typeface="Arial"/>
                <a:sym typeface="Arial"/>
              </a:rPr>
              <a:t>documentaire</a:t>
            </a:r>
            <a:r>
              <a:rPr lang="en-US" sz="1100" dirty="0">
                <a:latin typeface="Arial"/>
                <a:ea typeface="Arial"/>
                <a:cs typeface="Arial"/>
                <a:sym typeface="Arial"/>
              </a:rPr>
              <a:t>  : question de </a:t>
            </a:r>
            <a:r>
              <a:rPr lang="en-US" sz="1100" dirty="0" err="1">
                <a:latin typeface="Arial"/>
                <a:ea typeface="Arial"/>
                <a:cs typeface="Arial"/>
                <a:sym typeface="Arial"/>
              </a:rPr>
              <a:t>recherche</a:t>
            </a:r>
            <a:r>
              <a:rPr lang="en-US" sz="1100" dirty="0">
                <a:latin typeface="Arial"/>
                <a:ea typeface="Arial"/>
                <a:cs typeface="Arial"/>
                <a:sym typeface="Arial"/>
              </a:rPr>
              <a:t>, mots-</a:t>
            </a:r>
            <a:r>
              <a:rPr lang="en-US" sz="1100" dirty="0" err="1">
                <a:latin typeface="Arial"/>
                <a:ea typeface="Arial"/>
                <a:cs typeface="Arial"/>
                <a:sym typeface="Arial"/>
              </a:rPr>
              <a:t>clés</a:t>
            </a:r>
            <a:r>
              <a:rPr lang="en-US" sz="1100" dirty="0">
                <a:latin typeface="Arial"/>
                <a:ea typeface="Arial"/>
                <a:cs typeface="Arial"/>
                <a:sym typeface="Arial"/>
              </a:rPr>
              <a:t>, </a:t>
            </a:r>
            <a:r>
              <a:rPr lang="en-US" sz="1100" dirty="0" err="1">
                <a:latin typeface="Arial"/>
                <a:ea typeface="Arial"/>
                <a:cs typeface="Arial"/>
                <a:sym typeface="Arial"/>
              </a:rPr>
              <a:t>utiliser</a:t>
            </a:r>
            <a:r>
              <a:rPr lang="en-US" sz="1100" dirty="0">
                <a:latin typeface="Arial"/>
                <a:ea typeface="Arial"/>
                <a:cs typeface="Arial"/>
                <a:sym typeface="Arial"/>
              </a:rPr>
              <a:t> les </a:t>
            </a:r>
            <a:r>
              <a:rPr lang="en-US" sz="1100" dirty="0" err="1">
                <a:latin typeface="Arial"/>
                <a:ea typeface="Arial"/>
                <a:cs typeface="Arial"/>
                <a:sym typeface="Arial"/>
              </a:rPr>
              <a:t>outils,évaluer</a:t>
            </a:r>
            <a:r>
              <a:rPr lang="en-US" sz="1100" dirty="0">
                <a:latin typeface="Arial"/>
                <a:ea typeface="Arial"/>
                <a:cs typeface="Arial"/>
                <a:sym typeface="Arial"/>
              </a:rPr>
              <a:t> </a:t>
            </a:r>
            <a:r>
              <a:rPr lang="en-US" sz="1100" dirty="0" err="1">
                <a:latin typeface="Arial"/>
                <a:ea typeface="Arial"/>
                <a:cs typeface="Arial"/>
                <a:sym typeface="Arial"/>
              </a:rPr>
              <a:t>l’information</a:t>
            </a:r>
            <a:r>
              <a:rPr lang="en-US" sz="1100" dirty="0">
                <a:latin typeface="Arial"/>
                <a:ea typeface="Arial"/>
                <a:cs typeface="Arial"/>
                <a:sym typeface="Arial"/>
              </a:rPr>
              <a:t> </a:t>
            </a:r>
            <a:r>
              <a:rPr lang="en-US" sz="1100" dirty="0" err="1">
                <a:latin typeface="Arial"/>
                <a:ea typeface="Arial"/>
                <a:cs typeface="Arial"/>
                <a:sym typeface="Arial"/>
              </a:rPr>
              <a:t>trouvée</a:t>
            </a:r>
            <a:r>
              <a:rPr lang="en-US" sz="1100" dirty="0">
                <a:latin typeface="Arial"/>
                <a:ea typeface="Arial"/>
                <a:cs typeface="Arial"/>
                <a:sym typeface="Arial"/>
              </a:rPr>
              <a:t>. </a:t>
            </a:r>
          </a:p>
          <a:p>
            <a:pPr marL="457200" lvl="0" indent="-298450" rtl="0">
              <a:lnSpc>
                <a:spcPct val="138000"/>
              </a:lnSpc>
              <a:spcBef>
                <a:spcPts val="0"/>
              </a:spcBef>
              <a:buSzPct val="100000"/>
              <a:buFont typeface="Arial"/>
              <a:buChar char="●"/>
            </a:pPr>
            <a:r>
              <a:rPr lang="en-US" sz="1100" dirty="0" err="1">
                <a:latin typeface="Arial"/>
                <a:ea typeface="Arial"/>
                <a:cs typeface="Arial"/>
                <a:sym typeface="Arial"/>
              </a:rPr>
              <a:t>Gestion</a:t>
            </a:r>
            <a:r>
              <a:rPr lang="en-US" sz="1100" dirty="0">
                <a:latin typeface="Arial"/>
                <a:ea typeface="Arial"/>
                <a:cs typeface="Arial"/>
                <a:sym typeface="Arial"/>
              </a:rPr>
              <a:t> de ressources : </a:t>
            </a:r>
            <a:r>
              <a:rPr lang="en-US" sz="1100" dirty="0" err="1">
                <a:latin typeface="Arial"/>
                <a:ea typeface="Arial"/>
                <a:cs typeface="Arial"/>
                <a:sym typeface="Arial"/>
              </a:rPr>
              <a:t>cette</a:t>
            </a:r>
            <a:r>
              <a:rPr lang="en-US" sz="1100" dirty="0">
                <a:latin typeface="Arial"/>
                <a:ea typeface="Arial"/>
                <a:cs typeface="Arial"/>
                <a:sym typeface="Arial"/>
              </a:rPr>
              <a:t> </a:t>
            </a:r>
            <a:r>
              <a:rPr lang="en-US" sz="1100" dirty="0" err="1">
                <a:latin typeface="Arial"/>
                <a:ea typeface="Arial"/>
                <a:cs typeface="Arial"/>
                <a:sym typeface="Arial"/>
              </a:rPr>
              <a:t>catégorie</a:t>
            </a:r>
            <a:r>
              <a:rPr lang="en-US" sz="1100" dirty="0">
                <a:latin typeface="Arial"/>
                <a:ea typeface="Arial"/>
                <a:cs typeface="Arial"/>
                <a:sym typeface="Arial"/>
              </a:rPr>
              <a:t> </a:t>
            </a:r>
            <a:r>
              <a:rPr lang="en-US" sz="1100" dirty="0" err="1">
                <a:latin typeface="Arial"/>
                <a:ea typeface="Arial"/>
                <a:cs typeface="Arial"/>
                <a:sym typeface="Arial"/>
              </a:rPr>
              <a:t>d’actions</a:t>
            </a:r>
            <a:r>
              <a:rPr lang="en-US" sz="1100" dirty="0">
                <a:latin typeface="Arial"/>
                <a:ea typeface="Arial"/>
                <a:cs typeface="Arial"/>
                <a:sym typeface="Arial"/>
              </a:rPr>
              <a:t> </a:t>
            </a:r>
            <a:r>
              <a:rPr lang="en-US" sz="1100" dirty="0" err="1">
                <a:latin typeface="Arial"/>
                <a:ea typeface="Arial"/>
                <a:cs typeface="Arial"/>
                <a:sym typeface="Arial"/>
              </a:rPr>
              <a:t>comprend</a:t>
            </a:r>
            <a:r>
              <a:rPr lang="en-US" sz="1100" dirty="0">
                <a:latin typeface="Arial"/>
                <a:ea typeface="Arial"/>
                <a:cs typeface="Arial"/>
                <a:sym typeface="Arial"/>
              </a:rPr>
              <a:t> des techniques et </a:t>
            </a:r>
            <a:r>
              <a:rPr lang="en-US" sz="1100" dirty="0" err="1">
                <a:latin typeface="Arial"/>
                <a:ea typeface="Arial"/>
                <a:cs typeface="Arial"/>
                <a:sym typeface="Arial"/>
              </a:rPr>
              <a:t>méthodes</a:t>
            </a:r>
            <a:r>
              <a:rPr lang="en-US" sz="1100" dirty="0">
                <a:latin typeface="Arial"/>
                <a:ea typeface="Arial"/>
                <a:cs typeface="Arial"/>
                <a:sym typeface="Arial"/>
              </a:rPr>
              <a:t> </a:t>
            </a:r>
            <a:r>
              <a:rPr lang="en-US" sz="1100" dirty="0" err="1">
                <a:latin typeface="Arial"/>
                <a:ea typeface="Arial"/>
                <a:cs typeface="Arial"/>
                <a:sym typeface="Arial"/>
              </a:rPr>
              <a:t>telles</a:t>
            </a:r>
            <a:r>
              <a:rPr lang="en-US" sz="1100" dirty="0">
                <a:latin typeface="Arial"/>
                <a:ea typeface="Arial"/>
                <a:cs typeface="Arial"/>
                <a:sym typeface="Arial"/>
              </a:rPr>
              <a:t> </a:t>
            </a:r>
            <a:r>
              <a:rPr lang="en-US" sz="1100" dirty="0" err="1">
                <a:latin typeface="Arial"/>
                <a:ea typeface="Arial"/>
                <a:cs typeface="Arial"/>
                <a:sym typeface="Arial"/>
              </a:rPr>
              <a:t>que</a:t>
            </a:r>
            <a:r>
              <a:rPr lang="en-US" sz="1100" dirty="0">
                <a:latin typeface="Arial"/>
                <a:ea typeface="Arial"/>
                <a:cs typeface="Arial"/>
                <a:sym typeface="Arial"/>
              </a:rPr>
              <a:t> </a:t>
            </a:r>
            <a:r>
              <a:rPr lang="en-US" sz="1100" dirty="0" err="1">
                <a:latin typeface="Arial"/>
                <a:ea typeface="Arial"/>
                <a:cs typeface="Arial"/>
                <a:sym typeface="Arial"/>
              </a:rPr>
              <a:t>établir</a:t>
            </a:r>
            <a:r>
              <a:rPr lang="en-US" sz="1100" dirty="0">
                <a:latin typeface="Arial"/>
                <a:ea typeface="Arial"/>
                <a:cs typeface="Arial"/>
                <a:sym typeface="Arial"/>
              </a:rPr>
              <a:t> et </a:t>
            </a:r>
            <a:r>
              <a:rPr lang="en-US" sz="1100" dirty="0" err="1">
                <a:latin typeface="Arial"/>
                <a:ea typeface="Arial"/>
                <a:cs typeface="Arial"/>
                <a:sym typeface="Arial"/>
              </a:rPr>
              <a:t>utiliser</a:t>
            </a:r>
            <a:r>
              <a:rPr lang="en-US" sz="1100" dirty="0">
                <a:latin typeface="Arial"/>
                <a:ea typeface="Arial"/>
                <a:cs typeface="Arial"/>
                <a:sym typeface="Arial"/>
              </a:rPr>
              <a:t> un </a:t>
            </a:r>
            <a:r>
              <a:rPr lang="en-US" sz="1100" dirty="0" err="1">
                <a:latin typeface="Arial"/>
                <a:ea typeface="Arial"/>
                <a:cs typeface="Arial"/>
                <a:sym typeface="Arial"/>
              </a:rPr>
              <a:t>horaire</a:t>
            </a:r>
            <a:r>
              <a:rPr lang="en-US" sz="1100" dirty="0">
                <a:latin typeface="Arial"/>
                <a:ea typeface="Arial"/>
                <a:cs typeface="Arial"/>
                <a:sym typeface="Arial"/>
              </a:rPr>
              <a:t> de travail, identifier les ressources (</a:t>
            </a:r>
            <a:r>
              <a:rPr lang="en-US" sz="1100" dirty="0" err="1">
                <a:latin typeface="Arial"/>
                <a:ea typeface="Arial"/>
                <a:cs typeface="Arial"/>
                <a:sym typeface="Arial"/>
              </a:rPr>
              <a:t>informationnelles</a:t>
            </a:r>
            <a:r>
              <a:rPr lang="en-US" sz="1100" dirty="0">
                <a:latin typeface="Arial"/>
                <a:ea typeface="Arial"/>
                <a:cs typeface="Arial"/>
                <a:sym typeface="Arial"/>
              </a:rPr>
              <a:t>. </a:t>
            </a:r>
            <a:r>
              <a:rPr lang="en-US" sz="1100" dirty="0" err="1">
                <a:latin typeface="Arial"/>
                <a:ea typeface="Arial"/>
                <a:cs typeface="Arial"/>
                <a:sym typeface="Arial"/>
              </a:rPr>
              <a:t>technologiques</a:t>
            </a:r>
            <a:r>
              <a:rPr lang="en-US" sz="1100" dirty="0">
                <a:latin typeface="Arial"/>
                <a:ea typeface="Arial"/>
                <a:cs typeface="Arial"/>
                <a:sym typeface="Arial"/>
              </a:rPr>
              <a:t> </a:t>
            </a:r>
            <a:r>
              <a:rPr lang="en-US" sz="1100" dirty="0" err="1">
                <a:latin typeface="Arial"/>
                <a:ea typeface="Arial"/>
                <a:cs typeface="Arial"/>
                <a:sym typeface="Arial"/>
              </a:rPr>
              <a:t>ou</a:t>
            </a:r>
            <a:r>
              <a:rPr lang="en-US" sz="1100" dirty="0">
                <a:latin typeface="Arial"/>
                <a:ea typeface="Arial"/>
                <a:cs typeface="Arial"/>
                <a:sym typeface="Arial"/>
              </a:rPr>
              <a:t> humaines) qui </a:t>
            </a:r>
            <a:r>
              <a:rPr lang="en-US" sz="1100" dirty="0" err="1">
                <a:latin typeface="Arial"/>
                <a:ea typeface="Arial"/>
                <a:cs typeface="Arial"/>
                <a:sym typeface="Arial"/>
              </a:rPr>
              <a:t>permettent</a:t>
            </a:r>
            <a:r>
              <a:rPr lang="en-US" sz="1100" dirty="0">
                <a:latin typeface="Arial"/>
                <a:ea typeface="Arial"/>
                <a:cs typeface="Arial"/>
                <a:sym typeface="Arial"/>
              </a:rPr>
              <a:t> de </a:t>
            </a:r>
            <a:r>
              <a:rPr lang="en-US" sz="1100" dirty="0" err="1">
                <a:latin typeface="Arial"/>
                <a:ea typeface="Arial"/>
                <a:cs typeface="Arial"/>
                <a:sym typeface="Arial"/>
              </a:rPr>
              <a:t>réaliser</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a:t>
            </a:r>
            <a:r>
              <a:rPr lang="en-US" sz="1100" dirty="0" err="1">
                <a:latin typeface="Arial"/>
                <a:ea typeface="Arial"/>
                <a:cs typeface="Arial"/>
                <a:sym typeface="Arial"/>
              </a:rPr>
              <a:t>tâche</a:t>
            </a:r>
            <a:r>
              <a:rPr lang="en-US" sz="1100" dirty="0">
                <a:latin typeface="Arial"/>
                <a:ea typeface="Arial"/>
                <a:cs typeface="Arial"/>
                <a:sym typeface="Arial"/>
              </a:rPr>
              <a:t> à </a:t>
            </a:r>
            <a:r>
              <a:rPr lang="en-US" sz="1100" dirty="0" err="1">
                <a:latin typeface="Arial"/>
                <a:ea typeface="Arial"/>
                <a:cs typeface="Arial"/>
                <a:sym typeface="Arial"/>
              </a:rPr>
              <a:t>accomplir</a:t>
            </a:r>
            <a:r>
              <a:rPr lang="en-US" sz="1100" dirty="0">
                <a:latin typeface="Arial"/>
                <a:ea typeface="Arial"/>
                <a:cs typeface="Arial"/>
                <a:sym typeface="Arial"/>
              </a:rPr>
              <a:t>, </a:t>
            </a:r>
            <a:r>
              <a:rPr lang="en-US" sz="1100" dirty="0" err="1">
                <a:latin typeface="Arial"/>
                <a:ea typeface="Arial"/>
                <a:cs typeface="Arial"/>
                <a:sym typeface="Arial"/>
              </a:rPr>
              <a:t>trouver</a:t>
            </a:r>
            <a:r>
              <a:rPr lang="en-US" sz="1100" dirty="0">
                <a:latin typeface="Arial"/>
                <a:ea typeface="Arial"/>
                <a:cs typeface="Arial"/>
                <a:sym typeface="Arial"/>
              </a:rPr>
              <a:t> un lieu </a:t>
            </a:r>
            <a:r>
              <a:rPr lang="en-US" sz="1100" dirty="0" err="1">
                <a:latin typeface="Arial"/>
                <a:ea typeface="Arial"/>
                <a:cs typeface="Arial"/>
                <a:sym typeface="Arial"/>
              </a:rPr>
              <a:t>propice</a:t>
            </a:r>
            <a:r>
              <a:rPr lang="en-US" sz="1100" dirty="0">
                <a:latin typeface="Arial"/>
                <a:ea typeface="Arial"/>
                <a:cs typeface="Arial"/>
                <a:sym typeface="Arial"/>
              </a:rPr>
              <a:t> de travail etc.</a:t>
            </a:r>
          </a:p>
          <a:p>
            <a:pPr marL="914400" lvl="1" rtl="0">
              <a:lnSpc>
                <a:spcPct val="138000"/>
              </a:lnSpc>
              <a:spcBef>
                <a:spcPts val="0"/>
              </a:spcBef>
              <a:buSzPct val="100000"/>
              <a:buFont typeface="Courier New"/>
              <a:buChar char="o"/>
            </a:pPr>
            <a:r>
              <a:rPr lang="en-US" sz="1100" b="1" dirty="0">
                <a:solidFill>
                  <a:srgbClr val="FF0000"/>
                </a:solidFill>
                <a:latin typeface="Arial"/>
                <a:ea typeface="Arial"/>
                <a:cs typeface="Arial"/>
                <a:sym typeface="Arial"/>
              </a:rPr>
              <a:t>Donner des </a:t>
            </a:r>
            <a:r>
              <a:rPr lang="en-US" sz="1100" b="1" dirty="0" err="1">
                <a:solidFill>
                  <a:srgbClr val="FF0000"/>
                </a:solidFill>
                <a:latin typeface="Arial"/>
                <a:ea typeface="Arial"/>
                <a:cs typeface="Arial"/>
                <a:sym typeface="Arial"/>
              </a:rPr>
              <a:t>exemples</a:t>
            </a:r>
            <a:r>
              <a:rPr lang="en-US" sz="1100" b="1" dirty="0">
                <a:solidFill>
                  <a:srgbClr val="FF0000"/>
                </a:solidFill>
                <a:latin typeface="Arial"/>
                <a:ea typeface="Arial"/>
                <a:cs typeface="Arial"/>
                <a:sym typeface="Arial"/>
              </a:rPr>
              <a:t> :</a:t>
            </a:r>
            <a:r>
              <a:rPr lang="en-US" sz="1100" dirty="0">
                <a:latin typeface="Arial"/>
                <a:ea typeface="Arial"/>
                <a:cs typeface="Arial"/>
                <a:sym typeface="Arial"/>
              </a:rPr>
              <a:t> </a:t>
            </a:r>
            <a:r>
              <a:rPr lang="en-US" sz="1100" dirty="0" err="1">
                <a:latin typeface="Arial"/>
                <a:ea typeface="Arial"/>
                <a:cs typeface="Arial"/>
                <a:sym typeface="Arial"/>
              </a:rPr>
              <a:t>méthode</a:t>
            </a:r>
            <a:r>
              <a:rPr lang="en-US" sz="1100" dirty="0">
                <a:latin typeface="Arial"/>
                <a:ea typeface="Arial"/>
                <a:cs typeface="Arial"/>
                <a:sym typeface="Arial"/>
              </a:rPr>
              <a:t> </a:t>
            </a:r>
            <a:r>
              <a:rPr lang="en-US" sz="1100" dirty="0" err="1">
                <a:latin typeface="Arial"/>
                <a:ea typeface="Arial"/>
                <a:cs typeface="Arial"/>
                <a:sym typeface="Arial"/>
              </a:rPr>
              <a:t>pomodoro</a:t>
            </a:r>
            <a:r>
              <a:rPr lang="en-US" sz="1100" dirty="0">
                <a:latin typeface="Arial"/>
                <a:ea typeface="Arial"/>
                <a:cs typeface="Arial"/>
                <a:sym typeface="Arial"/>
              </a:rPr>
              <a:t>, </a:t>
            </a:r>
            <a:r>
              <a:rPr lang="en-US" sz="1100" dirty="0" err="1">
                <a:latin typeface="Arial"/>
                <a:ea typeface="Arial"/>
                <a:cs typeface="Arial"/>
                <a:sym typeface="Arial"/>
              </a:rPr>
              <a:t>organiser</a:t>
            </a:r>
            <a:r>
              <a:rPr lang="en-US" sz="1100" dirty="0">
                <a:latin typeface="Arial"/>
                <a:ea typeface="Arial"/>
                <a:cs typeface="Arial"/>
                <a:sym typeface="Arial"/>
              </a:rPr>
              <a:t> </a:t>
            </a:r>
            <a:r>
              <a:rPr lang="en-US" sz="1100" dirty="0" err="1">
                <a:latin typeface="Arial"/>
                <a:ea typeface="Arial"/>
                <a:cs typeface="Arial"/>
                <a:sym typeface="Arial"/>
              </a:rPr>
              <a:t>avant</a:t>
            </a:r>
            <a:r>
              <a:rPr lang="en-US" sz="1100" dirty="0">
                <a:latin typeface="Arial"/>
                <a:ea typeface="Arial"/>
                <a:cs typeface="Arial"/>
                <a:sym typeface="Arial"/>
              </a:rPr>
              <a:t> de </a:t>
            </a:r>
            <a:r>
              <a:rPr lang="en-US" sz="1100" dirty="0" err="1">
                <a:latin typeface="Arial"/>
                <a:ea typeface="Arial"/>
                <a:cs typeface="Arial"/>
                <a:sym typeface="Arial"/>
              </a:rPr>
              <a:t>te</a:t>
            </a:r>
            <a:r>
              <a:rPr lang="en-US" sz="1100" dirty="0">
                <a:latin typeface="Arial"/>
                <a:ea typeface="Arial"/>
                <a:cs typeface="Arial"/>
                <a:sym typeface="Arial"/>
              </a:rPr>
              <a:t> faire </a:t>
            </a:r>
            <a:r>
              <a:rPr lang="en-US" sz="1100" dirty="0" err="1">
                <a:latin typeface="Arial"/>
                <a:ea typeface="Arial"/>
                <a:cs typeface="Arial"/>
                <a:sym typeface="Arial"/>
              </a:rPr>
              <a:t>organiser</a:t>
            </a:r>
            <a:r>
              <a:rPr lang="en-US" sz="1100" dirty="0">
                <a:latin typeface="Arial"/>
                <a:ea typeface="Arial"/>
                <a:cs typeface="Arial"/>
                <a:sym typeface="Arial"/>
              </a:rPr>
              <a:t>!</a:t>
            </a:r>
          </a:p>
          <a:p>
            <a:pPr marL="914400" lvl="1" rtl="0">
              <a:lnSpc>
                <a:spcPct val="138000"/>
              </a:lnSpc>
              <a:spcBef>
                <a:spcPts val="0"/>
              </a:spcBef>
              <a:buSzPct val="100000"/>
              <a:buFont typeface="Courier New"/>
              <a:buChar char="o"/>
            </a:pPr>
            <a:r>
              <a:rPr lang="en-US" sz="1100" dirty="0" err="1">
                <a:latin typeface="Arial"/>
                <a:ea typeface="Arial"/>
                <a:cs typeface="Arial"/>
                <a:sym typeface="Arial"/>
              </a:rPr>
              <a:t>utiliser</a:t>
            </a:r>
            <a:r>
              <a:rPr lang="en-US" sz="1100" dirty="0">
                <a:latin typeface="Arial"/>
                <a:ea typeface="Arial"/>
                <a:cs typeface="Arial"/>
                <a:sym typeface="Arial"/>
              </a:rPr>
              <a:t> des </a:t>
            </a:r>
            <a:r>
              <a:rPr lang="en-US" sz="1100" dirty="0" err="1">
                <a:latin typeface="Arial"/>
                <a:ea typeface="Arial"/>
                <a:cs typeface="Arial"/>
                <a:sym typeface="Arial"/>
              </a:rPr>
              <a:t>outils</a:t>
            </a:r>
            <a:r>
              <a:rPr lang="en-US" sz="1100" dirty="0">
                <a:latin typeface="Arial"/>
                <a:ea typeface="Arial"/>
                <a:cs typeface="Arial"/>
                <a:sym typeface="Arial"/>
              </a:rPr>
              <a:t> de </a:t>
            </a:r>
            <a:r>
              <a:rPr lang="en-US" sz="1100" dirty="0" err="1">
                <a:latin typeface="Arial"/>
                <a:ea typeface="Arial"/>
                <a:cs typeface="Arial"/>
                <a:sym typeface="Arial"/>
              </a:rPr>
              <a:t>recherche</a:t>
            </a:r>
            <a:endParaRPr lang="en-US" sz="1100" dirty="0">
              <a:latin typeface="Arial"/>
              <a:ea typeface="Arial"/>
              <a:cs typeface="Arial"/>
              <a:sym typeface="Arial"/>
            </a:endParaRPr>
          </a:p>
          <a:p>
            <a:pPr marL="914400" lvl="1" rtl="0">
              <a:lnSpc>
                <a:spcPct val="138000"/>
              </a:lnSpc>
              <a:spcBef>
                <a:spcPts val="0"/>
              </a:spcBef>
              <a:buClr>
                <a:schemeClr val="dk1"/>
              </a:buClr>
              <a:buSzPct val="100000"/>
              <a:buFont typeface="Courier New"/>
              <a:buChar char="o"/>
            </a:pPr>
            <a:r>
              <a:rPr lang="en-US" sz="1100" dirty="0" err="1">
                <a:solidFill>
                  <a:schemeClr val="dk1"/>
                </a:solidFill>
                <a:latin typeface="Arial"/>
                <a:ea typeface="Arial"/>
                <a:cs typeface="Arial"/>
                <a:sym typeface="Arial"/>
              </a:rPr>
              <a:t>Utiliser</a:t>
            </a:r>
            <a:r>
              <a:rPr lang="en-US" sz="1100" dirty="0">
                <a:solidFill>
                  <a:schemeClr val="dk1"/>
                </a:solidFill>
                <a:latin typeface="Arial"/>
                <a:ea typeface="Arial"/>
                <a:cs typeface="Arial"/>
                <a:sym typeface="Arial"/>
              </a:rPr>
              <a:t> un </a:t>
            </a:r>
            <a:r>
              <a:rPr lang="en-US" sz="1100" dirty="0" err="1">
                <a:solidFill>
                  <a:schemeClr val="dk1"/>
                </a:solidFill>
                <a:latin typeface="Arial"/>
                <a:ea typeface="Arial"/>
                <a:cs typeface="Arial"/>
                <a:sym typeface="Arial"/>
              </a:rPr>
              <a:t>logiciel</a:t>
            </a:r>
            <a:r>
              <a:rPr lang="en-US" sz="1100" dirty="0">
                <a:solidFill>
                  <a:schemeClr val="dk1"/>
                </a:solidFill>
                <a:latin typeface="Arial"/>
                <a:ea typeface="Arial"/>
                <a:cs typeface="Arial"/>
                <a:sym typeface="Arial"/>
              </a:rPr>
              <a:t> de </a:t>
            </a:r>
            <a:r>
              <a:rPr lang="en-US" sz="1100" dirty="0" err="1">
                <a:solidFill>
                  <a:schemeClr val="dk1"/>
                </a:solidFill>
                <a:latin typeface="Arial"/>
                <a:ea typeface="Arial"/>
                <a:cs typeface="Arial"/>
                <a:sym typeface="Arial"/>
              </a:rPr>
              <a:t>présentation</a:t>
            </a:r>
            <a:r>
              <a:rPr lang="en-US" sz="1100" dirty="0">
                <a:solidFill>
                  <a:schemeClr val="dk1"/>
                </a:solidFill>
                <a:latin typeface="Arial"/>
                <a:ea typeface="Arial"/>
                <a:cs typeface="Arial"/>
                <a:sym typeface="Arial"/>
              </a:rPr>
              <a:t>.</a:t>
            </a:r>
          </a:p>
          <a:p>
            <a:pPr marL="914400" lvl="1" rtl="0">
              <a:lnSpc>
                <a:spcPct val="138000"/>
              </a:lnSpc>
              <a:spcBef>
                <a:spcPts val="0"/>
              </a:spcBef>
              <a:buClr>
                <a:schemeClr val="dk1"/>
              </a:buClr>
              <a:buSzPct val="100000"/>
              <a:buFont typeface="Courier New"/>
              <a:buChar char="o"/>
            </a:pPr>
            <a:r>
              <a:rPr lang="en-US" sz="1100" dirty="0" err="1">
                <a:solidFill>
                  <a:schemeClr val="dk1"/>
                </a:solidFill>
                <a:latin typeface="Arial"/>
                <a:ea typeface="Arial"/>
                <a:cs typeface="Arial"/>
                <a:sym typeface="Arial"/>
              </a:rPr>
              <a:t>Calendrier</a:t>
            </a:r>
            <a:r>
              <a:rPr lang="en-US" sz="1100" dirty="0">
                <a:solidFill>
                  <a:schemeClr val="dk1"/>
                </a:solidFill>
                <a:latin typeface="Arial"/>
                <a:ea typeface="Arial"/>
                <a:cs typeface="Arial"/>
                <a:sym typeface="Arial"/>
              </a:rPr>
              <a:t> de </a:t>
            </a:r>
            <a:r>
              <a:rPr lang="en-US" sz="1100" dirty="0" err="1">
                <a:solidFill>
                  <a:schemeClr val="dk1"/>
                </a:solidFill>
                <a:latin typeface="Arial"/>
                <a:ea typeface="Arial"/>
                <a:cs typeface="Arial"/>
                <a:sym typeface="Arial"/>
              </a:rPr>
              <a:t>tâches</a:t>
            </a:r>
            <a:endParaRPr lang="en-US" sz="1100" dirty="0">
              <a:solidFill>
                <a:schemeClr val="dk1"/>
              </a:solidFill>
              <a:latin typeface="Arial"/>
              <a:ea typeface="Arial"/>
              <a:cs typeface="Arial"/>
              <a:sym typeface="Arial"/>
            </a:endParaRPr>
          </a:p>
          <a:p>
            <a:pPr lvl="0" rtl="0">
              <a:lnSpc>
                <a:spcPct val="115000"/>
              </a:lnSpc>
              <a:spcBef>
                <a:spcPts val="0"/>
              </a:spcBef>
              <a:buNone/>
            </a:pPr>
            <a:endParaRPr sz="1100" dirty="0">
              <a:latin typeface="Arial"/>
              <a:ea typeface="Arial"/>
              <a:cs typeface="Arial"/>
              <a:sym typeface="Arial"/>
            </a:endParaRPr>
          </a:p>
          <a:p>
            <a:pPr lvl="0" rtl="0">
              <a:lnSpc>
                <a:spcPct val="138000"/>
              </a:lnSpc>
              <a:spcBef>
                <a:spcPts val="0"/>
              </a:spcBef>
              <a:buClr>
                <a:schemeClr val="dk1"/>
              </a:buClr>
              <a:buSzPct val="100000"/>
              <a:buFont typeface="Arial"/>
              <a:buNone/>
            </a:pPr>
            <a:r>
              <a:rPr lang="en-US" sz="1100" dirty="0" err="1">
                <a:solidFill>
                  <a:schemeClr val="dk1"/>
                </a:solidFill>
                <a:latin typeface="Arial"/>
                <a:ea typeface="Arial"/>
                <a:cs typeface="Arial"/>
                <a:sym typeface="Arial"/>
              </a:rPr>
              <a:t>Objectifs</a:t>
            </a:r>
            <a:r>
              <a:rPr lang="en-US" sz="1100" dirty="0">
                <a:solidFill>
                  <a:schemeClr val="dk1"/>
                </a:solidFill>
                <a:latin typeface="Arial"/>
                <a:ea typeface="Arial"/>
                <a:cs typeface="Arial"/>
                <a:sym typeface="Arial"/>
              </a:rPr>
              <a:t> précis (</a:t>
            </a:r>
            <a:r>
              <a:rPr lang="en-US" sz="1100" dirty="0" err="1">
                <a:solidFill>
                  <a:schemeClr val="dk1"/>
                </a:solidFill>
                <a:latin typeface="Arial"/>
                <a:ea typeface="Arial"/>
                <a:cs typeface="Arial"/>
                <a:sym typeface="Arial"/>
              </a:rPr>
              <a:t>étape</a:t>
            </a:r>
            <a:r>
              <a:rPr lang="en-US" sz="1100" dirty="0">
                <a:solidFill>
                  <a:schemeClr val="dk1"/>
                </a:solidFill>
                <a:latin typeface="Arial"/>
                <a:ea typeface="Arial"/>
                <a:cs typeface="Arial"/>
                <a:sym typeface="Arial"/>
              </a:rPr>
              <a:t>) : </a:t>
            </a:r>
            <a:r>
              <a:rPr lang="en-US" sz="1100" dirty="0" err="1">
                <a:solidFill>
                  <a:schemeClr val="dk1"/>
                </a:solidFill>
                <a:latin typeface="Arial"/>
                <a:ea typeface="Arial"/>
                <a:cs typeface="Arial"/>
                <a:sym typeface="Arial"/>
              </a:rPr>
              <a:t>rechercher</a:t>
            </a:r>
            <a:r>
              <a:rPr lang="en-US" sz="1100" dirty="0">
                <a:solidFill>
                  <a:schemeClr val="dk1"/>
                </a:solidFill>
                <a:latin typeface="Arial"/>
                <a:ea typeface="Arial"/>
                <a:cs typeface="Arial"/>
                <a:sym typeface="Arial"/>
              </a:rPr>
              <a:t> des arguments </a:t>
            </a:r>
            <a:r>
              <a:rPr lang="en-US" sz="1100" dirty="0" err="1">
                <a:solidFill>
                  <a:schemeClr val="dk1"/>
                </a:solidFill>
                <a:latin typeface="Arial"/>
                <a:ea typeface="Arial"/>
                <a:cs typeface="Arial"/>
                <a:sym typeface="Arial"/>
              </a:rPr>
              <a:t>théoriques</a:t>
            </a:r>
            <a:r>
              <a:rPr lang="en-US" sz="1100" dirty="0">
                <a:solidFill>
                  <a:schemeClr val="dk1"/>
                </a:solidFill>
                <a:latin typeface="Arial"/>
                <a:ea typeface="Arial"/>
                <a:cs typeface="Arial"/>
                <a:sym typeface="Arial"/>
              </a:rPr>
              <a:t>.</a:t>
            </a:r>
          </a:p>
          <a:p>
            <a:pPr lvl="0" rtl="0">
              <a:lnSpc>
                <a:spcPct val="138000"/>
              </a:lnSpc>
              <a:spcBef>
                <a:spcPts val="0"/>
              </a:spcBef>
              <a:buNone/>
            </a:pPr>
            <a:r>
              <a:rPr lang="en-US" sz="1100" dirty="0" err="1">
                <a:latin typeface="Arial"/>
                <a:ea typeface="Arial"/>
                <a:cs typeface="Arial"/>
                <a:sym typeface="Arial"/>
              </a:rPr>
              <a:t>Orientées</a:t>
            </a:r>
            <a:r>
              <a:rPr lang="en-US" sz="1100" dirty="0">
                <a:latin typeface="Arial"/>
                <a:ea typeface="Arial"/>
                <a:cs typeface="Arial"/>
                <a:sym typeface="Arial"/>
              </a:rPr>
              <a:t> </a:t>
            </a:r>
            <a:r>
              <a:rPr lang="en-US" sz="1100" dirty="0" err="1">
                <a:latin typeface="Arial"/>
                <a:ea typeface="Arial"/>
                <a:cs typeface="Arial"/>
                <a:sym typeface="Arial"/>
              </a:rPr>
              <a:t>vers</a:t>
            </a:r>
            <a:r>
              <a:rPr lang="en-US" sz="1100" dirty="0">
                <a:latin typeface="Arial"/>
                <a:ea typeface="Arial"/>
                <a:cs typeface="Arial"/>
                <a:sym typeface="Arial"/>
              </a:rPr>
              <a:t> un but de </a:t>
            </a:r>
            <a:r>
              <a:rPr lang="en-US" sz="1100" dirty="0" err="1">
                <a:latin typeface="Arial"/>
                <a:ea typeface="Arial"/>
                <a:cs typeface="Arial"/>
                <a:sym typeface="Arial"/>
              </a:rPr>
              <a:t>réalisation</a:t>
            </a:r>
            <a:r>
              <a:rPr lang="en-US" sz="1100" dirty="0">
                <a:latin typeface="Arial"/>
                <a:ea typeface="Arial"/>
                <a:cs typeface="Arial"/>
                <a:sym typeface="Arial"/>
              </a:rPr>
              <a:t> : </a:t>
            </a:r>
            <a:r>
              <a:rPr lang="en-US" sz="1100" dirty="0" err="1">
                <a:latin typeface="Arial"/>
                <a:ea typeface="Arial"/>
                <a:cs typeface="Arial"/>
                <a:sym typeface="Arial"/>
              </a:rPr>
              <a:t>Exemple</a:t>
            </a:r>
            <a:r>
              <a:rPr lang="en-US" sz="1100" dirty="0">
                <a:latin typeface="Arial"/>
                <a:ea typeface="Arial"/>
                <a:cs typeface="Arial"/>
                <a:sym typeface="Arial"/>
              </a:rPr>
              <a:t> : </a:t>
            </a:r>
            <a:r>
              <a:rPr lang="en-US" sz="1100" dirty="0" err="1">
                <a:latin typeface="Arial"/>
                <a:ea typeface="Arial"/>
                <a:cs typeface="Arial"/>
                <a:sym typeface="Arial"/>
              </a:rPr>
              <a:t>rédiger</a:t>
            </a:r>
            <a:r>
              <a:rPr lang="en-US" sz="1100" dirty="0">
                <a:latin typeface="Arial"/>
                <a:ea typeface="Arial"/>
                <a:cs typeface="Arial"/>
                <a:sym typeface="Arial"/>
              </a:rPr>
              <a:t> un résumé de lecture, </a:t>
            </a:r>
            <a:r>
              <a:rPr lang="en-US" sz="1100" dirty="0" err="1">
                <a:latin typeface="Arial"/>
                <a:ea typeface="Arial"/>
                <a:cs typeface="Arial"/>
                <a:sym typeface="Arial"/>
              </a:rPr>
              <a:t>écrire</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dissertation, </a:t>
            </a:r>
            <a:r>
              <a:rPr lang="en-US" sz="1100" dirty="0" err="1">
                <a:latin typeface="Arial"/>
                <a:ea typeface="Arial"/>
                <a:cs typeface="Arial"/>
                <a:sym typeface="Arial"/>
              </a:rPr>
              <a:t>préparer</a:t>
            </a:r>
            <a:r>
              <a:rPr lang="en-US" sz="1100" dirty="0">
                <a:latin typeface="Arial"/>
                <a:ea typeface="Arial"/>
                <a:cs typeface="Arial"/>
                <a:sym typeface="Arial"/>
              </a:rPr>
              <a:t> </a:t>
            </a:r>
            <a:r>
              <a:rPr lang="en-US" sz="1100" dirty="0" err="1">
                <a:latin typeface="Arial"/>
                <a:ea typeface="Arial"/>
                <a:cs typeface="Arial"/>
                <a:sym typeface="Arial"/>
              </a:rPr>
              <a:t>une</a:t>
            </a:r>
            <a:r>
              <a:rPr lang="en-US" sz="1100" dirty="0">
                <a:latin typeface="Arial"/>
                <a:ea typeface="Arial"/>
                <a:cs typeface="Arial"/>
                <a:sym typeface="Arial"/>
              </a:rPr>
              <a:t> </a:t>
            </a:r>
            <a:r>
              <a:rPr lang="en-US" sz="1100" dirty="0" err="1">
                <a:latin typeface="Arial"/>
                <a:ea typeface="Arial"/>
                <a:cs typeface="Arial"/>
                <a:sym typeface="Arial"/>
              </a:rPr>
              <a:t>présentation</a:t>
            </a:r>
            <a:r>
              <a:rPr lang="en-US" sz="1100" dirty="0">
                <a:latin typeface="Arial"/>
                <a:ea typeface="Arial"/>
                <a:cs typeface="Arial"/>
                <a:sym typeface="Arial"/>
              </a:rPr>
              <a:t> </a:t>
            </a:r>
            <a:r>
              <a:rPr lang="en-US" sz="1100" dirty="0" err="1">
                <a:latin typeface="Arial"/>
                <a:ea typeface="Arial"/>
                <a:cs typeface="Arial"/>
                <a:sym typeface="Arial"/>
              </a:rPr>
              <a:t>sur</a:t>
            </a:r>
            <a:r>
              <a:rPr lang="en-US" sz="1100" dirty="0">
                <a:latin typeface="Arial"/>
                <a:ea typeface="Arial"/>
                <a:cs typeface="Arial"/>
                <a:sym typeface="Arial"/>
              </a:rPr>
              <a:t> les SA à </a:t>
            </a:r>
            <a:r>
              <a:rPr lang="en-US" sz="1100" dirty="0" err="1">
                <a:latin typeface="Arial"/>
                <a:ea typeface="Arial"/>
                <a:cs typeface="Arial"/>
                <a:sym typeface="Arial"/>
              </a:rPr>
              <a:t>l’AQPC</a:t>
            </a:r>
            <a:r>
              <a:rPr lang="en-US" sz="1100" dirty="0">
                <a:latin typeface="Arial"/>
                <a:ea typeface="Arial"/>
                <a:cs typeface="Arial"/>
                <a:sym typeface="Arial"/>
              </a:rPr>
              <a:t> ;-)</a:t>
            </a:r>
          </a:p>
          <a:p>
            <a:pPr lvl="0" rtl="0">
              <a:lnSpc>
                <a:spcPct val="138000"/>
              </a:lnSpc>
              <a:spcBef>
                <a:spcPts val="0"/>
              </a:spcBef>
              <a:buNone/>
            </a:pPr>
            <a:endParaRPr sz="1100" dirty="0">
              <a:latin typeface="Arial"/>
              <a:ea typeface="Arial"/>
              <a:cs typeface="Arial"/>
              <a:sym typeface="Arial"/>
            </a:endParaRPr>
          </a:p>
          <a:p>
            <a:pPr lvl="0" rtl="0">
              <a:lnSpc>
                <a:spcPct val="138000"/>
              </a:lnSpc>
              <a:spcBef>
                <a:spcPts val="0"/>
              </a:spcBef>
              <a:buNone/>
            </a:pPr>
            <a:endParaRPr sz="1100" dirty="0">
              <a:latin typeface="Arial"/>
              <a:ea typeface="Arial"/>
              <a:cs typeface="Arial"/>
              <a:sym typeface="Arial"/>
            </a:endParaRPr>
          </a:p>
          <a:p>
            <a:pPr lvl="0" rtl="0">
              <a:lnSpc>
                <a:spcPct val="138000"/>
              </a:lnSpc>
              <a:spcBef>
                <a:spcPts val="0"/>
              </a:spcBef>
              <a:buNone/>
            </a:pPr>
            <a:endParaRPr sz="1100" dirty="0">
              <a:latin typeface="Arial"/>
              <a:ea typeface="Arial"/>
              <a:cs typeface="Arial"/>
              <a:sym typeface="Arial"/>
            </a:endParaRPr>
          </a:p>
          <a:p>
            <a:pPr lvl="0">
              <a:spcBef>
                <a:spcPts val="0"/>
              </a:spcBef>
              <a:buNone/>
            </a:pPr>
            <a:endParaRPr dirty="0"/>
          </a:p>
        </p:txBody>
      </p:sp>
      <p:sp>
        <p:nvSpPr>
          <p:cNvPr id="156" name="Shape 15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52955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2" name="Shape 162"/>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761394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9" name="Shape 169"/>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sz="1200" dirty="0"/>
              <a:t>Isabelle: </a:t>
            </a:r>
          </a:p>
          <a:p>
            <a:pPr lvl="0">
              <a:spcBef>
                <a:spcPts val="0"/>
              </a:spcBef>
              <a:buClr>
                <a:schemeClr val="dk1"/>
              </a:buClr>
              <a:buSzPct val="91666"/>
              <a:buFont typeface="Arial"/>
              <a:buNone/>
            </a:pPr>
            <a:r>
              <a:rPr lang="en-US" sz="1200" dirty="0" err="1"/>
              <a:t>Selon</a:t>
            </a:r>
            <a:r>
              <a:rPr lang="en-US" sz="1200" dirty="0"/>
              <a:t> </a:t>
            </a:r>
            <a:r>
              <a:rPr lang="en-US" sz="1200" dirty="0" err="1"/>
              <a:t>vous</a:t>
            </a:r>
            <a:r>
              <a:rPr lang="en-US" sz="1200" dirty="0"/>
              <a:t>, de </a:t>
            </a:r>
            <a:r>
              <a:rPr lang="en-US" sz="1200" dirty="0" err="1"/>
              <a:t>quelle</a:t>
            </a:r>
            <a:r>
              <a:rPr lang="en-US" sz="1200" dirty="0"/>
              <a:t> </a:t>
            </a:r>
            <a:r>
              <a:rPr lang="en-US" sz="1200" dirty="0" err="1"/>
              <a:t>sujet</a:t>
            </a:r>
            <a:r>
              <a:rPr lang="en-US" sz="1200" dirty="0"/>
              <a:t> </a:t>
            </a:r>
            <a:r>
              <a:rPr lang="en-US" sz="1200" dirty="0" err="1"/>
              <a:t>devions</a:t>
            </a:r>
            <a:r>
              <a:rPr lang="en-US" sz="1200" dirty="0"/>
              <a:t> nous </a:t>
            </a:r>
            <a:r>
              <a:rPr lang="en-US" sz="1200" dirty="0" err="1"/>
              <a:t>absolument</a:t>
            </a:r>
            <a:r>
              <a:rPr lang="en-US" sz="1200" dirty="0"/>
              <a:t> </a:t>
            </a:r>
            <a:r>
              <a:rPr lang="en-US" sz="1200" dirty="0" err="1"/>
              <a:t>parler</a:t>
            </a:r>
            <a:r>
              <a:rPr lang="en-US" sz="1200" dirty="0"/>
              <a:t>? </a:t>
            </a:r>
            <a:r>
              <a:rPr lang="en-US" sz="1200" dirty="0" err="1"/>
              <a:t>Qu’est-ce</a:t>
            </a:r>
            <a:r>
              <a:rPr lang="en-US" sz="1200" dirty="0"/>
              <a:t> qui </a:t>
            </a:r>
            <a:r>
              <a:rPr lang="en-US" sz="1200" dirty="0" err="1"/>
              <a:t>est</a:t>
            </a:r>
            <a:r>
              <a:rPr lang="en-US" sz="1200" dirty="0"/>
              <a:t> la </a:t>
            </a:r>
            <a:r>
              <a:rPr lang="en-US" sz="1200" dirty="0" err="1"/>
              <a:t>matière</a:t>
            </a:r>
            <a:r>
              <a:rPr lang="en-US" sz="1200" dirty="0"/>
              <a:t> de base pour </a:t>
            </a:r>
            <a:r>
              <a:rPr lang="en-US" sz="1200" dirty="0" err="1"/>
              <a:t>apprendre</a:t>
            </a:r>
            <a:r>
              <a:rPr lang="en-US" sz="1200" dirty="0"/>
              <a:t> et </a:t>
            </a:r>
            <a:r>
              <a:rPr lang="en-US" sz="1200" dirty="0" err="1"/>
              <a:t>réussir</a:t>
            </a:r>
            <a:r>
              <a:rPr lang="en-US" sz="1200" dirty="0"/>
              <a:t> un cours?</a:t>
            </a:r>
          </a:p>
          <a:p>
            <a:pPr lvl="0">
              <a:spcBef>
                <a:spcPts val="0"/>
              </a:spcBef>
              <a:buNone/>
            </a:pPr>
            <a:endParaRPr sz="1200" dirty="0"/>
          </a:p>
          <a:p>
            <a:pPr lvl="0">
              <a:spcBef>
                <a:spcPts val="0"/>
              </a:spcBef>
              <a:buNone/>
            </a:pPr>
            <a:r>
              <a:rPr lang="en-US" sz="1200" dirty="0" err="1"/>
              <a:t>Comme</a:t>
            </a:r>
            <a:r>
              <a:rPr lang="en-US" sz="1200" dirty="0"/>
              <a:t> </a:t>
            </a:r>
            <a:r>
              <a:rPr lang="en-US" sz="1200" dirty="0" err="1"/>
              <a:t>orthopédagogue</a:t>
            </a:r>
            <a:r>
              <a:rPr lang="en-US" sz="1200" dirty="0"/>
              <a:t>, nous </a:t>
            </a:r>
            <a:r>
              <a:rPr lang="en-US" sz="1200" dirty="0" err="1"/>
              <a:t>avons</a:t>
            </a:r>
            <a:r>
              <a:rPr lang="en-US" sz="1200" dirty="0"/>
              <a:t> </a:t>
            </a:r>
            <a:r>
              <a:rPr lang="en-US" sz="1200" dirty="0" err="1"/>
              <a:t>souvent</a:t>
            </a:r>
            <a:r>
              <a:rPr lang="en-US" sz="1200" dirty="0"/>
              <a:t> a </a:t>
            </a:r>
            <a:r>
              <a:rPr lang="en-US" sz="1200" dirty="0" err="1"/>
              <a:t>revenir</a:t>
            </a:r>
            <a:r>
              <a:rPr lang="en-US" sz="1200" dirty="0"/>
              <a:t> </a:t>
            </a:r>
            <a:r>
              <a:rPr lang="en-US" sz="1200" dirty="0" err="1"/>
              <a:t>sur</a:t>
            </a:r>
            <a:r>
              <a:rPr lang="en-US" sz="1200" dirty="0"/>
              <a:t> des </a:t>
            </a:r>
            <a:r>
              <a:rPr lang="en-US" sz="1200" dirty="0" err="1"/>
              <a:t>thèmes</a:t>
            </a:r>
            <a:r>
              <a:rPr lang="en-US" sz="1200" dirty="0"/>
              <a:t> </a:t>
            </a:r>
            <a:r>
              <a:rPr lang="en-US" sz="1200" dirty="0" err="1"/>
              <a:t>récurrents</a:t>
            </a:r>
            <a:r>
              <a:rPr lang="en-US" sz="1200" dirty="0"/>
              <a:t> pour aider &lt; la réussite des </a:t>
            </a:r>
            <a:r>
              <a:rPr lang="en-US" sz="1200" dirty="0" err="1"/>
              <a:t>étudiants</a:t>
            </a:r>
            <a:r>
              <a:rPr lang="en-US" sz="1200" dirty="0"/>
              <a:t>.</a:t>
            </a:r>
          </a:p>
          <a:p>
            <a:pPr lvl="0">
              <a:spcBef>
                <a:spcPts val="0"/>
              </a:spcBef>
              <a:buNone/>
            </a:pPr>
            <a:r>
              <a:rPr lang="en-US" sz="1200" dirty="0"/>
              <a:t> -</a:t>
            </a:r>
            <a:r>
              <a:rPr lang="en-US" sz="1200" dirty="0" err="1">
                <a:solidFill>
                  <a:schemeClr val="dk1"/>
                </a:solidFill>
              </a:rPr>
              <a:t>Thèmes</a:t>
            </a:r>
            <a:r>
              <a:rPr lang="en-US" sz="1200" dirty="0">
                <a:solidFill>
                  <a:schemeClr val="dk1"/>
                </a:solidFill>
              </a:rPr>
              <a:t> les plus </a:t>
            </a:r>
            <a:r>
              <a:rPr lang="en-US" sz="1200" dirty="0" err="1">
                <a:solidFill>
                  <a:schemeClr val="dk1"/>
                </a:solidFill>
              </a:rPr>
              <a:t>souvent</a:t>
            </a:r>
            <a:r>
              <a:rPr lang="en-US" sz="1200" dirty="0">
                <a:solidFill>
                  <a:schemeClr val="dk1"/>
                </a:solidFill>
              </a:rPr>
              <a:t> </a:t>
            </a:r>
            <a:r>
              <a:rPr lang="en-US" sz="1200" dirty="0" err="1">
                <a:solidFill>
                  <a:schemeClr val="dk1"/>
                </a:solidFill>
              </a:rPr>
              <a:t>relevés</a:t>
            </a:r>
            <a:r>
              <a:rPr lang="en-US" sz="1200" dirty="0">
                <a:solidFill>
                  <a:schemeClr val="dk1"/>
                </a:solidFill>
              </a:rPr>
              <a:t> entre </a:t>
            </a:r>
            <a:r>
              <a:rPr lang="en-US" sz="1200" dirty="0" err="1">
                <a:solidFill>
                  <a:schemeClr val="dk1"/>
                </a:solidFill>
              </a:rPr>
              <a:t>collègues</a:t>
            </a:r>
            <a:r>
              <a:rPr lang="en-US" sz="1200" dirty="0">
                <a:solidFill>
                  <a:schemeClr val="dk1"/>
                </a:solidFill>
              </a:rPr>
              <a:t> : procrastination, </a:t>
            </a:r>
            <a:r>
              <a:rPr lang="en-US" sz="1200" dirty="0" err="1">
                <a:solidFill>
                  <a:schemeClr val="dk1"/>
                </a:solidFill>
              </a:rPr>
              <a:t>gestion</a:t>
            </a:r>
            <a:r>
              <a:rPr lang="en-US" sz="1200" dirty="0">
                <a:solidFill>
                  <a:schemeClr val="dk1"/>
                </a:solidFill>
              </a:rPr>
              <a:t> du temps, </a:t>
            </a:r>
            <a:r>
              <a:rPr lang="en-US" sz="1200" dirty="0" err="1">
                <a:solidFill>
                  <a:schemeClr val="dk1"/>
                </a:solidFill>
              </a:rPr>
              <a:t>écoute</a:t>
            </a:r>
            <a:r>
              <a:rPr lang="en-US" sz="1200" dirty="0">
                <a:solidFill>
                  <a:schemeClr val="dk1"/>
                </a:solidFill>
              </a:rPr>
              <a:t> active, </a:t>
            </a:r>
            <a:r>
              <a:rPr lang="en-US" sz="1200" dirty="0" err="1">
                <a:solidFill>
                  <a:schemeClr val="dk1"/>
                </a:solidFill>
              </a:rPr>
              <a:t>stratégies</a:t>
            </a:r>
            <a:r>
              <a:rPr lang="en-US" sz="1200" dirty="0">
                <a:solidFill>
                  <a:schemeClr val="dk1"/>
                </a:solidFill>
              </a:rPr>
              <a:t> </a:t>
            </a:r>
            <a:r>
              <a:rPr lang="en-US" sz="1200" dirty="0" err="1">
                <a:solidFill>
                  <a:schemeClr val="dk1"/>
                </a:solidFill>
              </a:rPr>
              <a:t>d’études</a:t>
            </a:r>
            <a:r>
              <a:rPr lang="en-US" sz="1200" dirty="0">
                <a:solidFill>
                  <a:schemeClr val="dk1"/>
                </a:solidFill>
              </a:rPr>
              <a:t>.</a:t>
            </a:r>
          </a:p>
          <a:p>
            <a:pPr lvl="0">
              <a:spcBef>
                <a:spcPts val="0"/>
              </a:spcBef>
              <a:buNone/>
            </a:pPr>
            <a:endParaRPr sz="1200" dirty="0"/>
          </a:p>
          <a:p>
            <a:pPr lvl="0">
              <a:spcBef>
                <a:spcPts val="0"/>
              </a:spcBef>
              <a:buNone/>
            </a:pPr>
            <a:r>
              <a:rPr lang="en-US" sz="1200" dirty="0" err="1"/>
              <a:t>L’idée</a:t>
            </a:r>
            <a:r>
              <a:rPr lang="en-US" sz="1200" dirty="0"/>
              <a:t> de ma </a:t>
            </a:r>
            <a:r>
              <a:rPr lang="en-US" sz="1200" dirty="0" err="1"/>
              <a:t>collègue</a:t>
            </a:r>
            <a:r>
              <a:rPr lang="en-US" sz="1200" dirty="0"/>
              <a:t> et </a:t>
            </a:r>
            <a:r>
              <a:rPr lang="en-US" sz="1200" dirty="0" err="1"/>
              <a:t>moi</a:t>
            </a:r>
            <a:r>
              <a:rPr lang="en-US" sz="1200" dirty="0"/>
              <a:t>, </a:t>
            </a:r>
            <a:r>
              <a:rPr lang="en-US" sz="1200" dirty="0" err="1"/>
              <a:t>c’était</a:t>
            </a:r>
            <a:r>
              <a:rPr lang="en-US" sz="1200" dirty="0"/>
              <a:t> de se </a:t>
            </a:r>
            <a:r>
              <a:rPr lang="en-US" sz="1200" dirty="0" err="1"/>
              <a:t>servir</a:t>
            </a:r>
            <a:r>
              <a:rPr lang="en-US" sz="1200" dirty="0"/>
              <a:t> de </a:t>
            </a:r>
            <a:r>
              <a:rPr lang="en-US" sz="1200" dirty="0" err="1"/>
              <a:t>ce</a:t>
            </a:r>
            <a:r>
              <a:rPr lang="en-US" sz="1200" dirty="0"/>
              <a:t> qui </a:t>
            </a:r>
            <a:r>
              <a:rPr lang="en-US" sz="1200" dirty="0" err="1"/>
              <a:t>revenait</a:t>
            </a:r>
            <a:r>
              <a:rPr lang="en-US" sz="1200" dirty="0"/>
              <a:t> le plus </a:t>
            </a:r>
            <a:r>
              <a:rPr lang="en-US" sz="1200" dirty="0" err="1"/>
              <a:t>souvent</a:t>
            </a:r>
            <a:r>
              <a:rPr lang="en-US" sz="1200" dirty="0"/>
              <a:t> </a:t>
            </a:r>
            <a:r>
              <a:rPr lang="en-US" sz="1200" dirty="0" err="1"/>
              <a:t>comme</a:t>
            </a:r>
            <a:r>
              <a:rPr lang="en-US" sz="1200" dirty="0"/>
              <a:t> </a:t>
            </a:r>
            <a:r>
              <a:rPr lang="en-US" sz="1200" dirty="0" err="1"/>
              <a:t>problématique</a:t>
            </a:r>
            <a:r>
              <a:rPr lang="en-US" sz="1200" dirty="0"/>
              <a:t> </a:t>
            </a:r>
            <a:r>
              <a:rPr lang="en-US" sz="1200" dirty="0" err="1"/>
              <a:t>lors</a:t>
            </a:r>
            <a:r>
              <a:rPr lang="en-US" sz="1200" dirty="0"/>
              <a:t> de </a:t>
            </a:r>
            <a:r>
              <a:rPr lang="en-US" sz="1200" dirty="0" err="1"/>
              <a:t>nos</a:t>
            </a:r>
            <a:r>
              <a:rPr lang="en-US" sz="1200" dirty="0"/>
              <a:t> consultation et </a:t>
            </a:r>
            <a:r>
              <a:rPr lang="en-US" sz="1200" dirty="0" err="1"/>
              <a:t>d’en</a:t>
            </a:r>
            <a:r>
              <a:rPr lang="en-US" sz="1200" dirty="0"/>
              <a:t> faire un </a:t>
            </a:r>
            <a:r>
              <a:rPr lang="en-US" sz="1200" dirty="0" err="1"/>
              <a:t>condensé</a:t>
            </a:r>
            <a:r>
              <a:rPr lang="en-US" sz="1200" dirty="0"/>
              <a:t> </a:t>
            </a:r>
            <a:r>
              <a:rPr lang="en-US" sz="1200" dirty="0" err="1"/>
              <a:t>d’une</a:t>
            </a:r>
            <a:r>
              <a:rPr lang="en-US" sz="1200" dirty="0"/>
              <a:t> </a:t>
            </a:r>
            <a:r>
              <a:rPr lang="en-US" sz="1200" dirty="0" err="1"/>
              <a:t>heure</a:t>
            </a:r>
            <a:r>
              <a:rPr lang="en-US" sz="1200" dirty="0"/>
              <a:t> </a:t>
            </a:r>
            <a:r>
              <a:rPr lang="en-US" sz="1200" dirty="0" err="1"/>
              <a:t>proposé</a:t>
            </a:r>
            <a:r>
              <a:rPr lang="en-US" sz="1200" dirty="0"/>
              <a:t> à des </a:t>
            </a:r>
            <a:r>
              <a:rPr lang="en-US" sz="1200" dirty="0" err="1"/>
              <a:t>groupe</a:t>
            </a:r>
            <a:r>
              <a:rPr lang="en-US" sz="1200" dirty="0"/>
              <a:t> </a:t>
            </a:r>
            <a:r>
              <a:rPr lang="en-US" sz="1200" dirty="0" err="1"/>
              <a:t>d’étudiants</a:t>
            </a:r>
            <a:r>
              <a:rPr lang="en-US" sz="1200" dirty="0"/>
              <a:t>.</a:t>
            </a:r>
          </a:p>
          <a:p>
            <a:pPr lvl="0">
              <a:spcBef>
                <a:spcPts val="0"/>
              </a:spcBef>
              <a:buNone/>
            </a:pPr>
            <a:endParaRPr sz="1200" dirty="0"/>
          </a:p>
          <a:p>
            <a:pPr lvl="0">
              <a:spcBef>
                <a:spcPts val="0"/>
              </a:spcBef>
              <a:buNone/>
            </a:pPr>
            <a:r>
              <a:rPr lang="en-US" sz="1200" dirty="0"/>
              <a:t>-</a:t>
            </a:r>
            <a:r>
              <a:rPr lang="en-US" sz="1200" dirty="0" err="1"/>
              <a:t>Équipes</a:t>
            </a:r>
            <a:r>
              <a:rPr lang="en-US" sz="1200" dirty="0"/>
              <a:t> </a:t>
            </a:r>
            <a:r>
              <a:rPr lang="en-US" sz="1200" dirty="0" err="1"/>
              <a:t>sportives</a:t>
            </a:r>
            <a:r>
              <a:rPr lang="en-US" sz="1200" dirty="0"/>
              <a:t> du </a:t>
            </a:r>
            <a:r>
              <a:rPr lang="en-US" sz="1200" dirty="0" err="1"/>
              <a:t>collège</a:t>
            </a:r>
            <a:endParaRPr lang="en-US" sz="1200" dirty="0"/>
          </a:p>
          <a:p>
            <a:pPr lvl="0">
              <a:spcBef>
                <a:spcPts val="0"/>
              </a:spcBef>
              <a:buNone/>
            </a:pPr>
            <a:r>
              <a:rPr lang="en-US" sz="1200" dirty="0"/>
              <a:t>-Les </a:t>
            </a:r>
            <a:r>
              <a:rPr lang="en-US" sz="1200" dirty="0" err="1"/>
              <a:t>étudiants</a:t>
            </a:r>
            <a:r>
              <a:rPr lang="en-US" sz="1200" dirty="0"/>
              <a:t> </a:t>
            </a:r>
            <a:r>
              <a:rPr lang="en-US" sz="1200" dirty="0" err="1"/>
              <a:t>ré-admis</a:t>
            </a:r>
            <a:r>
              <a:rPr lang="en-US" sz="1200" dirty="0"/>
              <a:t> sous-</a:t>
            </a:r>
            <a:r>
              <a:rPr lang="en-US" sz="1200" dirty="0" err="1"/>
              <a:t>contrat</a:t>
            </a:r>
            <a:endParaRPr lang="en-US" sz="1200" dirty="0"/>
          </a:p>
          <a:p>
            <a:pPr lvl="0">
              <a:spcBef>
                <a:spcPts val="0"/>
              </a:spcBef>
              <a:buNone/>
            </a:pPr>
            <a:r>
              <a:rPr lang="en-US" sz="1200" dirty="0"/>
              <a:t>-</a:t>
            </a:r>
            <a:r>
              <a:rPr lang="en-US" sz="1200" dirty="0" err="1"/>
              <a:t>L’ensemble</a:t>
            </a:r>
            <a:r>
              <a:rPr lang="en-US" sz="1200" dirty="0"/>
              <a:t> des </a:t>
            </a:r>
            <a:r>
              <a:rPr lang="en-US" sz="1200" dirty="0" err="1"/>
              <a:t>étudiants</a:t>
            </a:r>
            <a:r>
              <a:rPr lang="en-US" sz="1200" dirty="0"/>
              <a:t>.</a:t>
            </a:r>
          </a:p>
          <a:p>
            <a:pPr lvl="0">
              <a:spcBef>
                <a:spcPts val="0"/>
              </a:spcBef>
              <a:buNone/>
            </a:pPr>
            <a:endParaRPr sz="1200" dirty="0"/>
          </a:p>
          <a:p>
            <a:pPr lvl="0">
              <a:spcBef>
                <a:spcPts val="0"/>
              </a:spcBef>
              <a:buNone/>
            </a:pPr>
            <a:r>
              <a:rPr lang="en-US" sz="1200" dirty="0" err="1"/>
              <a:t>Autorégulation</a:t>
            </a:r>
            <a:r>
              <a:rPr lang="en-US" sz="1200" dirty="0"/>
              <a:t>, anticipation</a:t>
            </a:r>
          </a:p>
          <a:p>
            <a:pPr lvl="0">
              <a:spcBef>
                <a:spcPts val="0"/>
              </a:spcBef>
              <a:buNone/>
            </a:pPr>
            <a:endParaRPr sz="1200" dirty="0"/>
          </a:p>
          <a:p>
            <a:pPr lvl="0">
              <a:spcBef>
                <a:spcPts val="0"/>
              </a:spcBef>
              <a:buNone/>
            </a:pPr>
            <a:r>
              <a:rPr lang="en-US" sz="1200" dirty="0"/>
              <a:t>Je ne </a:t>
            </a:r>
            <a:r>
              <a:rPr lang="en-US" sz="1200" dirty="0" err="1"/>
              <a:t>vous</a:t>
            </a:r>
            <a:r>
              <a:rPr lang="en-US" sz="1200" dirty="0"/>
              <a:t> </a:t>
            </a:r>
            <a:r>
              <a:rPr lang="en-US" sz="1200" dirty="0" err="1"/>
              <a:t>parlerai</a:t>
            </a:r>
            <a:r>
              <a:rPr lang="en-US" sz="1200" dirty="0"/>
              <a:t> pas de </a:t>
            </a:r>
            <a:r>
              <a:rPr lang="en-US" sz="1200" dirty="0" err="1"/>
              <a:t>toute</a:t>
            </a:r>
            <a:r>
              <a:rPr lang="en-US" sz="1200" dirty="0"/>
              <a:t> la formation qui </a:t>
            </a:r>
            <a:r>
              <a:rPr lang="en-US" sz="1200" dirty="0" err="1"/>
              <a:t>dure</a:t>
            </a:r>
            <a:r>
              <a:rPr lang="en-US" sz="1200" dirty="0"/>
              <a:t> 1h </a:t>
            </a:r>
            <a:r>
              <a:rPr lang="en-US" sz="1200" dirty="0" err="1"/>
              <a:t>mais</a:t>
            </a:r>
            <a:r>
              <a:rPr lang="en-US" sz="1200" dirty="0"/>
              <a:t> je </a:t>
            </a:r>
            <a:r>
              <a:rPr lang="en-US" sz="1200" dirty="0" err="1"/>
              <a:t>vais</a:t>
            </a:r>
            <a:r>
              <a:rPr lang="en-US" sz="1200" dirty="0"/>
              <a:t> </a:t>
            </a:r>
            <a:r>
              <a:rPr lang="en-US" sz="1200" dirty="0" err="1"/>
              <a:t>vous</a:t>
            </a:r>
            <a:r>
              <a:rPr lang="en-US" sz="1200" dirty="0"/>
              <a:t> </a:t>
            </a:r>
            <a:r>
              <a:rPr lang="en-US" sz="1200" dirty="0" err="1"/>
              <a:t>présenter</a:t>
            </a:r>
            <a:r>
              <a:rPr lang="en-US" sz="1200" dirty="0"/>
              <a:t> </a:t>
            </a:r>
            <a:r>
              <a:rPr lang="en-US" sz="1200" dirty="0" err="1"/>
              <a:t>deux</a:t>
            </a:r>
            <a:r>
              <a:rPr lang="en-US" sz="1200" dirty="0"/>
              <a:t> </a:t>
            </a:r>
            <a:r>
              <a:rPr lang="en-US" sz="1200" dirty="0" err="1"/>
              <a:t>éléments</a:t>
            </a:r>
            <a:r>
              <a:rPr lang="en-US" sz="1200" dirty="0"/>
              <a:t> qui </a:t>
            </a:r>
            <a:r>
              <a:rPr lang="en-US" sz="1200" dirty="0" err="1"/>
              <a:t>peuvent</a:t>
            </a:r>
            <a:r>
              <a:rPr lang="en-US" sz="1200" dirty="0"/>
              <a:t> </a:t>
            </a:r>
            <a:r>
              <a:rPr lang="en-US" sz="1200" dirty="0" err="1"/>
              <a:t>être</a:t>
            </a:r>
            <a:r>
              <a:rPr lang="en-US" sz="1200" dirty="0"/>
              <a:t> </a:t>
            </a:r>
            <a:r>
              <a:rPr lang="en-US" sz="1200" dirty="0" err="1"/>
              <a:t>inclus</a:t>
            </a:r>
            <a:r>
              <a:rPr lang="en-US" sz="1200" dirty="0"/>
              <a:t> </a:t>
            </a:r>
            <a:r>
              <a:rPr lang="en-US" sz="1200" dirty="0" err="1"/>
              <a:t>facilement</a:t>
            </a:r>
            <a:r>
              <a:rPr lang="en-US" sz="1200" dirty="0"/>
              <a:t> </a:t>
            </a:r>
            <a:r>
              <a:rPr lang="en-US" sz="1200" dirty="0" err="1"/>
              <a:t>dans</a:t>
            </a:r>
            <a:r>
              <a:rPr lang="en-US" sz="1200" dirty="0"/>
              <a:t> le cadre d’un cours </a:t>
            </a:r>
            <a:r>
              <a:rPr lang="en-US" sz="1200" dirty="0" err="1"/>
              <a:t>parce</a:t>
            </a:r>
            <a:r>
              <a:rPr lang="en-US" sz="1200" dirty="0"/>
              <a:t> </a:t>
            </a:r>
            <a:r>
              <a:rPr lang="en-US" sz="1200" dirty="0" err="1"/>
              <a:t>c’est</a:t>
            </a:r>
            <a:r>
              <a:rPr lang="en-US" sz="1200" dirty="0"/>
              <a:t> en </a:t>
            </a:r>
            <a:r>
              <a:rPr lang="en-US" sz="1200" dirty="0" err="1"/>
              <a:t>incluant</a:t>
            </a:r>
            <a:r>
              <a:rPr lang="en-US" sz="1200" dirty="0"/>
              <a:t> les SA a </a:t>
            </a:r>
            <a:r>
              <a:rPr lang="en-US" sz="1200" dirty="0" err="1"/>
              <a:t>l’intérieur</a:t>
            </a:r>
            <a:r>
              <a:rPr lang="en-US" sz="1200" dirty="0"/>
              <a:t> d’un cours </a:t>
            </a:r>
            <a:r>
              <a:rPr lang="en-US" sz="1200" dirty="0" err="1"/>
              <a:t>qu’elles</a:t>
            </a:r>
            <a:r>
              <a:rPr lang="en-US" sz="1200" dirty="0"/>
              <a:t> </a:t>
            </a:r>
            <a:r>
              <a:rPr lang="en-US" sz="1200" dirty="0" err="1"/>
              <a:t>seront</a:t>
            </a:r>
            <a:r>
              <a:rPr lang="en-US" sz="1200" dirty="0"/>
              <a:t> le plus </a:t>
            </a:r>
            <a:r>
              <a:rPr lang="en-US" sz="1200" dirty="0" err="1"/>
              <a:t>efficaces</a:t>
            </a:r>
            <a:r>
              <a:rPr lang="en-US" sz="1200" dirty="0"/>
              <a:t> et </a:t>
            </a:r>
            <a:r>
              <a:rPr lang="en-US" sz="1200" dirty="0" err="1"/>
              <a:t>pertinentes</a:t>
            </a:r>
            <a:r>
              <a:rPr lang="en-US" sz="1200" dirty="0"/>
              <a:t>.</a:t>
            </a:r>
          </a:p>
        </p:txBody>
      </p:sp>
    </p:spTree>
    <p:extLst>
      <p:ext uri="{BB962C8B-B14F-4D97-AF65-F5344CB8AC3E}">
        <p14:creationId xmlns:p14="http://schemas.microsoft.com/office/powerpoint/2010/main" val="22476405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7" name="Shape 177"/>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t>Isabelle: </a:t>
            </a:r>
            <a:r>
              <a:rPr lang="en-US" sz="1200" dirty="0"/>
              <a:t>À quoi </a:t>
            </a:r>
            <a:r>
              <a:rPr lang="en-US" sz="1200" dirty="0" err="1"/>
              <a:t>cela</a:t>
            </a:r>
            <a:r>
              <a:rPr lang="en-US" sz="1200" dirty="0"/>
              <a:t> </a:t>
            </a:r>
            <a:r>
              <a:rPr lang="en-US" sz="1200" dirty="0" err="1"/>
              <a:t>ressemble</a:t>
            </a:r>
            <a:r>
              <a:rPr lang="en-US" sz="1200" dirty="0"/>
              <a:t>.</a:t>
            </a:r>
          </a:p>
          <a:p>
            <a:pPr lvl="0">
              <a:spcBef>
                <a:spcPts val="0"/>
              </a:spcBef>
              <a:buNone/>
            </a:pPr>
            <a:r>
              <a:rPr lang="en-US" sz="1200" dirty="0"/>
              <a:t>Salle Claude Legault.</a:t>
            </a:r>
          </a:p>
          <a:p>
            <a:pPr lvl="0">
              <a:spcBef>
                <a:spcPts val="0"/>
              </a:spcBef>
              <a:buNone/>
            </a:pPr>
            <a:r>
              <a:rPr lang="en-US" sz="1200" dirty="0"/>
              <a:t>A </a:t>
            </a:r>
            <a:r>
              <a:rPr lang="en-US" sz="1200" dirty="0" err="1"/>
              <a:t>l’automne</a:t>
            </a:r>
            <a:r>
              <a:rPr lang="en-US" sz="1200" dirty="0"/>
              <a:t> </a:t>
            </a:r>
            <a:r>
              <a:rPr lang="en-US" sz="1200" dirty="0" err="1"/>
              <a:t>ce</a:t>
            </a:r>
            <a:r>
              <a:rPr lang="en-US" sz="1200" dirty="0"/>
              <a:t> </a:t>
            </a:r>
            <a:r>
              <a:rPr lang="en-US" sz="1200" dirty="0" err="1"/>
              <a:t>sont</a:t>
            </a:r>
            <a:r>
              <a:rPr lang="en-US" sz="1200" dirty="0"/>
              <a:t> </a:t>
            </a:r>
            <a:r>
              <a:rPr lang="en-US" sz="1200" dirty="0" err="1"/>
              <a:t>souvent</a:t>
            </a:r>
            <a:r>
              <a:rPr lang="en-US" sz="1200" dirty="0"/>
              <a:t> de </a:t>
            </a:r>
            <a:r>
              <a:rPr lang="en-US" sz="1200" dirty="0" err="1"/>
              <a:t>grands</a:t>
            </a:r>
            <a:r>
              <a:rPr lang="en-US" sz="1200" dirty="0"/>
              <a:t> </a:t>
            </a:r>
            <a:r>
              <a:rPr lang="en-US" sz="1200" dirty="0" err="1"/>
              <a:t>groupes</a:t>
            </a:r>
            <a:r>
              <a:rPr lang="en-US" sz="1200" dirty="0"/>
              <a:t>.</a:t>
            </a:r>
          </a:p>
          <a:p>
            <a:pPr lvl="0">
              <a:spcBef>
                <a:spcPts val="0"/>
              </a:spcBef>
              <a:buNone/>
            </a:pPr>
            <a:r>
              <a:rPr lang="en-US" sz="1200" dirty="0"/>
              <a:t>Il </a:t>
            </a:r>
            <a:r>
              <a:rPr lang="en-US" sz="1200" dirty="0" err="1"/>
              <a:t>faut</a:t>
            </a:r>
            <a:r>
              <a:rPr lang="en-US" sz="1200" dirty="0"/>
              <a:t> dire </a:t>
            </a:r>
            <a:r>
              <a:rPr lang="en-US" sz="1200" dirty="0" err="1"/>
              <a:t>que</a:t>
            </a:r>
            <a:r>
              <a:rPr lang="en-US" sz="1200" dirty="0"/>
              <a:t> pour les </a:t>
            </a:r>
            <a:r>
              <a:rPr lang="en-US" sz="1200" dirty="0" err="1"/>
              <a:t>équipes</a:t>
            </a:r>
            <a:r>
              <a:rPr lang="en-US" sz="1200" dirty="0"/>
              <a:t> </a:t>
            </a:r>
            <a:r>
              <a:rPr lang="en-US" sz="1200" dirty="0" err="1"/>
              <a:t>sportives</a:t>
            </a:r>
            <a:r>
              <a:rPr lang="en-US" sz="1200" dirty="0"/>
              <a:t> et les </a:t>
            </a:r>
            <a:r>
              <a:rPr lang="en-US" sz="1200" dirty="0" err="1"/>
              <a:t>étudiants</a:t>
            </a:r>
            <a:r>
              <a:rPr lang="en-US" sz="1200" dirty="0"/>
              <a:t> sous-</a:t>
            </a:r>
            <a:r>
              <a:rPr lang="en-US" sz="1200" dirty="0" err="1"/>
              <a:t>contrat</a:t>
            </a:r>
            <a:r>
              <a:rPr lang="en-US" sz="1200" dirty="0"/>
              <a:t> </a:t>
            </a:r>
            <a:r>
              <a:rPr lang="en-US" sz="1200" dirty="0" err="1"/>
              <a:t>ont</a:t>
            </a:r>
            <a:r>
              <a:rPr lang="en-US" sz="1200" dirty="0"/>
              <a:t> </a:t>
            </a:r>
            <a:r>
              <a:rPr lang="en-US" sz="1200" dirty="0" err="1"/>
              <a:t>l’obligation</a:t>
            </a:r>
            <a:r>
              <a:rPr lang="en-US" sz="1200" dirty="0"/>
              <a:t> d’être </a:t>
            </a:r>
            <a:r>
              <a:rPr lang="en-US" sz="1200" dirty="0" err="1"/>
              <a:t>présent</a:t>
            </a:r>
            <a:r>
              <a:rPr lang="en-US" sz="1200" dirty="0"/>
              <a:t>!</a:t>
            </a:r>
          </a:p>
          <a:p>
            <a:pPr lvl="0">
              <a:spcBef>
                <a:spcPts val="0"/>
              </a:spcBef>
              <a:buNone/>
            </a:pPr>
            <a:r>
              <a:rPr lang="en-US" sz="1200" dirty="0" err="1"/>
              <a:t>Tandis</a:t>
            </a:r>
            <a:r>
              <a:rPr lang="en-US" sz="1200" dirty="0"/>
              <a:t> </a:t>
            </a:r>
            <a:r>
              <a:rPr lang="en-US" sz="1200" dirty="0" err="1"/>
              <a:t>que</a:t>
            </a:r>
            <a:r>
              <a:rPr lang="en-US" sz="1200" dirty="0"/>
              <a:t> nous </a:t>
            </a:r>
            <a:r>
              <a:rPr lang="en-US" sz="1200" dirty="0" err="1"/>
              <a:t>offrons</a:t>
            </a:r>
            <a:r>
              <a:rPr lang="en-US" sz="1200" dirty="0"/>
              <a:t> </a:t>
            </a:r>
            <a:r>
              <a:rPr lang="en-US" sz="1200" dirty="0" err="1"/>
              <a:t>aussi</a:t>
            </a:r>
            <a:r>
              <a:rPr lang="en-US" sz="1200" dirty="0"/>
              <a:t> </a:t>
            </a:r>
            <a:r>
              <a:rPr lang="en-US" sz="1200" dirty="0" err="1"/>
              <a:t>une</a:t>
            </a:r>
            <a:r>
              <a:rPr lang="en-US" sz="1200" dirty="0"/>
              <a:t> </a:t>
            </a:r>
            <a:r>
              <a:rPr lang="en-US" sz="1200" dirty="0" err="1"/>
              <a:t>présentation</a:t>
            </a:r>
            <a:r>
              <a:rPr lang="en-US" sz="1200" dirty="0"/>
              <a:t> de </a:t>
            </a:r>
            <a:r>
              <a:rPr lang="en-US" sz="1200" dirty="0" err="1"/>
              <a:t>l’atelier</a:t>
            </a:r>
            <a:r>
              <a:rPr lang="en-US" sz="1200" dirty="0"/>
              <a:t> avec </a:t>
            </a:r>
            <a:r>
              <a:rPr lang="en-US" sz="1200" dirty="0" err="1"/>
              <a:t>présence</a:t>
            </a:r>
            <a:r>
              <a:rPr lang="en-US" sz="1200" dirty="0"/>
              <a:t> </a:t>
            </a:r>
            <a:r>
              <a:rPr lang="en-US" sz="1200" dirty="0" err="1"/>
              <a:t>libre</a:t>
            </a:r>
            <a:r>
              <a:rPr lang="en-US" sz="1200" dirty="0"/>
              <a:t>. La promotion de </a:t>
            </a:r>
            <a:r>
              <a:rPr lang="en-US" sz="1200" dirty="0" err="1"/>
              <a:t>celle</a:t>
            </a:r>
            <a:r>
              <a:rPr lang="en-US" sz="1200" dirty="0"/>
              <a:t>-ci </a:t>
            </a:r>
            <a:r>
              <a:rPr lang="en-US" sz="1200" dirty="0" err="1"/>
              <a:t>est</a:t>
            </a:r>
            <a:r>
              <a:rPr lang="en-US" sz="1200" dirty="0"/>
              <a:t> </a:t>
            </a:r>
            <a:r>
              <a:rPr lang="en-US" sz="1200" dirty="0" err="1"/>
              <a:t>faite</a:t>
            </a:r>
            <a:r>
              <a:rPr lang="en-US" sz="1200" dirty="0"/>
              <a:t> </a:t>
            </a:r>
            <a:r>
              <a:rPr lang="en-US" sz="1200" dirty="0" err="1"/>
              <a:t>dans</a:t>
            </a:r>
            <a:r>
              <a:rPr lang="en-US" sz="1200" dirty="0"/>
              <a:t> le cadre des </a:t>
            </a:r>
            <a:r>
              <a:rPr lang="en-US" sz="1200" dirty="0" err="1"/>
              <a:t>activité</a:t>
            </a:r>
            <a:r>
              <a:rPr lang="en-US" sz="1200" dirty="0"/>
              <a:t> de la </a:t>
            </a:r>
            <a:r>
              <a:rPr lang="en-US" sz="1200" dirty="0" err="1"/>
              <a:t>rentré</a:t>
            </a:r>
            <a:r>
              <a:rPr lang="en-US" sz="1200" dirty="0"/>
              <a:t> et </a:t>
            </a:r>
            <a:r>
              <a:rPr lang="en-US" sz="1200" dirty="0" err="1"/>
              <a:t>d’accueil</a:t>
            </a:r>
            <a:r>
              <a:rPr lang="en-US" sz="1200" dirty="0"/>
              <a:t>, guide de </a:t>
            </a:r>
            <a:r>
              <a:rPr lang="en-US" sz="1200" dirty="0" err="1"/>
              <a:t>survie</a:t>
            </a:r>
            <a:r>
              <a:rPr lang="en-US" sz="1200" dirty="0"/>
              <a:t>.</a:t>
            </a:r>
          </a:p>
        </p:txBody>
      </p:sp>
    </p:spTree>
    <p:extLst>
      <p:ext uri="{BB962C8B-B14F-4D97-AF65-F5344CB8AC3E}">
        <p14:creationId xmlns:p14="http://schemas.microsoft.com/office/powerpoint/2010/main" val="2761622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sz="1100"/>
              <a:t>Isabelle : </a:t>
            </a:r>
          </a:p>
          <a:p>
            <a:pPr lvl="0">
              <a:spcBef>
                <a:spcPts val="0"/>
              </a:spcBef>
              <a:buNone/>
            </a:pPr>
            <a:r>
              <a:rPr lang="en-US" sz="1100"/>
              <a:t>Isabelle: </a:t>
            </a:r>
          </a:p>
          <a:p>
            <a:pPr lvl="0">
              <a:spcBef>
                <a:spcPts val="0"/>
              </a:spcBef>
              <a:buNone/>
            </a:pPr>
            <a:r>
              <a:rPr lang="en-US" sz="1100"/>
              <a:t>Prise de notes, c’est de la gestion de ressources car on doit identifier une méthode qui nous convienne et qui nous permettra de voir et comprendre, car les notes de cours sont la base de l’apprentissage.</a:t>
            </a:r>
          </a:p>
          <a:p>
            <a:pPr lvl="0">
              <a:spcBef>
                <a:spcPts val="0"/>
              </a:spcBef>
              <a:buNone/>
            </a:pPr>
            <a:r>
              <a:rPr lang="en-US" sz="1100"/>
              <a:t>Comment prendre des notes de cours: gestion de ressources avoir une méthode pour organiser l’information.</a:t>
            </a:r>
          </a:p>
          <a:p>
            <a:pPr lvl="0" rtl="0">
              <a:spcBef>
                <a:spcPts val="0"/>
              </a:spcBef>
              <a:buNone/>
            </a:pPr>
            <a:r>
              <a:rPr lang="en-US" sz="1100"/>
              <a:t>Quoi prendre comme notes, prendre une décision sur ce qui est nécessaire de garder, ce qui est important..</a:t>
            </a:r>
          </a:p>
        </p:txBody>
      </p:sp>
      <p:sp>
        <p:nvSpPr>
          <p:cNvPr id="184" name="Shape 1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0103522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Shape 1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95" name="Shape 195"/>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91666"/>
              <a:buFont typeface="Arial"/>
              <a:buNone/>
            </a:pPr>
            <a:r>
              <a:rPr lang="en-US" sz="1200" dirty="0">
                <a:solidFill>
                  <a:schemeClr val="dk1"/>
                </a:solidFill>
              </a:rPr>
              <a:t>Isabelle: </a:t>
            </a:r>
          </a:p>
          <a:p>
            <a:pPr lvl="0">
              <a:spcBef>
                <a:spcPts val="0"/>
              </a:spcBef>
              <a:buClr>
                <a:schemeClr val="dk1"/>
              </a:buClr>
              <a:buSzPct val="91666"/>
              <a:buFont typeface="Arial"/>
              <a:buNone/>
            </a:pPr>
            <a:r>
              <a:rPr lang="en-US" sz="1200" dirty="0">
                <a:solidFill>
                  <a:schemeClr val="dk1"/>
                </a:solidFill>
              </a:rPr>
              <a:t>Isabelle : </a:t>
            </a:r>
          </a:p>
          <a:p>
            <a:pPr lvl="0">
              <a:spcBef>
                <a:spcPts val="0"/>
              </a:spcBef>
              <a:buClr>
                <a:schemeClr val="dk1"/>
              </a:buClr>
              <a:buSzPct val="91666"/>
              <a:buFont typeface="Arial"/>
              <a:buNone/>
            </a:pPr>
            <a:r>
              <a:rPr lang="en-US" sz="1200" dirty="0">
                <a:solidFill>
                  <a:schemeClr val="dk1"/>
                </a:solidFill>
              </a:rPr>
              <a:t>Notes de cours et </a:t>
            </a:r>
            <a:r>
              <a:rPr lang="en-US" sz="1200" dirty="0" err="1">
                <a:solidFill>
                  <a:schemeClr val="dk1"/>
                </a:solidFill>
              </a:rPr>
              <a:t>l’écoute</a:t>
            </a:r>
            <a:r>
              <a:rPr lang="en-US" sz="1200" dirty="0">
                <a:solidFill>
                  <a:schemeClr val="dk1"/>
                </a:solidFill>
              </a:rPr>
              <a:t> d’un cours </a:t>
            </a:r>
            <a:r>
              <a:rPr lang="en-US" sz="1200" dirty="0" err="1">
                <a:solidFill>
                  <a:schemeClr val="dk1"/>
                </a:solidFill>
              </a:rPr>
              <a:t>ou</a:t>
            </a:r>
            <a:r>
              <a:rPr lang="en-US" sz="1200" dirty="0">
                <a:solidFill>
                  <a:schemeClr val="dk1"/>
                </a:solidFill>
              </a:rPr>
              <a:t> </a:t>
            </a:r>
            <a:r>
              <a:rPr lang="en-US" sz="1200" dirty="0" err="1">
                <a:solidFill>
                  <a:schemeClr val="dk1"/>
                </a:solidFill>
              </a:rPr>
              <a:t>d’une</a:t>
            </a:r>
            <a:r>
              <a:rPr lang="en-US" sz="1200" dirty="0">
                <a:solidFill>
                  <a:schemeClr val="dk1"/>
                </a:solidFill>
              </a:rPr>
              <a:t> </a:t>
            </a:r>
            <a:r>
              <a:rPr lang="en-US" sz="1200" dirty="0" err="1">
                <a:solidFill>
                  <a:schemeClr val="dk1"/>
                </a:solidFill>
              </a:rPr>
              <a:t>présentation</a:t>
            </a:r>
            <a:r>
              <a:rPr lang="en-US" sz="1200" dirty="0">
                <a:solidFill>
                  <a:schemeClr val="dk1"/>
                </a:solidFill>
              </a:rPr>
              <a:t>:</a:t>
            </a:r>
          </a:p>
          <a:p>
            <a:pPr lvl="0">
              <a:spcBef>
                <a:spcPts val="0"/>
              </a:spcBef>
              <a:buNone/>
            </a:pPr>
            <a:r>
              <a:rPr lang="en-US" sz="1200" dirty="0">
                <a:solidFill>
                  <a:schemeClr val="dk1"/>
                </a:solidFill>
              </a:rPr>
              <a:t>Type de </a:t>
            </a:r>
            <a:r>
              <a:rPr lang="en-US" sz="1200" dirty="0" err="1">
                <a:solidFill>
                  <a:schemeClr val="dk1"/>
                </a:solidFill>
              </a:rPr>
              <a:t>connaissance</a:t>
            </a:r>
            <a:r>
              <a:rPr lang="en-US" sz="1200" dirty="0">
                <a:solidFill>
                  <a:schemeClr val="dk1"/>
                </a:solidFill>
              </a:rPr>
              <a:t>: </a:t>
            </a:r>
            <a:r>
              <a:rPr lang="en-US" sz="1200" dirty="0" err="1">
                <a:solidFill>
                  <a:schemeClr val="dk1"/>
                </a:solidFill>
              </a:rPr>
              <a:t>Déclarative</a:t>
            </a:r>
            <a:endParaRPr lang="en-US" sz="1200" dirty="0">
              <a:solidFill>
                <a:schemeClr val="dk1"/>
              </a:solidFill>
            </a:endParaRPr>
          </a:p>
          <a:p>
            <a:pPr lvl="0">
              <a:spcBef>
                <a:spcPts val="0"/>
              </a:spcBef>
              <a:buNone/>
            </a:pPr>
            <a:endParaRPr sz="1200" dirty="0">
              <a:solidFill>
                <a:schemeClr val="dk1"/>
              </a:solidFill>
            </a:endParaRPr>
          </a:p>
          <a:p>
            <a:pPr lvl="0">
              <a:spcBef>
                <a:spcPts val="0"/>
              </a:spcBef>
              <a:buClr>
                <a:schemeClr val="dk1"/>
              </a:buClr>
              <a:buSzPct val="91666"/>
              <a:buFont typeface="Arial"/>
              <a:buNone/>
            </a:pPr>
            <a:r>
              <a:rPr lang="en-US" sz="1200" dirty="0" err="1">
                <a:solidFill>
                  <a:schemeClr val="dk1"/>
                </a:solidFill>
              </a:rPr>
              <a:t>Dans</a:t>
            </a:r>
            <a:r>
              <a:rPr lang="en-US" sz="1200" dirty="0">
                <a:solidFill>
                  <a:schemeClr val="dk1"/>
                </a:solidFill>
              </a:rPr>
              <a:t> </a:t>
            </a:r>
            <a:r>
              <a:rPr lang="en-US" sz="1200" dirty="0" err="1">
                <a:solidFill>
                  <a:schemeClr val="dk1"/>
                </a:solidFill>
              </a:rPr>
              <a:t>l’ensemble</a:t>
            </a:r>
            <a:r>
              <a:rPr lang="en-US" sz="1200" dirty="0">
                <a:solidFill>
                  <a:schemeClr val="dk1"/>
                </a:solidFill>
              </a:rPr>
              <a:t> des </a:t>
            </a:r>
            <a:r>
              <a:rPr lang="en-US" sz="1200" dirty="0" err="1">
                <a:solidFill>
                  <a:schemeClr val="dk1"/>
                </a:solidFill>
              </a:rPr>
              <a:t>éléments</a:t>
            </a:r>
            <a:r>
              <a:rPr lang="en-US" sz="1200" dirty="0">
                <a:solidFill>
                  <a:schemeClr val="dk1"/>
                </a:solidFill>
              </a:rPr>
              <a:t> </a:t>
            </a:r>
            <a:r>
              <a:rPr lang="en-US" sz="1200" dirty="0" err="1">
                <a:solidFill>
                  <a:schemeClr val="dk1"/>
                </a:solidFill>
              </a:rPr>
              <a:t>abordés</a:t>
            </a:r>
            <a:r>
              <a:rPr lang="en-US" sz="1200" dirty="0">
                <a:solidFill>
                  <a:schemeClr val="dk1"/>
                </a:solidFill>
              </a:rPr>
              <a:t> </a:t>
            </a:r>
            <a:r>
              <a:rPr lang="en-US" sz="1200" dirty="0" err="1">
                <a:solidFill>
                  <a:schemeClr val="dk1"/>
                </a:solidFill>
              </a:rPr>
              <a:t>dans</a:t>
            </a:r>
            <a:r>
              <a:rPr lang="en-US" sz="1200" dirty="0">
                <a:solidFill>
                  <a:schemeClr val="dk1"/>
                </a:solidFill>
              </a:rPr>
              <a:t> </a:t>
            </a:r>
            <a:r>
              <a:rPr lang="en-US" sz="1200" dirty="0" err="1">
                <a:solidFill>
                  <a:schemeClr val="dk1"/>
                </a:solidFill>
              </a:rPr>
              <a:t>l’atelier</a:t>
            </a:r>
            <a:r>
              <a:rPr lang="en-US" sz="1200" dirty="0">
                <a:solidFill>
                  <a:schemeClr val="dk1"/>
                </a:solidFill>
              </a:rPr>
              <a:t>, la </a:t>
            </a:r>
            <a:r>
              <a:rPr lang="en-US" sz="1200" dirty="0" err="1">
                <a:solidFill>
                  <a:schemeClr val="dk1"/>
                </a:solidFill>
              </a:rPr>
              <a:t>prise</a:t>
            </a:r>
            <a:r>
              <a:rPr lang="en-US" sz="1200" dirty="0">
                <a:solidFill>
                  <a:schemeClr val="dk1"/>
                </a:solidFill>
              </a:rPr>
              <a:t> de notes </a:t>
            </a:r>
            <a:r>
              <a:rPr lang="en-US" sz="1200" dirty="0" err="1">
                <a:solidFill>
                  <a:schemeClr val="dk1"/>
                </a:solidFill>
              </a:rPr>
              <a:t>est</a:t>
            </a:r>
            <a:r>
              <a:rPr lang="en-US" sz="1200" dirty="0">
                <a:solidFill>
                  <a:schemeClr val="dk1"/>
                </a:solidFill>
              </a:rPr>
              <a:t> </a:t>
            </a:r>
            <a:r>
              <a:rPr lang="en-US" sz="1200" dirty="0" err="1">
                <a:solidFill>
                  <a:schemeClr val="dk1"/>
                </a:solidFill>
              </a:rPr>
              <a:t>certainement</a:t>
            </a:r>
            <a:r>
              <a:rPr lang="en-US" sz="1200" dirty="0">
                <a:solidFill>
                  <a:schemeClr val="dk1"/>
                </a:solidFill>
              </a:rPr>
              <a:t> un des </a:t>
            </a:r>
            <a:r>
              <a:rPr lang="en-US" sz="1200" dirty="0" err="1">
                <a:solidFill>
                  <a:schemeClr val="dk1"/>
                </a:solidFill>
              </a:rPr>
              <a:t>éléments</a:t>
            </a:r>
            <a:r>
              <a:rPr lang="en-US" sz="1200" dirty="0">
                <a:solidFill>
                  <a:schemeClr val="dk1"/>
                </a:solidFill>
              </a:rPr>
              <a:t> le plus </a:t>
            </a:r>
            <a:r>
              <a:rPr lang="en-US" sz="1200" dirty="0" err="1">
                <a:solidFill>
                  <a:schemeClr val="dk1"/>
                </a:solidFill>
              </a:rPr>
              <a:t>relié</a:t>
            </a:r>
            <a:r>
              <a:rPr lang="en-US" sz="1200" dirty="0">
                <a:solidFill>
                  <a:schemeClr val="dk1"/>
                </a:solidFill>
              </a:rPr>
              <a:t> aux </a:t>
            </a:r>
            <a:r>
              <a:rPr lang="en-US" sz="1200" dirty="0" err="1">
                <a:solidFill>
                  <a:schemeClr val="dk1"/>
                </a:solidFill>
              </a:rPr>
              <a:t>stratégies</a:t>
            </a:r>
            <a:r>
              <a:rPr lang="en-US" sz="1200" dirty="0">
                <a:solidFill>
                  <a:schemeClr val="dk1"/>
                </a:solidFill>
              </a:rPr>
              <a:t> </a:t>
            </a:r>
            <a:r>
              <a:rPr lang="en-US" sz="1200" dirty="0" err="1">
                <a:solidFill>
                  <a:schemeClr val="dk1"/>
                </a:solidFill>
              </a:rPr>
              <a:t>d’apprentissage</a:t>
            </a:r>
            <a:r>
              <a:rPr lang="en-US" sz="1200" dirty="0">
                <a:solidFill>
                  <a:schemeClr val="dk1"/>
                </a:solidFill>
              </a:rPr>
              <a:t>. </a:t>
            </a:r>
          </a:p>
          <a:p>
            <a:pPr lvl="0">
              <a:spcBef>
                <a:spcPts val="0"/>
              </a:spcBef>
              <a:buClr>
                <a:schemeClr val="dk1"/>
              </a:buClr>
              <a:buSzPct val="91666"/>
              <a:buFont typeface="Arial"/>
              <a:buNone/>
            </a:pPr>
            <a:r>
              <a:rPr lang="en-US" sz="1200" dirty="0">
                <a:solidFill>
                  <a:schemeClr val="dk1"/>
                </a:solidFill>
              </a:rPr>
              <a:t>De par </a:t>
            </a:r>
            <a:r>
              <a:rPr lang="en-US" sz="1200" dirty="0" err="1">
                <a:solidFill>
                  <a:schemeClr val="dk1"/>
                </a:solidFill>
              </a:rPr>
              <a:t>sa</a:t>
            </a:r>
            <a:r>
              <a:rPr lang="en-US" sz="1200" dirty="0">
                <a:solidFill>
                  <a:schemeClr val="dk1"/>
                </a:solidFill>
              </a:rPr>
              <a:t> nature </a:t>
            </a:r>
            <a:r>
              <a:rPr lang="en-US" sz="1200" dirty="0" err="1">
                <a:solidFill>
                  <a:schemeClr val="dk1"/>
                </a:solidFill>
              </a:rPr>
              <a:t>même</a:t>
            </a:r>
            <a:r>
              <a:rPr lang="en-US" sz="1200" dirty="0">
                <a:solidFill>
                  <a:schemeClr val="dk1"/>
                </a:solidFill>
              </a:rPr>
              <a:t> qui </a:t>
            </a:r>
            <a:r>
              <a:rPr lang="en-US" sz="1200" dirty="0" err="1">
                <a:solidFill>
                  <a:schemeClr val="dk1"/>
                </a:solidFill>
              </a:rPr>
              <a:t>est</a:t>
            </a:r>
            <a:r>
              <a:rPr lang="en-US" sz="1200" dirty="0">
                <a:solidFill>
                  <a:schemeClr val="dk1"/>
                </a:solidFill>
              </a:rPr>
              <a:t> de </a:t>
            </a:r>
            <a:r>
              <a:rPr lang="en-US" sz="1200" dirty="0" err="1">
                <a:solidFill>
                  <a:schemeClr val="dk1"/>
                </a:solidFill>
              </a:rPr>
              <a:t>décider</a:t>
            </a:r>
            <a:r>
              <a:rPr lang="en-US" sz="1200" dirty="0">
                <a:solidFill>
                  <a:schemeClr val="dk1"/>
                </a:solidFill>
              </a:rPr>
              <a:t> de </a:t>
            </a:r>
            <a:r>
              <a:rPr lang="en-US" sz="1200" dirty="0" err="1">
                <a:solidFill>
                  <a:schemeClr val="dk1"/>
                </a:solidFill>
              </a:rPr>
              <a:t>ce</a:t>
            </a:r>
            <a:r>
              <a:rPr lang="en-US" sz="1200" dirty="0">
                <a:solidFill>
                  <a:schemeClr val="dk1"/>
                </a:solidFill>
              </a:rPr>
              <a:t> qui </a:t>
            </a:r>
            <a:r>
              <a:rPr lang="en-US" sz="1200" dirty="0" err="1">
                <a:solidFill>
                  <a:schemeClr val="dk1"/>
                </a:solidFill>
              </a:rPr>
              <a:t>est</a:t>
            </a:r>
            <a:r>
              <a:rPr lang="en-US" sz="1200" dirty="0">
                <a:solidFill>
                  <a:schemeClr val="dk1"/>
                </a:solidFill>
              </a:rPr>
              <a:t> pertinent </a:t>
            </a:r>
            <a:r>
              <a:rPr lang="en-US" sz="1200" dirty="0" err="1">
                <a:solidFill>
                  <a:schemeClr val="dk1"/>
                </a:solidFill>
              </a:rPr>
              <a:t>ou</a:t>
            </a:r>
            <a:r>
              <a:rPr lang="en-US" sz="1200" dirty="0">
                <a:solidFill>
                  <a:schemeClr val="dk1"/>
                </a:solidFill>
              </a:rPr>
              <a:t> pas à </a:t>
            </a:r>
            <a:r>
              <a:rPr lang="en-US" sz="1200" dirty="0" err="1">
                <a:solidFill>
                  <a:schemeClr val="dk1"/>
                </a:solidFill>
              </a:rPr>
              <a:t>noter</a:t>
            </a:r>
            <a:r>
              <a:rPr lang="en-US" sz="1200" dirty="0">
                <a:solidFill>
                  <a:schemeClr val="dk1"/>
                </a:solidFill>
              </a:rPr>
              <a:t>. </a:t>
            </a:r>
            <a:r>
              <a:rPr lang="en-US" sz="1200" dirty="0" err="1">
                <a:solidFill>
                  <a:schemeClr val="dk1"/>
                </a:solidFill>
              </a:rPr>
              <a:t>Organiser</a:t>
            </a:r>
            <a:r>
              <a:rPr lang="en-US" sz="1200" dirty="0">
                <a:solidFill>
                  <a:schemeClr val="dk1"/>
                </a:solidFill>
              </a:rPr>
              <a:t> les </a:t>
            </a:r>
            <a:r>
              <a:rPr lang="en-US" sz="1200" dirty="0" err="1">
                <a:solidFill>
                  <a:schemeClr val="dk1"/>
                </a:solidFill>
              </a:rPr>
              <a:t>informations</a:t>
            </a:r>
            <a:r>
              <a:rPr lang="en-US" sz="1200" dirty="0">
                <a:solidFill>
                  <a:schemeClr val="dk1"/>
                </a:solidFill>
              </a:rPr>
              <a:t> pour </a:t>
            </a:r>
            <a:r>
              <a:rPr lang="en-US" sz="1200" dirty="0" err="1">
                <a:solidFill>
                  <a:schemeClr val="dk1"/>
                </a:solidFill>
              </a:rPr>
              <a:t>donner</a:t>
            </a:r>
            <a:r>
              <a:rPr lang="en-US" sz="1200" dirty="0">
                <a:solidFill>
                  <a:schemeClr val="dk1"/>
                </a:solidFill>
              </a:rPr>
              <a:t> du </a:t>
            </a:r>
            <a:r>
              <a:rPr lang="en-US" sz="1200" dirty="0" err="1">
                <a:solidFill>
                  <a:schemeClr val="dk1"/>
                </a:solidFill>
              </a:rPr>
              <a:t>sens</a:t>
            </a:r>
            <a:r>
              <a:rPr lang="en-US" sz="1200" dirty="0">
                <a:solidFill>
                  <a:schemeClr val="dk1"/>
                </a:solidFill>
              </a:rPr>
              <a:t> à </a:t>
            </a:r>
            <a:r>
              <a:rPr lang="en-US" sz="1200" dirty="0" err="1">
                <a:solidFill>
                  <a:schemeClr val="dk1"/>
                </a:solidFill>
              </a:rPr>
              <a:t>ce</a:t>
            </a:r>
            <a:r>
              <a:rPr lang="en-US" sz="1200" dirty="0">
                <a:solidFill>
                  <a:schemeClr val="dk1"/>
                </a:solidFill>
              </a:rPr>
              <a:t> qui </a:t>
            </a:r>
            <a:r>
              <a:rPr lang="en-US" sz="1200" dirty="0" err="1">
                <a:solidFill>
                  <a:schemeClr val="dk1"/>
                </a:solidFill>
              </a:rPr>
              <a:t>est</a:t>
            </a:r>
            <a:r>
              <a:rPr lang="en-US" sz="1200" dirty="0">
                <a:solidFill>
                  <a:schemeClr val="dk1"/>
                </a:solidFill>
              </a:rPr>
              <a:t> a </a:t>
            </a:r>
            <a:r>
              <a:rPr lang="en-US" sz="1200" dirty="0" err="1">
                <a:solidFill>
                  <a:schemeClr val="dk1"/>
                </a:solidFill>
              </a:rPr>
              <a:t>apprendre</a:t>
            </a:r>
            <a:r>
              <a:rPr lang="en-US" sz="1200" dirty="0">
                <a:solidFill>
                  <a:schemeClr val="dk1"/>
                </a:solidFill>
              </a:rPr>
              <a:t>.</a:t>
            </a:r>
          </a:p>
          <a:p>
            <a:pPr lvl="0">
              <a:spcBef>
                <a:spcPts val="0"/>
              </a:spcBef>
              <a:buClr>
                <a:schemeClr val="dk1"/>
              </a:buClr>
              <a:buSzPct val="91666"/>
              <a:buFont typeface="Arial"/>
              <a:buNone/>
            </a:pPr>
            <a:r>
              <a:rPr lang="en-US" sz="1200" dirty="0" err="1">
                <a:solidFill>
                  <a:schemeClr val="dk1"/>
                </a:solidFill>
              </a:rPr>
              <a:t>Habileté</a:t>
            </a:r>
            <a:r>
              <a:rPr lang="en-US" sz="1200" dirty="0">
                <a:solidFill>
                  <a:schemeClr val="dk1"/>
                </a:solidFill>
              </a:rPr>
              <a:t> cognitive </a:t>
            </a:r>
            <a:r>
              <a:rPr lang="en-US" sz="1200" dirty="0" err="1">
                <a:solidFill>
                  <a:schemeClr val="dk1"/>
                </a:solidFill>
              </a:rPr>
              <a:t>comme</a:t>
            </a:r>
            <a:r>
              <a:rPr lang="en-US" sz="1200" dirty="0">
                <a:solidFill>
                  <a:schemeClr val="dk1"/>
                </a:solidFill>
              </a:rPr>
              <a:t> de </a:t>
            </a:r>
            <a:r>
              <a:rPr lang="en-US" sz="1200" dirty="0" err="1">
                <a:solidFill>
                  <a:schemeClr val="dk1"/>
                </a:solidFill>
              </a:rPr>
              <a:t>rédiger</a:t>
            </a:r>
            <a:r>
              <a:rPr lang="en-US" sz="1200" dirty="0">
                <a:solidFill>
                  <a:schemeClr val="dk1"/>
                </a:solidFill>
              </a:rPr>
              <a:t> </a:t>
            </a:r>
            <a:r>
              <a:rPr lang="en-US" sz="1200" dirty="0" err="1">
                <a:solidFill>
                  <a:schemeClr val="dk1"/>
                </a:solidFill>
              </a:rPr>
              <a:t>dans</a:t>
            </a:r>
            <a:r>
              <a:rPr lang="en-US" sz="1200" dirty="0">
                <a:solidFill>
                  <a:schemeClr val="dk1"/>
                </a:solidFill>
              </a:rPr>
              <a:t> </a:t>
            </a:r>
            <a:r>
              <a:rPr lang="en-US" sz="1200" dirty="0" err="1">
                <a:solidFill>
                  <a:schemeClr val="dk1"/>
                </a:solidFill>
              </a:rPr>
              <a:t>ses</a:t>
            </a:r>
            <a:r>
              <a:rPr lang="en-US" sz="1200" dirty="0">
                <a:solidFill>
                  <a:schemeClr val="dk1"/>
                </a:solidFill>
              </a:rPr>
              <a:t> </a:t>
            </a:r>
            <a:r>
              <a:rPr lang="en-US" sz="1200" dirty="0" err="1">
                <a:solidFill>
                  <a:schemeClr val="dk1"/>
                </a:solidFill>
              </a:rPr>
              <a:t>propres</a:t>
            </a:r>
            <a:r>
              <a:rPr lang="en-US" sz="1200" dirty="0">
                <a:solidFill>
                  <a:schemeClr val="dk1"/>
                </a:solidFill>
              </a:rPr>
              <a:t> mots le </a:t>
            </a:r>
            <a:r>
              <a:rPr lang="en-US" sz="1200" dirty="0" err="1">
                <a:solidFill>
                  <a:schemeClr val="dk1"/>
                </a:solidFill>
              </a:rPr>
              <a:t>contenu</a:t>
            </a:r>
            <a:r>
              <a:rPr lang="en-US" sz="1200" dirty="0">
                <a:solidFill>
                  <a:schemeClr val="dk1"/>
                </a:solidFill>
              </a:rPr>
              <a:t> du cours. et </a:t>
            </a:r>
            <a:r>
              <a:rPr lang="en-US" sz="1200" dirty="0" err="1">
                <a:solidFill>
                  <a:schemeClr val="dk1"/>
                </a:solidFill>
              </a:rPr>
              <a:t>métacognitive</a:t>
            </a:r>
            <a:r>
              <a:rPr lang="en-US" sz="1200" dirty="0">
                <a:solidFill>
                  <a:schemeClr val="dk1"/>
                </a:solidFill>
              </a:rPr>
              <a:t> (</a:t>
            </a:r>
            <a:r>
              <a:rPr lang="en-US" sz="1200" dirty="0" err="1">
                <a:solidFill>
                  <a:schemeClr val="dk1"/>
                </a:solidFill>
              </a:rPr>
              <a:t>autorégulation</a:t>
            </a:r>
            <a:r>
              <a:rPr lang="en-US" sz="1200" dirty="0">
                <a:solidFill>
                  <a:schemeClr val="dk1"/>
                </a:solidFill>
              </a:rPr>
              <a:t>) </a:t>
            </a:r>
            <a:r>
              <a:rPr lang="en-US" sz="1200" dirty="0" err="1">
                <a:solidFill>
                  <a:schemeClr val="dk1"/>
                </a:solidFill>
              </a:rPr>
              <a:t>s'interroge</a:t>
            </a:r>
            <a:r>
              <a:rPr lang="en-US" sz="1200" dirty="0">
                <a:solidFill>
                  <a:schemeClr val="dk1"/>
                </a:solidFill>
              </a:rPr>
              <a:t> </a:t>
            </a:r>
            <a:r>
              <a:rPr lang="en-US" sz="1200" dirty="0" err="1">
                <a:solidFill>
                  <a:schemeClr val="dk1"/>
                </a:solidFill>
              </a:rPr>
              <a:t>sur</a:t>
            </a:r>
            <a:r>
              <a:rPr lang="en-US" sz="1200" dirty="0">
                <a:solidFill>
                  <a:schemeClr val="dk1"/>
                </a:solidFill>
              </a:rPr>
              <a:t> </a:t>
            </a:r>
            <a:r>
              <a:rPr lang="en-US" sz="1200" dirty="0" err="1">
                <a:solidFill>
                  <a:schemeClr val="dk1"/>
                </a:solidFill>
              </a:rPr>
              <a:t>ce</a:t>
            </a:r>
            <a:r>
              <a:rPr lang="en-US" sz="1200" dirty="0">
                <a:solidFill>
                  <a:schemeClr val="dk1"/>
                </a:solidFill>
              </a:rPr>
              <a:t> qui </a:t>
            </a:r>
            <a:r>
              <a:rPr lang="en-US" sz="1200" dirty="0" err="1">
                <a:solidFill>
                  <a:schemeClr val="dk1"/>
                </a:solidFill>
              </a:rPr>
              <a:t>est</a:t>
            </a:r>
            <a:r>
              <a:rPr lang="en-US" sz="1200" dirty="0">
                <a:solidFill>
                  <a:schemeClr val="dk1"/>
                </a:solidFill>
              </a:rPr>
              <a:t> </a:t>
            </a:r>
            <a:r>
              <a:rPr lang="en-US" sz="1200" dirty="0" err="1">
                <a:solidFill>
                  <a:schemeClr val="dk1"/>
                </a:solidFill>
              </a:rPr>
              <a:t>clair</a:t>
            </a:r>
            <a:r>
              <a:rPr lang="en-US" sz="1200" dirty="0">
                <a:solidFill>
                  <a:schemeClr val="dk1"/>
                </a:solidFill>
              </a:rPr>
              <a:t> en </a:t>
            </a:r>
            <a:r>
              <a:rPr lang="en-US" sz="1200" dirty="0" err="1">
                <a:solidFill>
                  <a:schemeClr val="dk1"/>
                </a:solidFill>
              </a:rPr>
              <a:t>écrivant</a:t>
            </a:r>
            <a:r>
              <a:rPr lang="en-US" sz="1200" dirty="0">
                <a:solidFill>
                  <a:schemeClr val="dk1"/>
                </a:solidFill>
              </a:rPr>
              <a:t>, </a:t>
            </a:r>
            <a:r>
              <a:rPr lang="en-US" sz="1200" dirty="0" err="1">
                <a:solidFill>
                  <a:schemeClr val="dk1"/>
                </a:solidFill>
              </a:rPr>
              <a:t>s’il</a:t>
            </a:r>
            <a:r>
              <a:rPr lang="en-US" sz="1200" dirty="0">
                <a:solidFill>
                  <a:schemeClr val="dk1"/>
                </a:solidFill>
              </a:rPr>
              <a:t> </a:t>
            </a:r>
            <a:r>
              <a:rPr lang="en-US" sz="1200" dirty="0" err="1">
                <a:solidFill>
                  <a:schemeClr val="dk1"/>
                </a:solidFill>
              </a:rPr>
              <a:t>doit</a:t>
            </a:r>
            <a:r>
              <a:rPr lang="en-US" sz="1200" dirty="0">
                <a:solidFill>
                  <a:schemeClr val="dk1"/>
                </a:solidFill>
              </a:rPr>
              <a:t> poser des questions.</a:t>
            </a:r>
          </a:p>
          <a:p>
            <a:pPr lvl="0">
              <a:spcBef>
                <a:spcPts val="0"/>
              </a:spcBef>
              <a:buClr>
                <a:schemeClr val="dk1"/>
              </a:buClr>
              <a:buSzPct val="91666"/>
              <a:buFont typeface="Arial"/>
              <a:buNone/>
            </a:pPr>
            <a:endParaRPr sz="1200" dirty="0">
              <a:solidFill>
                <a:schemeClr val="dk1"/>
              </a:solidFill>
            </a:endParaRPr>
          </a:p>
          <a:p>
            <a:pPr lvl="0">
              <a:spcBef>
                <a:spcPts val="0"/>
              </a:spcBef>
              <a:buClr>
                <a:schemeClr val="dk1"/>
              </a:buClr>
              <a:buSzPct val="91666"/>
              <a:buFont typeface="Arial"/>
              <a:buNone/>
            </a:pPr>
            <a:endParaRPr sz="1200" dirty="0">
              <a:solidFill>
                <a:schemeClr val="dk1"/>
              </a:solidFill>
            </a:endParaRPr>
          </a:p>
        </p:txBody>
      </p:sp>
    </p:spTree>
    <p:extLst>
      <p:ext uri="{BB962C8B-B14F-4D97-AF65-F5344CB8AC3E}">
        <p14:creationId xmlns:p14="http://schemas.microsoft.com/office/powerpoint/2010/main" val="1555847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Shape 20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02" name="Shape 202"/>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90000"/>
              </a:lnSpc>
              <a:spcBef>
                <a:spcPts val="800"/>
              </a:spcBef>
              <a:spcAft>
                <a:spcPts val="1000"/>
              </a:spcAft>
              <a:buClr>
                <a:schemeClr val="dk1"/>
              </a:buClr>
              <a:buSzPct val="45833"/>
              <a:buFont typeface="Arial"/>
              <a:buNone/>
            </a:pPr>
            <a:r>
              <a:rPr lang="en-US" sz="2400">
                <a:solidFill>
                  <a:srgbClr val="FF0000"/>
                </a:solidFill>
                <a:latin typeface="Calibri"/>
                <a:ea typeface="Calibri"/>
                <a:cs typeface="Calibri"/>
                <a:sym typeface="Calibri"/>
              </a:rPr>
              <a:t>IsabelleGestion cognitive et métacognitive car l’étudiant doit avoir un langage intérieur qui valide l’importance de ce qu’il entends et donc décider ce qu’il choisira de noter.</a:t>
            </a:r>
          </a:p>
        </p:txBody>
      </p:sp>
    </p:spTree>
    <p:extLst>
      <p:ext uri="{BB962C8B-B14F-4D97-AF65-F5344CB8AC3E}">
        <p14:creationId xmlns:p14="http://schemas.microsoft.com/office/powerpoint/2010/main" val="4000355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err="1"/>
              <a:t>Isabelle</a:t>
            </a:r>
            <a:r>
              <a:rPr lang="en-US" sz="1200" dirty="0" err="1"/>
              <a:t>Isabelle</a:t>
            </a:r>
            <a:endParaRPr lang="en-US" sz="1200" dirty="0"/>
          </a:p>
          <a:p>
            <a:pPr lvl="0" rtl="0">
              <a:spcBef>
                <a:spcPts val="0"/>
              </a:spcBef>
              <a:buNone/>
            </a:pPr>
            <a:r>
              <a:rPr lang="en-US" sz="1200" dirty="0" err="1"/>
              <a:t>traitement</a:t>
            </a:r>
            <a:r>
              <a:rPr lang="en-US" sz="1200" dirty="0"/>
              <a:t>, </a:t>
            </a:r>
            <a:r>
              <a:rPr lang="en-US" sz="1200" dirty="0" err="1"/>
              <a:t>garder</a:t>
            </a:r>
            <a:r>
              <a:rPr lang="en-US" sz="1200" dirty="0"/>
              <a:t> en </a:t>
            </a:r>
            <a:r>
              <a:rPr lang="en-US" sz="1200" dirty="0" err="1"/>
              <a:t>mémoire</a:t>
            </a:r>
            <a:r>
              <a:rPr lang="en-US" sz="1200" dirty="0"/>
              <a:t>, </a:t>
            </a:r>
            <a:r>
              <a:rPr lang="en-US" sz="1200" dirty="0" err="1"/>
              <a:t>traiter</a:t>
            </a:r>
            <a:r>
              <a:rPr lang="en-US" sz="1200" dirty="0"/>
              <a:t> </a:t>
            </a:r>
            <a:r>
              <a:rPr lang="en-US" sz="1200" dirty="0" err="1"/>
              <a:t>l’information</a:t>
            </a:r>
            <a:r>
              <a:rPr lang="en-US" sz="1200" dirty="0"/>
              <a:t>.</a:t>
            </a:r>
          </a:p>
        </p:txBody>
      </p:sp>
      <p:sp>
        <p:nvSpPr>
          <p:cNvPr id="209" name="Shape 2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7623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18" name="Shape 21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sz="1200" dirty="0"/>
              <a:t>Isabelle : </a:t>
            </a:r>
          </a:p>
          <a:p>
            <a:pPr lvl="0">
              <a:spcBef>
                <a:spcPts val="0"/>
              </a:spcBef>
              <a:buNone/>
            </a:pPr>
            <a:r>
              <a:rPr lang="en-US" sz="1200" dirty="0"/>
              <a:t>Isabelle:</a:t>
            </a:r>
          </a:p>
          <a:p>
            <a:pPr lvl="0">
              <a:spcBef>
                <a:spcPts val="0"/>
              </a:spcBef>
              <a:buNone/>
            </a:pPr>
            <a:r>
              <a:rPr lang="en-US" sz="1200" dirty="0" err="1"/>
              <a:t>Vous</a:t>
            </a:r>
            <a:r>
              <a:rPr lang="en-US" sz="1200" dirty="0"/>
              <a:t> </a:t>
            </a:r>
            <a:r>
              <a:rPr lang="en-US" sz="1200" dirty="0" err="1"/>
              <a:t>reconnaissez</a:t>
            </a:r>
            <a:r>
              <a:rPr lang="en-US" sz="1200" dirty="0"/>
              <a:t> </a:t>
            </a:r>
            <a:r>
              <a:rPr lang="en-US" sz="1200" dirty="0" err="1"/>
              <a:t>ce</a:t>
            </a:r>
            <a:r>
              <a:rPr lang="en-US" sz="1200" dirty="0"/>
              <a:t> </a:t>
            </a:r>
            <a:r>
              <a:rPr lang="en-US" sz="1200" dirty="0" err="1"/>
              <a:t>graphique</a:t>
            </a:r>
            <a:r>
              <a:rPr lang="en-US" sz="1200" dirty="0"/>
              <a:t>? Merci au  </a:t>
            </a:r>
            <a:r>
              <a:rPr lang="en-US" sz="1200" dirty="0" err="1"/>
              <a:t>cégep</a:t>
            </a:r>
            <a:r>
              <a:rPr lang="en-US" sz="1200" dirty="0"/>
              <a:t> de </a:t>
            </a:r>
            <a:r>
              <a:rPr lang="en-US" sz="1200" dirty="0" err="1"/>
              <a:t>Lanaudière</a:t>
            </a:r>
            <a:r>
              <a:rPr lang="en-US" sz="1200" dirty="0"/>
              <a:t>.</a:t>
            </a:r>
          </a:p>
          <a:p>
            <a:pPr lvl="0">
              <a:spcBef>
                <a:spcPts val="0"/>
              </a:spcBef>
              <a:buNone/>
            </a:pPr>
            <a:r>
              <a:rPr lang="en-US" sz="1200" dirty="0" err="1"/>
              <a:t>Graphique</a:t>
            </a:r>
            <a:r>
              <a:rPr lang="en-US" sz="1200" dirty="0"/>
              <a:t> de </a:t>
            </a:r>
            <a:r>
              <a:rPr lang="en-US" sz="1200" dirty="0" err="1"/>
              <a:t>stratégie</a:t>
            </a:r>
            <a:r>
              <a:rPr lang="en-US" sz="1200" dirty="0"/>
              <a:t> </a:t>
            </a:r>
            <a:r>
              <a:rPr lang="en-US" sz="1200" dirty="0" err="1"/>
              <a:t>d’étude.Notes</a:t>
            </a:r>
            <a:r>
              <a:rPr lang="en-US" sz="1200" dirty="0"/>
              <a:t> de cours et </a:t>
            </a:r>
            <a:r>
              <a:rPr lang="en-US" sz="1200" dirty="0" err="1"/>
              <a:t>l’écoute</a:t>
            </a:r>
            <a:r>
              <a:rPr lang="en-US" sz="1200" dirty="0"/>
              <a:t> d’un cours </a:t>
            </a:r>
            <a:r>
              <a:rPr lang="en-US" sz="1200" dirty="0" err="1"/>
              <a:t>ou</a:t>
            </a:r>
            <a:r>
              <a:rPr lang="en-US" sz="1200" dirty="0"/>
              <a:t> </a:t>
            </a:r>
            <a:r>
              <a:rPr lang="en-US" sz="1200" dirty="0" err="1"/>
              <a:t>d’une</a:t>
            </a:r>
            <a:r>
              <a:rPr lang="en-US" sz="1200" dirty="0"/>
              <a:t> </a:t>
            </a:r>
            <a:r>
              <a:rPr lang="en-US" sz="1200" dirty="0" err="1"/>
              <a:t>présentation</a:t>
            </a:r>
            <a:r>
              <a:rPr lang="en-US" sz="1200" dirty="0"/>
              <a:t>:</a:t>
            </a:r>
          </a:p>
          <a:p>
            <a:pPr lvl="0">
              <a:spcBef>
                <a:spcPts val="0"/>
              </a:spcBef>
              <a:buClr>
                <a:schemeClr val="dk1"/>
              </a:buClr>
              <a:buSzPct val="91666"/>
              <a:buFont typeface="Arial"/>
              <a:buNone/>
            </a:pPr>
            <a:r>
              <a:rPr lang="en-US" sz="1200" dirty="0" err="1">
                <a:solidFill>
                  <a:schemeClr val="dk1"/>
                </a:solidFill>
              </a:rPr>
              <a:t>Plusieurs</a:t>
            </a:r>
            <a:r>
              <a:rPr lang="en-US" sz="1200" dirty="0">
                <a:solidFill>
                  <a:schemeClr val="dk1"/>
                </a:solidFill>
              </a:rPr>
              <a:t> ressources </a:t>
            </a:r>
            <a:r>
              <a:rPr lang="en-US" sz="1200" dirty="0" err="1">
                <a:solidFill>
                  <a:schemeClr val="dk1"/>
                </a:solidFill>
              </a:rPr>
              <a:t>abordant</a:t>
            </a:r>
            <a:r>
              <a:rPr lang="en-US" sz="1200" dirty="0">
                <a:solidFill>
                  <a:schemeClr val="dk1"/>
                </a:solidFill>
              </a:rPr>
              <a:t> </a:t>
            </a:r>
            <a:r>
              <a:rPr lang="en-US" sz="1200" dirty="0" err="1">
                <a:solidFill>
                  <a:schemeClr val="dk1"/>
                </a:solidFill>
              </a:rPr>
              <a:t>différentes</a:t>
            </a:r>
            <a:r>
              <a:rPr lang="en-US" sz="1200" dirty="0">
                <a:solidFill>
                  <a:schemeClr val="dk1"/>
                </a:solidFill>
              </a:rPr>
              <a:t> SA existent </a:t>
            </a:r>
            <a:r>
              <a:rPr lang="en-US" sz="1200" dirty="0" err="1">
                <a:solidFill>
                  <a:schemeClr val="dk1"/>
                </a:solidFill>
              </a:rPr>
              <a:t>sur</a:t>
            </a:r>
            <a:r>
              <a:rPr lang="en-US" sz="1200" dirty="0">
                <a:solidFill>
                  <a:schemeClr val="dk1"/>
                </a:solidFill>
              </a:rPr>
              <a:t> le web. Bien </a:t>
            </a:r>
            <a:r>
              <a:rPr lang="en-US" sz="1200" dirty="0" err="1">
                <a:solidFill>
                  <a:schemeClr val="dk1"/>
                </a:solidFill>
              </a:rPr>
              <a:t>adaptés</a:t>
            </a:r>
            <a:r>
              <a:rPr lang="en-US" sz="1200" dirty="0">
                <a:solidFill>
                  <a:schemeClr val="dk1"/>
                </a:solidFill>
              </a:rPr>
              <a:t> au </a:t>
            </a:r>
            <a:r>
              <a:rPr lang="en-US" sz="1200" dirty="0" err="1">
                <a:solidFill>
                  <a:schemeClr val="dk1"/>
                </a:solidFill>
              </a:rPr>
              <a:t>cégep</a:t>
            </a:r>
            <a:r>
              <a:rPr lang="en-US" sz="1200" dirty="0">
                <a:solidFill>
                  <a:schemeClr val="dk1"/>
                </a:solidFill>
              </a:rPr>
              <a:t>.</a:t>
            </a:r>
          </a:p>
          <a:p>
            <a:pPr lvl="0">
              <a:spcBef>
                <a:spcPts val="0"/>
              </a:spcBef>
              <a:buNone/>
            </a:pPr>
            <a:endParaRPr sz="1200" dirty="0"/>
          </a:p>
          <a:p>
            <a:pPr lvl="0">
              <a:spcBef>
                <a:spcPts val="0"/>
              </a:spcBef>
              <a:buNone/>
            </a:pPr>
            <a:r>
              <a:rPr lang="en-US" sz="1200" dirty="0"/>
              <a:t>Pour </a:t>
            </a:r>
            <a:r>
              <a:rPr lang="en-US" sz="1200" dirty="0" err="1"/>
              <a:t>soutenir</a:t>
            </a:r>
            <a:r>
              <a:rPr lang="en-US" sz="1200" dirty="0"/>
              <a:t> les </a:t>
            </a:r>
            <a:r>
              <a:rPr lang="en-US" sz="1200" dirty="0" err="1"/>
              <a:t>connaissance</a:t>
            </a:r>
            <a:r>
              <a:rPr lang="en-US" sz="1200" dirty="0"/>
              <a:t>: </a:t>
            </a:r>
            <a:r>
              <a:rPr lang="en-US" sz="1200" dirty="0" err="1"/>
              <a:t>Déclarative</a:t>
            </a:r>
            <a:endParaRPr lang="en-US" sz="1200" dirty="0"/>
          </a:p>
          <a:p>
            <a:pPr lvl="0">
              <a:spcBef>
                <a:spcPts val="0"/>
              </a:spcBef>
              <a:buNone/>
            </a:pPr>
            <a:r>
              <a:rPr lang="en-US" sz="1200" dirty="0" err="1"/>
              <a:t>J’aime</a:t>
            </a:r>
            <a:r>
              <a:rPr lang="en-US" sz="1200" dirty="0"/>
              <a:t> </a:t>
            </a:r>
            <a:r>
              <a:rPr lang="en-US" sz="1200" dirty="0" err="1"/>
              <a:t>bien</a:t>
            </a:r>
            <a:r>
              <a:rPr lang="en-US" sz="1200" dirty="0"/>
              <a:t> </a:t>
            </a:r>
            <a:r>
              <a:rPr lang="en-US" sz="1200" dirty="0" err="1"/>
              <a:t>utiliser</a:t>
            </a:r>
            <a:r>
              <a:rPr lang="en-US" sz="1200" dirty="0"/>
              <a:t> </a:t>
            </a:r>
            <a:r>
              <a:rPr lang="en-US" sz="1200" dirty="0" err="1"/>
              <a:t>l’allégorie</a:t>
            </a:r>
            <a:r>
              <a:rPr lang="en-US" sz="1200" dirty="0"/>
              <a:t> de </a:t>
            </a:r>
            <a:r>
              <a:rPr lang="en-US" sz="1200" dirty="0" err="1"/>
              <a:t>l’herbe</a:t>
            </a:r>
            <a:r>
              <a:rPr lang="en-US" sz="1200" dirty="0"/>
              <a:t> </a:t>
            </a:r>
            <a:r>
              <a:rPr lang="en-US" sz="1200" dirty="0" err="1"/>
              <a:t>écrasé</a:t>
            </a:r>
            <a:r>
              <a:rPr lang="en-US" sz="1200" dirty="0"/>
              <a:t> pour </a:t>
            </a:r>
            <a:r>
              <a:rPr lang="en-US" sz="1200" dirty="0" err="1"/>
              <a:t>illustrer</a:t>
            </a:r>
            <a:r>
              <a:rPr lang="en-US" sz="1200" dirty="0"/>
              <a:t> le </a:t>
            </a:r>
            <a:r>
              <a:rPr lang="en-US" sz="1200" dirty="0" err="1"/>
              <a:t>processus</a:t>
            </a:r>
            <a:r>
              <a:rPr lang="en-US" sz="1200" dirty="0"/>
              <a:t> </a:t>
            </a:r>
            <a:r>
              <a:rPr lang="en-US" sz="1200" dirty="0" err="1"/>
              <a:t>d’apprentissage</a:t>
            </a:r>
            <a:r>
              <a:rPr lang="en-US" sz="1200" dirty="0"/>
              <a:t> et </a:t>
            </a:r>
            <a:r>
              <a:rPr lang="en-US" sz="1200" dirty="0" err="1"/>
              <a:t>d'ancrage</a:t>
            </a:r>
            <a:r>
              <a:rPr lang="en-US" sz="1200" dirty="0"/>
              <a:t> en </a:t>
            </a:r>
            <a:r>
              <a:rPr lang="en-US" sz="1200" dirty="0" err="1"/>
              <a:t>mémoire</a:t>
            </a:r>
            <a:r>
              <a:rPr lang="en-US" sz="1200" dirty="0"/>
              <a:t> à long </a:t>
            </a:r>
            <a:r>
              <a:rPr lang="en-US" sz="1200" dirty="0" err="1"/>
              <a:t>terme</a:t>
            </a:r>
            <a:r>
              <a:rPr lang="en-US" sz="1200" dirty="0"/>
              <a:t>.</a:t>
            </a:r>
          </a:p>
          <a:p>
            <a:pPr lvl="0">
              <a:spcBef>
                <a:spcPts val="0"/>
              </a:spcBef>
              <a:buNone/>
            </a:pPr>
            <a:endParaRPr sz="1200" dirty="0"/>
          </a:p>
          <a:p>
            <a:pPr lvl="0">
              <a:spcBef>
                <a:spcPts val="0"/>
              </a:spcBef>
              <a:buClr>
                <a:schemeClr val="dk1"/>
              </a:buClr>
              <a:buSzPct val="91666"/>
              <a:buFont typeface="Arial"/>
              <a:buNone/>
            </a:pPr>
            <a:r>
              <a:rPr lang="en-US" sz="1200" dirty="0" err="1">
                <a:solidFill>
                  <a:schemeClr val="dk1"/>
                </a:solidFill>
                <a:latin typeface="Cambria"/>
                <a:ea typeface="Cambria"/>
                <a:cs typeface="Cambria"/>
                <a:sym typeface="Cambria"/>
              </a:rPr>
              <a:t>Toute</a:t>
            </a:r>
            <a:r>
              <a:rPr lang="en-US" sz="1200" dirty="0">
                <a:solidFill>
                  <a:schemeClr val="dk1"/>
                </a:solidFill>
                <a:latin typeface="Cambria"/>
                <a:ea typeface="Cambria"/>
                <a:cs typeface="Cambria"/>
                <a:sym typeface="Cambria"/>
              </a:rPr>
              <a:t> technique </a:t>
            </a:r>
            <a:r>
              <a:rPr lang="en-US" sz="1200" dirty="0" err="1">
                <a:solidFill>
                  <a:schemeClr val="dk1"/>
                </a:solidFill>
                <a:latin typeface="Cambria"/>
                <a:ea typeface="Cambria"/>
                <a:cs typeface="Cambria"/>
                <a:sym typeface="Cambria"/>
              </a:rPr>
              <a:t>consistant</a:t>
            </a:r>
            <a:r>
              <a:rPr lang="en-US" sz="1200" dirty="0">
                <a:solidFill>
                  <a:schemeClr val="dk1"/>
                </a:solidFill>
                <a:latin typeface="Cambria"/>
                <a:ea typeface="Cambria"/>
                <a:cs typeface="Cambria"/>
                <a:sym typeface="Cambria"/>
              </a:rPr>
              <a:t> à </a:t>
            </a:r>
            <a:r>
              <a:rPr lang="en-US" sz="1200" dirty="0" err="1">
                <a:solidFill>
                  <a:schemeClr val="dk1"/>
                </a:solidFill>
                <a:latin typeface="Cambria"/>
                <a:ea typeface="Cambria"/>
                <a:cs typeface="Cambria"/>
                <a:sym typeface="Cambria"/>
              </a:rPr>
              <a:t>récupérer</a:t>
            </a:r>
            <a:r>
              <a:rPr lang="en-US" sz="1200" dirty="0">
                <a:solidFill>
                  <a:schemeClr val="dk1"/>
                </a:solidFill>
                <a:latin typeface="Cambria"/>
                <a:ea typeface="Cambria"/>
                <a:cs typeface="Cambria"/>
                <a:sym typeface="Cambria"/>
              </a:rPr>
              <a:t> </a:t>
            </a:r>
            <a:r>
              <a:rPr lang="en-US" sz="1200" dirty="0" err="1">
                <a:solidFill>
                  <a:schemeClr val="dk1"/>
                </a:solidFill>
                <a:latin typeface="Cambria"/>
                <a:ea typeface="Cambria"/>
                <a:cs typeface="Cambria"/>
                <a:sym typeface="Cambria"/>
              </a:rPr>
              <a:t>activement</a:t>
            </a:r>
            <a:r>
              <a:rPr lang="en-US" sz="1200" dirty="0">
                <a:solidFill>
                  <a:schemeClr val="dk1"/>
                </a:solidFill>
                <a:latin typeface="Cambria"/>
                <a:ea typeface="Cambria"/>
                <a:cs typeface="Cambria"/>
                <a:sym typeface="Cambria"/>
              </a:rPr>
              <a:t> </a:t>
            </a:r>
            <a:r>
              <a:rPr lang="en-US" sz="1200" dirty="0" err="1">
                <a:solidFill>
                  <a:schemeClr val="dk1"/>
                </a:solidFill>
                <a:latin typeface="Cambria"/>
                <a:ea typeface="Cambria"/>
                <a:cs typeface="Cambria"/>
                <a:sym typeface="Cambria"/>
              </a:rPr>
              <a:t>l’information</a:t>
            </a:r>
            <a:r>
              <a:rPr lang="en-US" sz="1200" dirty="0">
                <a:solidFill>
                  <a:schemeClr val="dk1"/>
                </a:solidFill>
                <a:latin typeface="Cambria"/>
                <a:ea typeface="Cambria"/>
                <a:cs typeface="Cambria"/>
                <a:sym typeface="Cambria"/>
              </a:rPr>
              <a:t> à </a:t>
            </a:r>
            <a:r>
              <a:rPr lang="en-US" sz="1200" dirty="0" err="1">
                <a:solidFill>
                  <a:schemeClr val="dk1"/>
                </a:solidFill>
                <a:latin typeface="Cambria"/>
                <a:ea typeface="Cambria"/>
                <a:cs typeface="Cambria"/>
                <a:sym typeface="Cambria"/>
              </a:rPr>
              <a:t>partir</a:t>
            </a:r>
            <a:r>
              <a:rPr lang="en-US" sz="1200" dirty="0">
                <a:solidFill>
                  <a:schemeClr val="dk1"/>
                </a:solidFill>
                <a:latin typeface="Cambria"/>
                <a:ea typeface="Cambria"/>
                <a:cs typeface="Cambria"/>
                <a:sym typeface="Cambria"/>
              </a:rPr>
              <a:t> de </a:t>
            </a:r>
            <a:r>
              <a:rPr lang="en-US" sz="1200" dirty="0" err="1">
                <a:solidFill>
                  <a:schemeClr val="dk1"/>
                </a:solidFill>
                <a:latin typeface="Cambria"/>
                <a:ea typeface="Cambria"/>
                <a:cs typeface="Cambria"/>
                <a:sym typeface="Cambria"/>
              </a:rPr>
              <a:t>sa</a:t>
            </a:r>
            <a:r>
              <a:rPr lang="en-US" sz="1200" dirty="0">
                <a:solidFill>
                  <a:schemeClr val="dk1"/>
                </a:solidFill>
                <a:latin typeface="Cambria"/>
                <a:ea typeface="Cambria"/>
                <a:cs typeface="Cambria"/>
                <a:sym typeface="Cambria"/>
              </a:rPr>
              <a:t> </a:t>
            </a:r>
            <a:r>
              <a:rPr lang="en-US" sz="1200" dirty="0" err="1">
                <a:solidFill>
                  <a:schemeClr val="dk1"/>
                </a:solidFill>
                <a:latin typeface="Cambria"/>
                <a:ea typeface="Cambria"/>
                <a:cs typeface="Cambria"/>
                <a:sym typeface="Cambria"/>
              </a:rPr>
              <a:t>mémoire</a:t>
            </a:r>
            <a:r>
              <a:rPr lang="en-US" sz="1200" dirty="0">
                <a:solidFill>
                  <a:schemeClr val="dk1"/>
                </a:solidFill>
                <a:latin typeface="Cambria"/>
                <a:ea typeface="Cambria"/>
                <a:cs typeface="Cambria"/>
                <a:sym typeface="Cambria"/>
              </a:rPr>
              <a:t>, aura un impact maximal </a:t>
            </a:r>
            <a:r>
              <a:rPr lang="en-US" sz="1200" dirty="0" err="1">
                <a:solidFill>
                  <a:schemeClr val="dk1"/>
                </a:solidFill>
                <a:latin typeface="Cambria"/>
                <a:ea typeface="Cambria"/>
                <a:cs typeface="Cambria"/>
                <a:sym typeface="Cambria"/>
              </a:rPr>
              <a:t>sur</a:t>
            </a:r>
            <a:r>
              <a:rPr lang="en-US" sz="1200" dirty="0">
                <a:solidFill>
                  <a:schemeClr val="dk1"/>
                </a:solidFill>
                <a:latin typeface="Cambria"/>
                <a:ea typeface="Cambria"/>
                <a:cs typeface="Cambria"/>
                <a:sym typeface="Cambria"/>
              </a:rPr>
              <a:t> la </a:t>
            </a:r>
            <a:r>
              <a:rPr lang="en-US" sz="1200" dirty="0" err="1">
                <a:solidFill>
                  <a:schemeClr val="dk1"/>
                </a:solidFill>
                <a:latin typeface="Cambria"/>
                <a:ea typeface="Cambria"/>
                <a:cs typeface="Cambria"/>
                <a:sym typeface="Cambria"/>
              </a:rPr>
              <a:t>rétention</a:t>
            </a:r>
            <a:r>
              <a:rPr lang="en-US" sz="1200" dirty="0">
                <a:solidFill>
                  <a:schemeClr val="dk1"/>
                </a:solidFill>
                <a:latin typeface="Cambria"/>
                <a:ea typeface="Cambria"/>
                <a:cs typeface="Cambria"/>
                <a:sym typeface="Cambria"/>
              </a:rPr>
              <a:t>, la </a:t>
            </a:r>
            <a:r>
              <a:rPr lang="en-US" sz="1200" dirty="0" err="1">
                <a:solidFill>
                  <a:schemeClr val="dk1"/>
                </a:solidFill>
                <a:latin typeface="Cambria"/>
                <a:ea typeface="Cambria"/>
                <a:cs typeface="Cambria"/>
                <a:sym typeface="Cambria"/>
              </a:rPr>
              <a:t>compréhension</a:t>
            </a:r>
            <a:r>
              <a:rPr lang="en-US" sz="1200" dirty="0">
                <a:solidFill>
                  <a:schemeClr val="dk1"/>
                </a:solidFill>
                <a:latin typeface="Cambria"/>
                <a:ea typeface="Cambria"/>
                <a:cs typeface="Cambria"/>
                <a:sym typeface="Cambria"/>
              </a:rPr>
              <a:t> et le </a:t>
            </a:r>
            <a:r>
              <a:rPr lang="en-US" sz="1200" dirty="0" err="1">
                <a:solidFill>
                  <a:schemeClr val="dk1"/>
                </a:solidFill>
                <a:latin typeface="Cambria"/>
                <a:ea typeface="Cambria"/>
                <a:cs typeface="Cambria"/>
                <a:sym typeface="Cambria"/>
              </a:rPr>
              <a:t>transfert</a:t>
            </a:r>
            <a:r>
              <a:rPr lang="en-US" sz="1200" dirty="0">
                <a:solidFill>
                  <a:schemeClr val="dk1"/>
                </a:solidFill>
                <a:latin typeface="Cambria"/>
                <a:ea typeface="Cambria"/>
                <a:cs typeface="Cambria"/>
                <a:sym typeface="Cambria"/>
              </a:rPr>
              <a:t> des </a:t>
            </a:r>
            <a:r>
              <a:rPr lang="en-US" sz="1200" dirty="0" err="1">
                <a:solidFill>
                  <a:schemeClr val="dk1"/>
                </a:solidFill>
                <a:latin typeface="Cambria"/>
                <a:ea typeface="Cambria"/>
                <a:cs typeface="Cambria"/>
                <a:sym typeface="Cambria"/>
              </a:rPr>
              <a:t>apprentissages</a:t>
            </a:r>
            <a:r>
              <a:rPr lang="en-US" sz="1200" dirty="0">
                <a:solidFill>
                  <a:schemeClr val="dk1"/>
                </a:solidFill>
                <a:latin typeface="Cambria"/>
                <a:ea typeface="Cambria"/>
                <a:cs typeface="Cambria"/>
                <a:sym typeface="Cambria"/>
              </a:rPr>
              <a:t>. </a:t>
            </a:r>
            <a:r>
              <a:rPr lang="en-US" sz="1400" dirty="0">
                <a:solidFill>
                  <a:schemeClr val="dk1"/>
                </a:solidFill>
                <a:latin typeface="Cambria"/>
                <a:ea typeface="Cambria"/>
                <a:cs typeface="Cambria"/>
                <a:sym typeface="Cambria"/>
              </a:rPr>
              <a:t>Mathieu Gagnon, PhD, </a:t>
            </a:r>
            <a:r>
              <a:rPr lang="en-US" sz="1400" dirty="0" err="1">
                <a:solidFill>
                  <a:schemeClr val="dk1"/>
                </a:solidFill>
                <a:latin typeface="Cambria"/>
                <a:ea typeface="Cambria"/>
                <a:cs typeface="Cambria"/>
                <a:sym typeface="Cambria"/>
              </a:rPr>
              <a:t>Décembre</a:t>
            </a:r>
            <a:r>
              <a:rPr lang="en-US" sz="1400" dirty="0">
                <a:solidFill>
                  <a:schemeClr val="dk1"/>
                </a:solidFill>
                <a:latin typeface="Cambria"/>
                <a:ea typeface="Cambria"/>
                <a:cs typeface="Cambria"/>
                <a:sym typeface="Cambria"/>
              </a:rPr>
              <a:t> 2014. Le </a:t>
            </a:r>
            <a:r>
              <a:rPr lang="en-US" sz="1400" dirty="0" err="1">
                <a:solidFill>
                  <a:schemeClr val="dk1"/>
                </a:solidFill>
                <a:latin typeface="Cambria"/>
                <a:ea typeface="Cambria"/>
                <a:cs typeface="Cambria"/>
                <a:sym typeface="Cambria"/>
              </a:rPr>
              <a:t>pouvoir</a:t>
            </a:r>
            <a:r>
              <a:rPr lang="en-US" sz="1400" dirty="0">
                <a:solidFill>
                  <a:schemeClr val="dk1"/>
                </a:solidFill>
                <a:latin typeface="Cambria"/>
                <a:ea typeface="Cambria"/>
                <a:cs typeface="Cambria"/>
                <a:sym typeface="Cambria"/>
              </a:rPr>
              <a:t> de la </a:t>
            </a:r>
            <a:r>
              <a:rPr lang="en-US" sz="1400" dirty="0" err="1">
                <a:solidFill>
                  <a:schemeClr val="dk1"/>
                </a:solidFill>
                <a:latin typeface="Cambria"/>
                <a:ea typeface="Cambria"/>
                <a:cs typeface="Cambria"/>
                <a:sym typeface="Cambria"/>
              </a:rPr>
              <a:t>mémoire</a:t>
            </a:r>
            <a:r>
              <a:rPr lang="en-US" sz="1400" dirty="0">
                <a:solidFill>
                  <a:schemeClr val="dk1"/>
                </a:solidFill>
                <a:latin typeface="Cambria"/>
                <a:ea typeface="Cambria"/>
                <a:cs typeface="Cambria"/>
                <a:sym typeface="Cambria"/>
              </a:rPr>
              <a:t>.</a:t>
            </a:r>
          </a:p>
          <a:p>
            <a:pPr lvl="0">
              <a:spcBef>
                <a:spcPts val="0"/>
              </a:spcBef>
              <a:buNone/>
            </a:pPr>
            <a:endParaRPr sz="1200" dirty="0"/>
          </a:p>
        </p:txBody>
      </p:sp>
    </p:spTree>
    <p:extLst>
      <p:ext uri="{BB962C8B-B14F-4D97-AF65-F5344CB8AC3E}">
        <p14:creationId xmlns:p14="http://schemas.microsoft.com/office/powerpoint/2010/main" val="3816210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Shape 2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26" name="Shape 22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1950249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sz="1200"/>
              <a:t>Isabelle : </a:t>
            </a:r>
          </a:p>
          <a:p>
            <a:pPr lvl="0">
              <a:spcBef>
                <a:spcPts val="0"/>
              </a:spcBef>
              <a:buNone/>
            </a:pPr>
            <a:r>
              <a:rPr lang="en-US" sz="1200"/>
              <a:t>Comme beaucoup de gens qui doivent partir en vacances ou aller au cinéma, réserver un hotel, j’utilise les commentaires laissé par d’anciens usagers.</a:t>
            </a:r>
          </a:p>
          <a:p>
            <a:pPr lvl="0">
              <a:spcBef>
                <a:spcPts val="0"/>
              </a:spcBef>
              <a:buNone/>
            </a:pPr>
            <a:r>
              <a:rPr lang="en-US" sz="1200"/>
              <a:t>L’équivalent pour les étudiants : Rate my teacher.</a:t>
            </a:r>
          </a:p>
        </p:txBody>
      </p:sp>
    </p:spTree>
    <p:extLst>
      <p:ext uri="{BB962C8B-B14F-4D97-AF65-F5344CB8AC3E}">
        <p14:creationId xmlns:p14="http://schemas.microsoft.com/office/powerpoint/2010/main" val="5046078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Shape 2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33" name="Shape 233"/>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a:solidFill>
                  <a:schemeClr val="dk1"/>
                </a:solidFill>
              </a:rPr>
              <a:t>Philippe : </a:t>
            </a:r>
          </a:p>
          <a:p>
            <a:pPr lvl="0">
              <a:spcBef>
                <a:spcPts val="0"/>
              </a:spcBef>
              <a:buNone/>
            </a:pPr>
            <a:r>
              <a:rPr lang="en-US">
                <a:solidFill>
                  <a:schemeClr val="dk1"/>
                </a:solidFill>
              </a:rPr>
              <a:t>Philippe:</a:t>
            </a:r>
          </a:p>
          <a:p>
            <a:pPr lvl="0">
              <a:spcBef>
                <a:spcPts val="0"/>
              </a:spcBef>
              <a:buNone/>
            </a:pPr>
            <a:r>
              <a:rPr lang="en-US">
                <a:solidFill>
                  <a:schemeClr val="dk1"/>
                </a:solidFill>
              </a:rPr>
              <a:t>À la bibliothèque nous donnons une centaine d’ateliers par année à des groupes de la formation régulière et continue tant pré-u que programmes technique, sur ce que nous appelons les CI. Qu’est-ce que les CI? </a:t>
            </a:r>
          </a:p>
          <a:p>
            <a:pPr lvl="0">
              <a:spcBef>
                <a:spcPts val="0"/>
              </a:spcBef>
              <a:buNone/>
            </a:pPr>
            <a:r>
              <a:rPr lang="en-US">
                <a:solidFill>
                  <a:schemeClr val="dk1"/>
                </a:solidFill>
              </a:rPr>
              <a:t>Quatre verbes : préparer une recherche (mots-clés, sujet de recherche),</a:t>
            </a:r>
          </a:p>
          <a:p>
            <a:pPr lvl="0">
              <a:spcBef>
                <a:spcPts val="0"/>
              </a:spcBef>
              <a:buNone/>
            </a:pPr>
            <a:r>
              <a:rPr lang="en-US">
                <a:solidFill>
                  <a:schemeClr val="dk1"/>
                </a:solidFill>
              </a:rPr>
              <a:t>Trouver : utiliser des outils et des astuces de recherche pour trouver efficacement</a:t>
            </a:r>
          </a:p>
          <a:p>
            <a:pPr lvl="0">
              <a:spcBef>
                <a:spcPts val="0"/>
              </a:spcBef>
              <a:buNone/>
            </a:pPr>
            <a:r>
              <a:rPr lang="en-US">
                <a:solidFill>
                  <a:schemeClr val="dk1"/>
                </a:solidFill>
              </a:rPr>
              <a:t>Évaluer : Utiliser des critères pour ne retenir que la documentation pertinente et de qualité</a:t>
            </a:r>
          </a:p>
          <a:p>
            <a:pPr lvl="0">
              <a:spcBef>
                <a:spcPts val="0"/>
              </a:spcBef>
              <a:buNone/>
            </a:pPr>
            <a:r>
              <a:rPr lang="en-US">
                <a:solidFill>
                  <a:schemeClr val="dk1"/>
                </a:solidFill>
              </a:rPr>
              <a:t>Exploiter : Citer ses sources correctement.</a:t>
            </a:r>
          </a:p>
          <a:p>
            <a:pPr lvl="0">
              <a:spcBef>
                <a:spcPts val="0"/>
              </a:spcBef>
              <a:buNone/>
            </a:pPr>
            <a:r>
              <a:rPr lang="en-US">
                <a:solidFill>
                  <a:schemeClr val="dk1"/>
                </a:solidFill>
              </a:rPr>
              <a:t>Habiletés à préparer une recherche documentaire, à trouver des ressources pertinentes et de qualité et à les exploiter de manière éthique  : au cégep dans le cadre d’une production (visuelle, audiovisuelle ou écrite)</a:t>
            </a:r>
          </a:p>
          <a:p>
            <a:pPr lvl="0">
              <a:spcBef>
                <a:spcPts val="0"/>
              </a:spcBef>
              <a:buNone/>
            </a:pPr>
            <a:endParaRPr>
              <a:solidFill>
                <a:schemeClr val="dk1"/>
              </a:solidFill>
            </a:endParaRPr>
          </a:p>
          <a:p>
            <a:pPr lvl="0">
              <a:spcBef>
                <a:spcPts val="0"/>
              </a:spcBef>
              <a:buNone/>
            </a:pPr>
            <a:endParaRPr>
              <a:solidFill>
                <a:schemeClr val="dk1"/>
              </a:solidFill>
            </a:endParaRPr>
          </a:p>
          <a:p>
            <a:pPr lvl="0">
              <a:spcBef>
                <a:spcPts val="0"/>
              </a:spcBef>
              <a:buClr>
                <a:schemeClr val="dk1"/>
              </a:buClr>
              <a:buSzPct val="50000"/>
              <a:buFont typeface="Arial"/>
              <a:buNone/>
            </a:pPr>
            <a:endParaRPr>
              <a:solidFill>
                <a:schemeClr val="dk1"/>
              </a:solidFill>
            </a:endParaRPr>
          </a:p>
          <a:p>
            <a:pPr lvl="0" rtl="0">
              <a:spcBef>
                <a:spcPts val="0"/>
              </a:spcBef>
              <a:buNone/>
            </a:pPr>
            <a:endParaRPr/>
          </a:p>
        </p:txBody>
      </p:sp>
    </p:spTree>
    <p:extLst>
      <p:ext uri="{BB962C8B-B14F-4D97-AF65-F5344CB8AC3E}">
        <p14:creationId xmlns:p14="http://schemas.microsoft.com/office/powerpoint/2010/main" val="37264131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Shape 2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1" name="Shape 241"/>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a:solidFill>
                  <a:schemeClr val="dk1"/>
                </a:solidFill>
              </a:rPr>
              <a:t>Philippe : </a:t>
            </a:r>
          </a:p>
          <a:p>
            <a:pPr lvl="0">
              <a:spcBef>
                <a:spcPts val="0"/>
              </a:spcBef>
              <a:buNone/>
            </a:pPr>
            <a:r>
              <a:rPr lang="en-US">
                <a:solidFill>
                  <a:schemeClr val="dk1"/>
                </a:solidFill>
              </a:rPr>
              <a:t>Philippe: </a:t>
            </a:r>
          </a:p>
          <a:p>
            <a:pPr lvl="0">
              <a:spcBef>
                <a:spcPts val="0"/>
              </a:spcBef>
              <a:buNone/>
            </a:pPr>
            <a:r>
              <a:rPr lang="en-US">
                <a:solidFill>
                  <a:schemeClr val="dk1"/>
                </a:solidFill>
              </a:rPr>
              <a:t>Les CI sont des stratégies d’apprentissage d’ordre cognitif d’exécution et de gestion de ressources (méthodes). </a:t>
            </a:r>
          </a:p>
          <a:p>
            <a:pPr lvl="0">
              <a:spcBef>
                <a:spcPts val="0"/>
              </a:spcBef>
              <a:buClr>
                <a:schemeClr val="dk1"/>
              </a:buClr>
              <a:buSzPct val="50000"/>
              <a:buFont typeface="Arial"/>
              <a:buNone/>
            </a:pPr>
            <a:r>
              <a:rPr lang="en-US">
                <a:solidFill>
                  <a:schemeClr val="dk1"/>
                </a:solidFill>
              </a:rPr>
              <a:t>Élaborer ici pourquoi : </a:t>
            </a:r>
          </a:p>
          <a:p>
            <a:pPr marL="457200" lvl="0" indent="-298450" rtl="0">
              <a:lnSpc>
                <a:spcPct val="138000"/>
              </a:lnSpc>
              <a:spcBef>
                <a:spcPts val="0"/>
              </a:spcBef>
              <a:buClr>
                <a:schemeClr val="dk1"/>
              </a:buClr>
              <a:buSzPct val="50000"/>
              <a:buFont typeface="Arial"/>
              <a:buChar char="●"/>
            </a:pPr>
            <a:r>
              <a:rPr lang="en-US">
                <a:solidFill>
                  <a:schemeClr val="dk1"/>
                </a:solidFill>
              </a:rPr>
              <a:t>Cognitives : Catégories d’action : exécuter </a:t>
            </a:r>
          </a:p>
          <a:p>
            <a:pPr marL="914400" lvl="1" rtl="0">
              <a:lnSpc>
                <a:spcPct val="138000"/>
              </a:lnSpc>
              <a:spcBef>
                <a:spcPts val="0"/>
              </a:spcBef>
              <a:buClr>
                <a:schemeClr val="dk1"/>
              </a:buClr>
              <a:buSzPct val="50000"/>
              <a:buFont typeface="Courier New"/>
              <a:buChar char="o"/>
            </a:pPr>
            <a:r>
              <a:rPr lang="en-US">
                <a:solidFill>
                  <a:schemeClr val="dk1"/>
                </a:solidFill>
              </a:rPr>
              <a:t>Exemples :</a:t>
            </a:r>
          </a:p>
          <a:p>
            <a:pPr marL="1371600" lvl="2" indent="-298450" rtl="0">
              <a:lnSpc>
                <a:spcPct val="138000"/>
              </a:lnSpc>
              <a:spcBef>
                <a:spcPts val="0"/>
              </a:spcBef>
              <a:buClr>
                <a:schemeClr val="dk1"/>
              </a:buClr>
              <a:buSzPct val="50000"/>
              <a:buAutoNum type="romanLcPeriod"/>
            </a:pPr>
            <a:r>
              <a:rPr lang="en-US">
                <a:solidFill>
                  <a:schemeClr val="dk1"/>
                </a:solidFill>
              </a:rPr>
              <a:t>Exécuter : évaluer (la qualité, la pertinence), produire (réaliser la recherche), traduire (exploiter les résultats). </a:t>
            </a:r>
          </a:p>
          <a:p>
            <a:pPr lvl="0" indent="457200" rtl="0">
              <a:lnSpc>
                <a:spcPct val="138000"/>
              </a:lnSpc>
              <a:spcBef>
                <a:spcPts val="0"/>
              </a:spcBef>
              <a:buNone/>
            </a:pPr>
            <a:r>
              <a:rPr lang="en-US">
                <a:solidFill>
                  <a:schemeClr val="dk1"/>
                </a:solidFill>
              </a:rPr>
              <a:t>Gestion de ressources : appliquer une méthode (suivre les étapes : préparer, trouver, évaluer et exploiter). Utiliser des outils (bases de données et outil de gestion bibliographique)</a:t>
            </a:r>
          </a:p>
        </p:txBody>
      </p:sp>
    </p:spTree>
    <p:extLst>
      <p:ext uri="{BB962C8B-B14F-4D97-AF65-F5344CB8AC3E}">
        <p14:creationId xmlns:p14="http://schemas.microsoft.com/office/powerpoint/2010/main" val="36677431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8" name="Shape 24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solidFill>
                  <a:schemeClr val="dk1"/>
                </a:solidFill>
              </a:rPr>
              <a:t>Philippe: </a:t>
            </a:r>
          </a:p>
          <a:p>
            <a:pPr lvl="0">
              <a:spcBef>
                <a:spcPts val="0"/>
              </a:spcBef>
              <a:buNone/>
            </a:pPr>
            <a:r>
              <a:rPr lang="en-US" dirty="0">
                <a:solidFill>
                  <a:schemeClr val="dk1"/>
                </a:solidFill>
              </a:rPr>
              <a:t>Philippe</a:t>
            </a:r>
          </a:p>
          <a:p>
            <a:pPr lvl="0">
              <a:spcBef>
                <a:spcPts val="0"/>
              </a:spcBef>
              <a:buNone/>
            </a:pPr>
            <a:r>
              <a:rPr lang="en-US" dirty="0" err="1">
                <a:solidFill>
                  <a:schemeClr val="dk1"/>
                </a:solidFill>
              </a:rPr>
              <a:t>Pourquoi</a:t>
            </a:r>
            <a:r>
              <a:rPr lang="en-US" dirty="0">
                <a:solidFill>
                  <a:schemeClr val="dk1"/>
                </a:solidFill>
              </a:rPr>
              <a:t> </a:t>
            </a:r>
            <a:r>
              <a:rPr lang="en-US" dirty="0" err="1">
                <a:solidFill>
                  <a:schemeClr val="dk1"/>
                </a:solidFill>
              </a:rPr>
              <a:t>elles</a:t>
            </a:r>
            <a:r>
              <a:rPr lang="en-US" dirty="0">
                <a:solidFill>
                  <a:schemeClr val="dk1"/>
                </a:solidFill>
              </a:rPr>
              <a:t> </a:t>
            </a:r>
            <a:r>
              <a:rPr lang="en-US" dirty="0" err="1">
                <a:solidFill>
                  <a:schemeClr val="dk1"/>
                </a:solidFill>
              </a:rPr>
              <a:t>sont</a:t>
            </a:r>
            <a:r>
              <a:rPr lang="en-US" dirty="0">
                <a:solidFill>
                  <a:schemeClr val="dk1"/>
                </a:solidFill>
              </a:rPr>
              <a:t> </a:t>
            </a:r>
            <a:r>
              <a:rPr lang="en-US" dirty="0" err="1">
                <a:solidFill>
                  <a:schemeClr val="dk1"/>
                </a:solidFill>
              </a:rPr>
              <a:t>enseignées</a:t>
            </a:r>
            <a:r>
              <a:rPr lang="en-US" dirty="0">
                <a:solidFill>
                  <a:schemeClr val="dk1"/>
                </a:solidFill>
              </a:rPr>
              <a:t>? </a:t>
            </a:r>
          </a:p>
          <a:p>
            <a:pPr lvl="0">
              <a:spcBef>
                <a:spcPts val="0"/>
              </a:spcBef>
              <a:buClr>
                <a:schemeClr val="dk1"/>
              </a:buClr>
              <a:buSzPct val="50000"/>
              <a:buFont typeface="Arial"/>
              <a:buNone/>
            </a:pPr>
            <a:r>
              <a:rPr lang="en-US" dirty="0">
                <a:solidFill>
                  <a:schemeClr val="dk1"/>
                </a:solidFill>
              </a:rPr>
              <a:t>Les </a:t>
            </a:r>
            <a:r>
              <a:rPr lang="en-US" dirty="0" err="1">
                <a:solidFill>
                  <a:schemeClr val="dk1"/>
                </a:solidFill>
              </a:rPr>
              <a:t>professeurs</a:t>
            </a:r>
            <a:r>
              <a:rPr lang="en-US" dirty="0">
                <a:solidFill>
                  <a:schemeClr val="dk1"/>
                </a:solidFill>
              </a:rPr>
              <a:t> </a:t>
            </a:r>
            <a:r>
              <a:rPr lang="en-US" dirty="0" err="1">
                <a:solidFill>
                  <a:schemeClr val="dk1"/>
                </a:solidFill>
              </a:rPr>
              <a:t>trouvaient</a:t>
            </a:r>
            <a:r>
              <a:rPr lang="en-US" dirty="0">
                <a:solidFill>
                  <a:schemeClr val="dk1"/>
                </a:solidFill>
              </a:rPr>
              <a:t> </a:t>
            </a:r>
            <a:r>
              <a:rPr lang="en-US" dirty="0" err="1">
                <a:solidFill>
                  <a:schemeClr val="dk1"/>
                </a:solidFill>
              </a:rPr>
              <a:t>que</a:t>
            </a:r>
            <a:r>
              <a:rPr lang="en-US" dirty="0">
                <a:solidFill>
                  <a:schemeClr val="dk1"/>
                </a:solidFill>
              </a:rPr>
              <a:t> la </a:t>
            </a:r>
            <a:r>
              <a:rPr lang="en-US" dirty="0" err="1">
                <a:solidFill>
                  <a:schemeClr val="dk1"/>
                </a:solidFill>
              </a:rPr>
              <a:t>qualité</a:t>
            </a:r>
            <a:r>
              <a:rPr lang="en-US" dirty="0">
                <a:solidFill>
                  <a:schemeClr val="dk1"/>
                </a:solidFill>
              </a:rPr>
              <a:t> des sources </a:t>
            </a:r>
            <a:r>
              <a:rPr lang="en-US" dirty="0" err="1">
                <a:solidFill>
                  <a:schemeClr val="dk1"/>
                </a:solidFill>
              </a:rPr>
              <a:t>utilisées</a:t>
            </a:r>
            <a:r>
              <a:rPr lang="en-US" dirty="0">
                <a:solidFill>
                  <a:schemeClr val="dk1"/>
                </a:solidFill>
              </a:rPr>
              <a:t> </a:t>
            </a:r>
            <a:r>
              <a:rPr lang="en-US" dirty="0" err="1">
                <a:solidFill>
                  <a:schemeClr val="dk1"/>
                </a:solidFill>
              </a:rPr>
              <a:t>dans</a:t>
            </a:r>
            <a:r>
              <a:rPr lang="en-US" dirty="0">
                <a:solidFill>
                  <a:schemeClr val="dk1"/>
                </a:solidFill>
              </a:rPr>
              <a:t> les </a:t>
            </a:r>
            <a:r>
              <a:rPr lang="en-US" dirty="0" err="1">
                <a:solidFill>
                  <a:schemeClr val="dk1"/>
                </a:solidFill>
              </a:rPr>
              <a:t>travaux</a:t>
            </a:r>
            <a:r>
              <a:rPr lang="en-US" dirty="0">
                <a:solidFill>
                  <a:schemeClr val="dk1"/>
                </a:solidFill>
              </a:rPr>
              <a:t> des </a:t>
            </a:r>
            <a:r>
              <a:rPr lang="en-US" dirty="0" err="1">
                <a:solidFill>
                  <a:schemeClr val="dk1"/>
                </a:solidFill>
              </a:rPr>
              <a:t>étudiants</a:t>
            </a:r>
            <a:r>
              <a:rPr lang="en-US" dirty="0">
                <a:solidFill>
                  <a:schemeClr val="dk1"/>
                </a:solidFill>
              </a:rPr>
              <a:t> </a:t>
            </a:r>
            <a:r>
              <a:rPr lang="en-US" dirty="0" err="1">
                <a:solidFill>
                  <a:schemeClr val="dk1"/>
                </a:solidFill>
              </a:rPr>
              <a:t>étaient</a:t>
            </a:r>
            <a:r>
              <a:rPr lang="en-US" dirty="0">
                <a:solidFill>
                  <a:schemeClr val="dk1"/>
                </a:solidFill>
              </a:rPr>
              <a:t> de </a:t>
            </a:r>
            <a:r>
              <a:rPr lang="en-US" dirty="0" err="1">
                <a:solidFill>
                  <a:schemeClr val="dk1"/>
                </a:solidFill>
              </a:rPr>
              <a:t>mauvaise</a:t>
            </a:r>
            <a:r>
              <a:rPr lang="en-US" dirty="0">
                <a:solidFill>
                  <a:schemeClr val="dk1"/>
                </a:solidFill>
              </a:rPr>
              <a:t> </a:t>
            </a:r>
            <a:r>
              <a:rPr lang="en-US" dirty="0" err="1">
                <a:solidFill>
                  <a:schemeClr val="dk1"/>
                </a:solidFill>
              </a:rPr>
              <a:t>qualité</a:t>
            </a:r>
            <a:r>
              <a:rPr lang="en-US" dirty="0">
                <a:solidFill>
                  <a:schemeClr val="dk1"/>
                </a:solidFill>
              </a:rPr>
              <a:t> et mal </a:t>
            </a:r>
            <a:r>
              <a:rPr lang="en-US" dirty="0" err="1">
                <a:solidFill>
                  <a:schemeClr val="dk1"/>
                </a:solidFill>
              </a:rPr>
              <a:t>citées</a:t>
            </a:r>
            <a:r>
              <a:rPr lang="en-US" dirty="0">
                <a:solidFill>
                  <a:schemeClr val="dk1"/>
                </a:solidFill>
              </a:rPr>
              <a:t>.  </a:t>
            </a:r>
          </a:p>
          <a:p>
            <a:pPr lvl="0">
              <a:spcBef>
                <a:spcPts val="0"/>
              </a:spcBef>
              <a:buClr>
                <a:schemeClr val="dk1"/>
              </a:buClr>
              <a:buSzPct val="50000"/>
              <a:buFont typeface="Arial"/>
              <a:buNone/>
            </a:pPr>
            <a:r>
              <a:rPr lang="en-US" dirty="0" err="1">
                <a:solidFill>
                  <a:schemeClr val="dk1"/>
                </a:solidFill>
              </a:rPr>
              <a:t>Ça</a:t>
            </a:r>
            <a:r>
              <a:rPr lang="en-US" dirty="0">
                <a:solidFill>
                  <a:schemeClr val="dk1"/>
                </a:solidFill>
              </a:rPr>
              <a:t> a </a:t>
            </a:r>
            <a:r>
              <a:rPr lang="en-US" dirty="0" err="1">
                <a:solidFill>
                  <a:schemeClr val="dk1"/>
                </a:solidFill>
              </a:rPr>
              <a:t>commencé</a:t>
            </a:r>
            <a:r>
              <a:rPr lang="en-US" dirty="0">
                <a:solidFill>
                  <a:schemeClr val="dk1"/>
                </a:solidFill>
              </a:rPr>
              <a:t> par </a:t>
            </a:r>
            <a:r>
              <a:rPr lang="en-US" dirty="0" err="1">
                <a:solidFill>
                  <a:schemeClr val="dk1"/>
                </a:solidFill>
              </a:rPr>
              <a:t>quelques</a:t>
            </a:r>
            <a:r>
              <a:rPr lang="en-US" dirty="0">
                <a:solidFill>
                  <a:schemeClr val="dk1"/>
                </a:solidFill>
              </a:rPr>
              <a:t> appels et </a:t>
            </a:r>
            <a:r>
              <a:rPr lang="en-US" dirty="0" err="1">
                <a:solidFill>
                  <a:schemeClr val="dk1"/>
                </a:solidFill>
              </a:rPr>
              <a:t>quelques</a:t>
            </a:r>
            <a:r>
              <a:rPr lang="en-US" dirty="0">
                <a:solidFill>
                  <a:schemeClr val="dk1"/>
                </a:solidFill>
              </a:rPr>
              <a:t> </a:t>
            </a:r>
            <a:r>
              <a:rPr lang="en-US" dirty="0" err="1">
                <a:solidFill>
                  <a:schemeClr val="dk1"/>
                </a:solidFill>
              </a:rPr>
              <a:t>visites</a:t>
            </a:r>
            <a:r>
              <a:rPr lang="en-US" dirty="0">
                <a:solidFill>
                  <a:schemeClr val="dk1"/>
                </a:solidFill>
              </a:rPr>
              <a:t> </a:t>
            </a:r>
            <a:r>
              <a:rPr lang="en-US" dirty="0" err="1">
                <a:solidFill>
                  <a:schemeClr val="dk1"/>
                </a:solidFill>
              </a:rPr>
              <a:t>dans</a:t>
            </a:r>
            <a:r>
              <a:rPr lang="en-US" dirty="0">
                <a:solidFill>
                  <a:schemeClr val="dk1"/>
                </a:solidFill>
              </a:rPr>
              <a:t> mon bureau par des profs du cours IPMSH. Au début, les formations </a:t>
            </a:r>
            <a:r>
              <a:rPr lang="en-US" dirty="0" err="1">
                <a:solidFill>
                  <a:schemeClr val="dk1"/>
                </a:solidFill>
              </a:rPr>
              <a:t>étaient</a:t>
            </a:r>
            <a:r>
              <a:rPr lang="en-US" dirty="0">
                <a:solidFill>
                  <a:schemeClr val="dk1"/>
                </a:solidFill>
              </a:rPr>
              <a:t> </a:t>
            </a:r>
            <a:r>
              <a:rPr lang="en-US" dirty="0" err="1">
                <a:solidFill>
                  <a:schemeClr val="dk1"/>
                </a:solidFill>
              </a:rPr>
              <a:t>assez</a:t>
            </a:r>
            <a:r>
              <a:rPr lang="en-US" dirty="0">
                <a:solidFill>
                  <a:schemeClr val="dk1"/>
                </a:solidFill>
              </a:rPr>
              <a:t> </a:t>
            </a:r>
            <a:r>
              <a:rPr lang="en-US" dirty="0" err="1">
                <a:solidFill>
                  <a:schemeClr val="dk1"/>
                </a:solidFill>
              </a:rPr>
              <a:t>théoriques</a:t>
            </a:r>
            <a:r>
              <a:rPr lang="en-US" dirty="0">
                <a:solidFill>
                  <a:schemeClr val="dk1"/>
                </a:solidFill>
              </a:rPr>
              <a:t>. </a:t>
            </a:r>
            <a:r>
              <a:rPr lang="en-US" dirty="0" err="1">
                <a:solidFill>
                  <a:schemeClr val="dk1"/>
                </a:solidFill>
              </a:rPr>
              <a:t>Plutôt</a:t>
            </a:r>
            <a:r>
              <a:rPr lang="en-US" dirty="0">
                <a:solidFill>
                  <a:schemeClr val="dk1"/>
                </a:solidFill>
              </a:rPr>
              <a:t> de </a:t>
            </a:r>
            <a:r>
              <a:rPr lang="en-US" dirty="0" err="1">
                <a:solidFill>
                  <a:schemeClr val="dk1"/>
                </a:solidFill>
              </a:rPr>
              <a:t>l’ordre</a:t>
            </a:r>
            <a:r>
              <a:rPr lang="en-US" dirty="0">
                <a:solidFill>
                  <a:schemeClr val="dk1"/>
                </a:solidFill>
              </a:rPr>
              <a:t> de la </a:t>
            </a:r>
            <a:r>
              <a:rPr lang="en-US" dirty="0" err="1">
                <a:solidFill>
                  <a:schemeClr val="dk1"/>
                </a:solidFill>
              </a:rPr>
              <a:t>démonstration</a:t>
            </a:r>
            <a:r>
              <a:rPr lang="en-US" dirty="0">
                <a:solidFill>
                  <a:schemeClr val="dk1"/>
                </a:solidFill>
              </a:rPr>
              <a:t>. </a:t>
            </a:r>
          </a:p>
          <a:p>
            <a:pPr lvl="0">
              <a:spcBef>
                <a:spcPts val="0"/>
              </a:spcBef>
              <a:buClr>
                <a:schemeClr val="dk1"/>
              </a:buClr>
              <a:buSzPct val="50000"/>
              <a:buFont typeface="Arial"/>
              <a:buNone/>
            </a:pPr>
            <a:r>
              <a:rPr lang="en-US" dirty="0">
                <a:solidFill>
                  <a:schemeClr val="dk1"/>
                </a:solidFill>
              </a:rPr>
              <a:t>Les </a:t>
            </a:r>
            <a:r>
              <a:rPr lang="en-US" dirty="0" err="1">
                <a:solidFill>
                  <a:schemeClr val="dk1"/>
                </a:solidFill>
              </a:rPr>
              <a:t>problèmes</a:t>
            </a:r>
            <a:r>
              <a:rPr lang="en-US" dirty="0">
                <a:solidFill>
                  <a:schemeClr val="dk1"/>
                </a:solidFill>
              </a:rPr>
              <a:t> techniques et </a:t>
            </a:r>
            <a:r>
              <a:rPr lang="en-US" dirty="0" err="1">
                <a:solidFill>
                  <a:schemeClr val="dk1"/>
                </a:solidFill>
              </a:rPr>
              <a:t>pédagogiques</a:t>
            </a:r>
            <a:r>
              <a:rPr lang="en-US" dirty="0">
                <a:solidFill>
                  <a:schemeClr val="dk1"/>
                </a:solidFill>
              </a:rPr>
              <a:t> </a:t>
            </a:r>
            <a:r>
              <a:rPr lang="en-US" dirty="0" err="1">
                <a:solidFill>
                  <a:schemeClr val="dk1"/>
                </a:solidFill>
              </a:rPr>
              <a:t>que</a:t>
            </a:r>
            <a:r>
              <a:rPr lang="en-US" dirty="0">
                <a:solidFill>
                  <a:schemeClr val="dk1"/>
                </a:solidFill>
              </a:rPr>
              <a:t> nous </a:t>
            </a:r>
            <a:r>
              <a:rPr lang="en-US" dirty="0" err="1">
                <a:solidFill>
                  <a:schemeClr val="dk1"/>
                </a:solidFill>
              </a:rPr>
              <a:t>rencontrions</a:t>
            </a:r>
            <a:r>
              <a:rPr lang="en-US" dirty="0">
                <a:solidFill>
                  <a:schemeClr val="dk1"/>
                </a:solidFill>
              </a:rPr>
              <a:t> : </a:t>
            </a:r>
          </a:p>
          <a:p>
            <a:pPr marL="457200" lvl="0" indent="-228600" rtl="0">
              <a:spcBef>
                <a:spcPts val="0"/>
              </a:spcBef>
              <a:buClr>
                <a:schemeClr val="dk1"/>
              </a:buClr>
              <a:buChar char="●"/>
            </a:pPr>
            <a:r>
              <a:rPr lang="en-US" dirty="0">
                <a:solidFill>
                  <a:schemeClr val="dk1"/>
                </a:solidFill>
              </a:rPr>
              <a:t>Les </a:t>
            </a:r>
            <a:r>
              <a:rPr lang="en-US" dirty="0" err="1">
                <a:solidFill>
                  <a:schemeClr val="dk1"/>
                </a:solidFill>
              </a:rPr>
              <a:t>étudiants</a:t>
            </a:r>
            <a:r>
              <a:rPr lang="en-US" dirty="0">
                <a:solidFill>
                  <a:schemeClr val="dk1"/>
                </a:solidFill>
              </a:rPr>
              <a:t> </a:t>
            </a:r>
            <a:r>
              <a:rPr lang="en-US" dirty="0" err="1">
                <a:solidFill>
                  <a:schemeClr val="dk1"/>
                </a:solidFill>
              </a:rPr>
              <a:t>n’étaient</a:t>
            </a:r>
            <a:r>
              <a:rPr lang="en-US" dirty="0">
                <a:solidFill>
                  <a:schemeClr val="dk1"/>
                </a:solidFill>
              </a:rPr>
              <a:t> le plus </a:t>
            </a:r>
            <a:r>
              <a:rPr lang="en-US" dirty="0" err="1">
                <a:solidFill>
                  <a:schemeClr val="dk1"/>
                </a:solidFill>
              </a:rPr>
              <a:t>souvent</a:t>
            </a:r>
            <a:r>
              <a:rPr lang="en-US" dirty="0">
                <a:solidFill>
                  <a:schemeClr val="dk1"/>
                </a:solidFill>
              </a:rPr>
              <a:t> pas </a:t>
            </a:r>
            <a:r>
              <a:rPr lang="en-US" dirty="0" err="1">
                <a:solidFill>
                  <a:schemeClr val="dk1"/>
                </a:solidFill>
              </a:rPr>
              <a:t>prêts</a:t>
            </a:r>
            <a:r>
              <a:rPr lang="en-US" dirty="0">
                <a:solidFill>
                  <a:schemeClr val="dk1"/>
                </a:solidFill>
              </a:rPr>
              <a:t> et au courant </a:t>
            </a:r>
            <a:r>
              <a:rPr lang="en-US" dirty="0" err="1">
                <a:solidFill>
                  <a:schemeClr val="dk1"/>
                </a:solidFill>
              </a:rPr>
              <a:t>qu’ils</a:t>
            </a:r>
            <a:r>
              <a:rPr lang="en-US" dirty="0">
                <a:solidFill>
                  <a:schemeClr val="dk1"/>
                </a:solidFill>
              </a:rPr>
              <a:t> </a:t>
            </a:r>
            <a:r>
              <a:rPr lang="en-US" dirty="0" err="1">
                <a:solidFill>
                  <a:schemeClr val="dk1"/>
                </a:solidFill>
              </a:rPr>
              <a:t>avaient</a:t>
            </a:r>
            <a:r>
              <a:rPr lang="en-US" dirty="0">
                <a:solidFill>
                  <a:schemeClr val="dk1"/>
                </a:solidFill>
              </a:rPr>
              <a:t> </a:t>
            </a:r>
            <a:r>
              <a:rPr lang="en-US" dirty="0" err="1">
                <a:solidFill>
                  <a:schemeClr val="dk1"/>
                </a:solidFill>
              </a:rPr>
              <a:t>une</a:t>
            </a:r>
            <a:r>
              <a:rPr lang="en-US" dirty="0">
                <a:solidFill>
                  <a:schemeClr val="dk1"/>
                </a:solidFill>
              </a:rPr>
              <a:t> formation. </a:t>
            </a:r>
          </a:p>
          <a:p>
            <a:pPr marL="457200" lvl="0" indent="-228600" rtl="0">
              <a:spcBef>
                <a:spcPts val="0"/>
              </a:spcBef>
              <a:buClr>
                <a:schemeClr val="dk1"/>
              </a:buClr>
              <a:buChar char="●"/>
            </a:pPr>
            <a:r>
              <a:rPr lang="en-US" dirty="0" err="1">
                <a:solidFill>
                  <a:schemeClr val="dk1"/>
                </a:solidFill>
              </a:rPr>
              <a:t>lls</a:t>
            </a:r>
            <a:r>
              <a:rPr lang="en-US" dirty="0">
                <a:solidFill>
                  <a:schemeClr val="dk1"/>
                </a:solidFill>
              </a:rPr>
              <a:t> ne </a:t>
            </a:r>
            <a:r>
              <a:rPr lang="en-US" dirty="0" err="1">
                <a:solidFill>
                  <a:schemeClr val="dk1"/>
                </a:solidFill>
              </a:rPr>
              <a:t>voyaient</a:t>
            </a:r>
            <a:r>
              <a:rPr lang="en-US" dirty="0">
                <a:solidFill>
                  <a:schemeClr val="dk1"/>
                </a:solidFill>
              </a:rPr>
              <a:t> pas de lien </a:t>
            </a:r>
            <a:r>
              <a:rPr lang="en-US" dirty="0" err="1">
                <a:solidFill>
                  <a:schemeClr val="dk1"/>
                </a:solidFill>
              </a:rPr>
              <a:t>immédiat</a:t>
            </a:r>
            <a:r>
              <a:rPr lang="en-US" dirty="0">
                <a:solidFill>
                  <a:schemeClr val="dk1"/>
                </a:solidFill>
              </a:rPr>
              <a:t> entre la formation et les </a:t>
            </a:r>
            <a:r>
              <a:rPr lang="en-US" dirty="0" err="1">
                <a:solidFill>
                  <a:schemeClr val="dk1"/>
                </a:solidFill>
              </a:rPr>
              <a:t>évaluations</a:t>
            </a:r>
            <a:r>
              <a:rPr lang="en-US" dirty="0">
                <a:solidFill>
                  <a:schemeClr val="dk1"/>
                </a:solidFill>
              </a:rPr>
              <a:t> du cours.</a:t>
            </a:r>
          </a:p>
          <a:p>
            <a:pPr marL="457200" lvl="0" indent="-228600" rtl="0">
              <a:spcBef>
                <a:spcPts val="0"/>
              </a:spcBef>
              <a:buClr>
                <a:schemeClr val="dk1"/>
              </a:buClr>
              <a:buChar char="●"/>
            </a:pPr>
            <a:r>
              <a:rPr lang="en-US" dirty="0">
                <a:solidFill>
                  <a:schemeClr val="dk1"/>
                </a:solidFill>
              </a:rPr>
              <a:t>En </a:t>
            </a:r>
            <a:r>
              <a:rPr lang="en-US" dirty="0" err="1">
                <a:solidFill>
                  <a:schemeClr val="dk1"/>
                </a:solidFill>
              </a:rPr>
              <a:t>conséquence</a:t>
            </a:r>
            <a:r>
              <a:rPr lang="en-US" dirty="0">
                <a:solidFill>
                  <a:schemeClr val="dk1"/>
                </a:solidFill>
              </a:rPr>
              <a:t> la motivation </a:t>
            </a:r>
            <a:r>
              <a:rPr lang="en-US" dirty="0" err="1">
                <a:solidFill>
                  <a:schemeClr val="dk1"/>
                </a:solidFill>
              </a:rPr>
              <a:t>était</a:t>
            </a:r>
            <a:r>
              <a:rPr lang="en-US" dirty="0">
                <a:solidFill>
                  <a:schemeClr val="dk1"/>
                </a:solidFill>
              </a:rPr>
              <a:t> </a:t>
            </a:r>
            <a:r>
              <a:rPr lang="en-US" dirty="0" err="1">
                <a:solidFill>
                  <a:schemeClr val="dk1"/>
                </a:solidFill>
              </a:rPr>
              <a:t>très</a:t>
            </a:r>
            <a:r>
              <a:rPr lang="en-US" dirty="0">
                <a:solidFill>
                  <a:schemeClr val="dk1"/>
                </a:solidFill>
              </a:rPr>
              <a:t> variable chez les </a:t>
            </a:r>
            <a:r>
              <a:rPr lang="en-US" dirty="0" err="1">
                <a:solidFill>
                  <a:schemeClr val="dk1"/>
                </a:solidFill>
              </a:rPr>
              <a:t>étudiants</a:t>
            </a:r>
            <a:r>
              <a:rPr lang="en-US" dirty="0">
                <a:solidFill>
                  <a:schemeClr val="dk1"/>
                </a:solidFill>
              </a:rPr>
              <a:t> de </a:t>
            </a:r>
            <a:r>
              <a:rPr lang="en-US" dirty="0" err="1">
                <a:solidFill>
                  <a:schemeClr val="dk1"/>
                </a:solidFill>
              </a:rPr>
              <a:t>différents</a:t>
            </a:r>
            <a:r>
              <a:rPr lang="en-US" dirty="0">
                <a:solidFill>
                  <a:schemeClr val="dk1"/>
                </a:solidFill>
              </a:rPr>
              <a:t> cours. </a:t>
            </a:r>
          </a:p>
          <a:p>
            <a:pPr marL="457200" lvl="0" indent="-228600" rtl="0">
              <a:spcBef>
                <a:spcPts val="0"/>
              </a:spcBef>
              <a:buClr>
                <a:schemeClr val="dk1"/>
              </a:buClr>
              <a:buChar char="●"/>
            </a:pPr>
            <a:r>
              <a:rPr lang="en-US" dirty="0">
                <a:solidFill>
                  <a:schemeClr val="dk1"/>
                </a:solidFill>
              </a:rPr>
              <a:t>Il y </a:t>
            </a:r>
            <a:r>
              <a:rPr lang="en-US" dirty="0" err="1">
                <a:solidFill>
                  <a:schemeClr val="dk1"/>
                </a:solidFill>
              </a:rPr>
              <a:t>avait</a:t>
            </a:r>
            <a:r>
              <a:rPr lang="en-US" dirty="0">
                <a:solidFill>
                  <a:schemeClr val="dk1"/>
                </a:solidFill>
              </a:rPr>
              <a:t> beaucoup trop de </a:t>
            </a:r>
            <a:r>
              <a:rPr lang="en-US" dirty="0" err="1">
                <a:solidFill>
                  <a:schemeClr val="dk1"/>
                </a:solidFill>
              </a:rPr>
              <a:t>contenus</a:t>
            </a:r>
            <a:r>
              <a:rPr lang="en-US" dirty="0">
                <a:solidFill>
                  <a:schemeClr val="dk1"/>
                </a:solidFill>
              </a:rPr>
              <a:t> pour le temps </a:t>
            </a:r>
            <a:r>
              <a:rPr lang="en-US" dirty="0" err="1">
                <a:solidFill>
                  <a:schemeClr val="dk1"/>
                </a:solidFill>
              </a:rPr>
              <a:t>imparti</a:t>
            </a:r>
            <a:r>
              <a:rPr lang="en-US" dirty="0">
                <a:solidFill>
                  <a:schemeClr val="dk1"/>
                </a:solidFill>
              </a:rPr>
              <a:t> (surcharge cognitive). </a:t>
            </a:r>
            <a:r>
              <a:rPr lang="en-US" dirty="0" err="1">
                <a:solidFill>
                  <a:schemeClr val="dk1"/>
                </a:solidFill>
              </a:rPr>
              <a:t>Plusieurs</a:t>
            </a:r>
            <a:r>
              <a:rPr lang="en-US" dirty="0">
                <a:solidFill>
                  <a:schemeClr val="dk1"/>
                </a:solidFill>
              </a:rPr>
              <a:t> </a:t>
            </a:r>
            <a:r>
              <a:rPr lang="en-US" dirty="0" err="1">
                <a:solidFill>
                  <a:schemeClr val="dk1"/>
                </a:solidFill>
              </a:rPr>
              <a:t>professeurs</a:t>
            </a:r>
            <a:r>
              <a:rPr lang="en-US" dirty="0">
                <a:solidFill>
                  <a:schemeClr val="dk1"/>
                </a:solidFill>
              </a:rPr>
              <a:t> </a:t>
            </a:r>
            <a:r>
              <a:rPr lang="en-US" dirty="0" err="1">
                <a:solidFill>
                  <a:schemeClr val="dk1"/>
                </a:solidFill>
              </a:rPr>
              <a:t>voulaient</a:t>
            </a:r>
            <a:r>
              <a:rPr lang="en-US" dirty="0">
                <a:solidFill>
                  <a:schemeClr val="dk1"/>
                </a:solidFill>
              </a:rPr>
              <a:t> </a:t>
            </a:r>
            <a:r>
              <a:rPr lang="en-US" dirty="0" err="1">
                <a:solidFill>
                  <a:schemeClr val="dk1"/>
                </a:solidFill>
              </a:rPr>
              <a:t>que</a:t>
            </a:r>
            <a:r>
              <a:rPr lang="en-US" dirty="0">
                <a:solidFill>
                  <a:schemeClr val="dk1"/>
                </a:solidFill>
              </a:rPr>
              <a:t> nous </a:t>
            </a:r>
            <a:r>
              <a:rPr lang="en-US" dirty="0" err="1">
                <a:solidFill>
                  <a:schemeClr val="dk1"/>
                </a:solidFill>
              </a:rPr>
              <a:t>couvrions</a:t>
            </a:r>
            <a:r>
              <a:rPr lang="en-US" dirty="0">
                <a:solidFill>
                  <a:schemeClr val="dk1"/>
                </a:solidFill>
              </a:rPr>
              <a:t> la </a:t>
            </a:r>
            <a:r>
              <a:rPr lang="en-US" dirty="0" err="1">
                <a:solidFill>
                  <a:schemeClr val="dk1"/>
                </a:solidFill>
              </a:rPr>
              <a:t>presque</a:t>
            </a:r>
            <a:r>
              <a:rPr lang="en-US" dirty="0">
                <a:solidFill>
                  <a:schemeClr val="dk1"/>
                </a:solidFill>
              </a:rPr>
              <a:t> </a:t>
            </a:r>
            <a:r>
              <a:rPr lang="en-US" dirty="0" err="1">
                <a:solidFill>
                  <a:schemeClr val="dk1"/>
                </a:solidFill>
              </a:rPr>
              <a:t>totalité</a:t>
            </a:r>
            <a:r>
              <a:rPr lang="en-US" dirty="0">
                <a:solidFill>
                  <a:schemeClr val="dk1"/>
                </a:solidFill>
              </a:rPr>
              <a:t> des CI (</a:t>
            </a:r>
            <a:r>
              <a:rPr lang="en-US" dirty="0" err="1">
                <a:solidFill>
                  <a:schemeClr val="dk1"/>
                </a:solidFill>
              </a:rPr>
              <a:t>préparer</a:t>
            </a:r>
            <a:r>
              <a:rPr lang="en-US" dirty="0">
                <a:solidFill>
                  <a:schemeClr val="dk1"/>
                </a:solidFill>
              </a:rPr>
              <a:t>, </a:t>
            </a:r>
            <a:r>
              <a:rPr lang="en-US" dirty="0" err="1">
                <a:solidFill>
                  <a:schemeClr val="dk1"/>
                </a:solidFill>
              </a:rPr>
              <a:t>trouver</a:t>
            </a:r>
            <a:r>
              <a:rPr lang="en-US" dirty="0">
                <a:solidFill>
                  <a:schemeClr val="dk1"/>
                </a:solidFill>
              </a:rPr>
              <a:t>, </a:t>
            </a:r>
            <a:r>
              <a:rPr lang="en-US" dirty="0" err="1">
                <a:solidFill>
                  <a:schemeClr val="dk1"/>
                </a:solidFill>
              </a:rPr>
              <a:t>évaluer</a:t>
            </a:r>
            <a:r>
              <a:rPr lang="en-US" dirty="0">
                <a:solidFill>
                  <a:schemeClr val="dk1"/>
                </a:solidFill>
              </a:rPr>
              <a:t>, exploiter) </a:t>
            </a:r>
            <a:r>
              <a:rPr lang="en-US" dirty="0" err="1">
                <a:solidFill>
                  <a:schemeClr val="dk1"/>
                </a:solidFill>
              </a:rPr>
              <a:t>dans</a:t>
            </a:r>
            <a:r>
              <a:rPr lang="en-US" dirty="0">
                <a:solidFill>
                  <a:schemeClr val="dk1"/>
                </a:solidFill>
              </a:rPr>
              <a:t> </a:t>
            </a:r>
            <a:r>
              <a:rPr lang="en-US" dirty="0" err="1">
                <a:solidFill>
                  <a:schemeClr val="dk1"/>
                </a:solidFill>
              </a:rPr>
              <a:t>une</a:t>
            </a:r>
            <a:r>
              <a:rPr lang="en-US" dirty="0">
                <a:solidFill>
                  <a:schemeClr val="dk1"/>
                </a:solidFill>
              </a:rPr>
              <a:t> session </a:t>
            </a:r>
            <a:r>
              <a:rPr lang="en-US" dirty="0" err="1">
                <a:solidFill>
                  <a:schemeClr val="dk1"/>
                </a:solidFill>
              </a:rPr>
              <a:t>d’une</a:t>
            </a:r>
            <a:r>
              <a:rPr lang="en-US" dirty="0">
                <a:solidFill>
                  <a:schemeClr val="dk1"/>
                </a:solidFill>
              </a:rPr>
              <a:t> </a:t>
            </a:r>
            <a:r>
              <a:rPr lang="en-US" dirty="0" err="1">
                <a:solidFill>
                  <a:schemeClr val="dk1"/>
                </a:solidFill>
              </a:rPr>
              <a:t>heure</a:t>
            </a:r>
            <a:r>
              <a:rPr lang="en-US" dirty="0">
                <a:solidFill>
                  <a:schemeClr val="dk1"/>
                </a:solidFill>
              </a:rPr>
              <a:t>. Ce qui nous </a:t>
            </a:r>
            <a:r>
              <a:rPr lang="en-US" dirty="0" err="1">
                <a:solidFill>
                  <a:schemeClr val="dk1"/>
                </a:solidFill>
              </a:rPr>
              <a:t>faisait</a:t>
            </a:r>
            <a:r>
              <a:rPr lang="en-US" dirty="0">
                <a:solidFill>
                  <a:schemeClr val="dk1"/>
                </a:solidFill>
              </a:rPr>
              <a:t> passer en mode </a:t>
            </a:r>
            <a:r>
              <a:rPr lang="en-US" dirty="0" err="1">
                <a:solidFill>
                  <a:schemeClr val="dk1"/>
                </a:solidFill>
              </a:rPr>
              <a:t>mitraillette</a:t>
            </a:r>
            <a:r>
              <a:rPr lang="en-US" dirty="0">
                <a:solidFill>
                  <a:schemeClr val="dk1"/>
                </a:solidFill>
              </a:rPr>
              <a:t> : </a:t>
            </a:r>
            <a:r>
              <a:rPr lang="en-US" dirty="0" err="1">
                <a:solidFill>
                  <a:schemeClr val="dk1"/>
                </a:solidFill>
              </a:rPr>
              <a:t>magistral</a:t>
            </a:r>
            <a:r>
              <a:rPr lang="en-US" dirty="0">
                <a:solidFill>
                  <a:schemeClr val="dk1"/>
                </a:solidFill>
              </a:rPr>
              <a:t> </a:t>
            </a:r>
            <a:r>
              <a:rPr lang="en-US" dirty="0" err="1">
                <a:solidFill>
                  <a:schemeClr val="dk1"/>
                </a:solidFill>
              </a:rPr>
              <a:t>théorique</a:t>
            </a:r>
            <a:r>
              <a:rPr lang="en-US" dirty="0">
                <a:solidFill>
                  <a:schemeClr val="dk1"/>
                </a:solidFill>
              </a:rPr>
              <a:t> avec </a:t>
            </a:r>
            <a:r>
              <a:rPr lang="en-US" dirty="0" err="1">
                <a:solidFill>
                  <a:schemeClr val="dk1"/>
                </a:solidFill>
              </a:rPr>
              <a:t>peu</a:t>
            </a:r>
            <a:r>
              <a:rPr lang="en-US" dirty="0">
                <a:solidFill>
                  <a:schemeClr val="dk1"/>
                </a:solidFill>
              </a:rPr>
              <a:t> et </a:t>
            </a:r>
            <a:r>
              <a:rPr lang="en-US" dirty="0" err="1">
                <a:solidFill>
                  <a:schemeClr val="dk1"/>
                </a:solidFill>
              </a:rPr>
              <a:t>parfois</a:t>
            </a:r>
            <a:r>
              <a:rPr lang="en-US" dirty="0">
                <a:solidFill>
                  <a:schemeClr val="dk1"/>
                </a:solidFill>
              </a:rPr>
              <a:t> </a:t>
            </a:r>
            <a:r>
              <a:rPr lang="en-US" dirty="0" err="1">
                <a:solidFill>
                  <a:schemeClr val="dk1"/>
                </a:solidFill>
              </a:rPr>
              <a:t>aucune</a:t>
            </a:r>
            <a:r>
              <a:rPr lang="en-US" dirty="0">
                <a:solidFill>
                  <a:schemeClr val="dk1"/>
                </a:solidFill>
              </a:rPr>
              <a:t> </a:t>
            </a:r>
            <a:r>
              <a:rPr lang="en-US" dirty="0" err="1">
                <a:solidFill>
                  <a:schemeClr val="dk1"/>
                </a:solidFill>
              </a:rPr>
              <a:t>mise</a:t>
            </a:r>
            <a:r>
              <a:rPr lang="en-US" dirty="0">
                <a:solidFill>
                  <a:schemeClr val="dk1"/>
                </a:solidFill>
              </a:rPr>
              <a:t> en </a:t>
            </a:r>
            <a:r>
              <a:rPr lang="en-US" dirty="0" err="1">
                <a:solidFill>
                  <a:schemeClr val="dk1"/>
                </a:solidFill>
              </a:rPr>
              <a:t>pratique</a:t>
            </a:r>
            <a:r>
              <a:rPr lang="en-US" dirty="0">
                <a:solidFill>
                  <a:schemeClr val="dk1"/>
                </a:solidFill>
              </a:rPr>
              <a:t>.</a:t>
            </a:r>
          </a:p>
          <a:p>
            <a:pPr marL="457200" lvl="0" indent="-228600" rtl="0">
              <a:spcBef>
                <a:spcPts val="0"/>
              </a:spcBef>
              <a:buClr>
                <a:schemeClr val="dk1"/>
              </a:buClr>
              <a:buChar char="●"/>
            </a:pPr>
            <a:r>
              <a:rPr lang="en-US" dirty="0">
                <a:solidFill>
                  <a:schemeClr val="dk1"/>
                </a:solidFill>
              </a:rPr>
              <a:t>Les </a:t>
            </a:r>
            <a:r>
              <a:rPr lang="en-US" dirty="0" err="1">
                <a:solidFill>
                  <a:schemeClr val="dk1"/>
                </a:solidFill>
              </a:rPr>
              <a:t>techniciens</a:t>
            </a:r>
            <a:r>
              <a:rPr lang="en-US" dirty="0">
                <a:solidFill>
                  <a:schemeClr val="dk1"/>
                </a:solidFill>
              </a:rPr>
              <a:t> </a:t>
            </a:r>
            <a:r>
              <a:rPr lang="en-US" dirty="0" err="1">
                <a:solidFill>
                  <a:schemeClr val="dk1"/>
                </a:solidFill>
              </a:rPr>
              <a:t>connaissaient</a:t>
            </a:r>
            <a:r>
              <a:rPr lang="en-US" dirty="0">
                <a:solidFill>
                  <a:schemeClr val="dk1"/>
                </a:solidFill>
              </a:rPr>
              <a:t> </a:t>
            </a:r>
            <a:r>
              <a:rPr lang="en-US" dirty="0" err="1">
                <a:solidFill>
                  <a:schemeClr val="dk1"/>
                </a:solidFill>
              </a:rPr>
              <a:t>bien</a:t>
            </a:r>
            <a:r>
              <a:rPr lang="en-US" dirty="0">
                <a:solidFill>
                  <a:schemeClr val="dk1"/>
                </a:solidFill>
              </a:rPr>
              <a:t> </a:t>
            </a:r>
            <a:r>
              <a:rPr lang="en-US" dirty="0" err="1">
                <a:solidFill>
                  <a:schemeClr val="dk1"/>
                </a:solidFill>
              </a:rPr>
              <a:t>leur</a:t>
            </a:r>
            <a:r>
              <a:rPr lang="en-US" dirty="0">
                <a:solidFill>
                  <a:schemeClr val="dk1"/>
                </a:solidFill>
              </a:rPr>
              <a:t> </a:t>
            </a:r>
            <a:r>
              <a:rPr lang="en-US" dirty="0" err="1">
                <a:solidFill>
                  <a:schemeClr val="dk1"/>
                </a:solidFill>
              </a:rPr>
              <a:t>matière</a:t>
            </a:r>
            <a:r>
              <a:rPr lang="en-US" dirty="0">
                <a:solidFill>
                  <a:schemeClr val="dk1"/>
                </a:solidFill>
              </a:rPr>
              <a:t> </a:t>
            </a:r>
            <a:r>
              <a:rPr lang="en-US" dirty="0" err="1">
                <a:solidFill>
                  <a:schemeClr val="dk1"/>
                </a:solidFill>
              </a:rPr>
              <a:t>mais</a:t>
            </a:r>
            <a:r>
              <a:rPr lang="en-US" dirty="0">
                <a:solidFill>
                  <a:schemeClr val="dk1"/>
                </a:solidFill>
              </a:rPr>
              <a:t> </a:t>
            </a:r>
            <a:r>
              <a:rPr lang="en-US" dirty="0" err="1">
                <a:solidFill>
                  <a:schemeClr val="dk1"/>
                </a:solidFill>
              </a:rPr>
              <a:t>manquaient</a:t>
            </a:r>
            <a:r>
              <a:rPr lang="en-US" dirty="0">
                <a:solidFill>
                  <a:schemeClr val="dk1"/>
                </a:solidFill>
              </a:rPr>
              <a:t> </a:t>
            </a:r>
            <a:r>
              <a:rPr lang="en-US" dirty="0" err="1">
                <a:solidFill>
                  <a:schemeClr val="dk1"/>
                </a:solidFill>
              </a:rPr>
              <a:t>d’encadrement</a:t>
            </a:r>
            <a:r>
              <a:rPr lang="en-US" dirty="0">
                <a:solidFill>
                  <a:schemeClr val="dk1"/>
                </a:solidFill>
              </a:rPr>
              <a:t> (</a:t>
            </a:r>
            <a:r>
              <a:rPr lang="en-US" dirty="0" err="1">
                <a:solidFill>
                  <a:schemeClr val="dk1"/>
                </a:solidFill>
              </a:rPr>
              <a:t>comme</a:t>
            </a:r>
            <a:r>
              <a:rPr lang="en-US" dirty="0">
                <a:solidFill>
                  <a:schemeClr val="dk1"/>
                </a:solidFill>
              </a:rPr>
              <a:t> </a:t>
            </a:r>
            <a:r>
              <a:rPr lang="en-US" dirty="0" err="1">
                <a:solidFill>
                  <a:schemeClr val="dk1"/>
                </a:solidFill>
              </a:rPr>
              <a:t>il</a:t>
            </a:r>
            <a:r>
              <a:rPr lang="en-US" dirty="0">
                <a:solidFill>
                  <a:schemeClr val="dk1"/>
                </a:solidFill>
              </a:rPr>
              <a:t> y a beaucoup </a:t>
            </a:r>
            <a:r>
              <a:rPr lang="en-US" dirty="0" err="1">
                <a:solidFill>
                  <a:schemeClr val="dk1"/>
                </a:solidFill>
              </a:rPr>
              <a:t>d’acteur</a:t>
            </a:r>
            <a:r>
              <a:rPr lang="en-US" dirty="0">
                <a:solidFill>
                  <a:schemeClr val="dk1"/>
                </a:solidFill>
              </a:rPr>
              <a:t> </a:t>
            </a:r>
            <a:r>
              <a:rPr lang="en-US" dirty="0" err="1">
                <a:solidFill>
                  <a:schemeClr val="dk1"/>
                </a:solidFill>
              </a:rPr>
              <a:t>impliqués</a:t>
            </a:r>
            <a:r>
              <a:rPr lang="en-US" dirty="0">
                <a:solidFill>
                  <a:schemeClr val="dk1"/>
                </a:solidFill>
              </a:rPr>
              <a:t>, </a:t>
            </a:r>
            <a:r>
              <a:rPr lang="en-US" dirty="0" err="1">
                <a:solidFill>
                  <a:schemeClr val="dk1"/>
                </a:solidFill>
              </a:rPr>
              <a:t>il</a:t>
            </a:r>
            <a:r>
              <a:rPr lang="en-US" dirty="0">
                <a:solidFill>
                  <a:schemeClr val="dk1"/>
                </a:solidFill>
              </a:rPr>
              <a:t> y </a:t>
            </a:r>
            <a:r>
              <a:rPr lang="en-US" dirty="0" err="1">
                <a:solidFill>
                  <a:schemeClr val="dk1"/>
                </a:solidFill>
              </a:rPr>
              <a:t>avait</a:t>
            </a:r>
            <a:r>
              <a:rPr lang="en-US" dirty="0">
                <a:solidFill>
                  <a:schemeClr val="dk1"/>
                </a:solidFill>
              </a:rPr>
              <a:t> un </a:t>
            </a:r>
            <a:r>
              <a:rPr lang="en-US" dirty="0" err="1">
                <a:solidFill>
                  <a:schemeClr val="dk1"/>
                </a:solidFill>
              </a:rPr>
              <a:t>manque</a:t>
            </a:r>
            <a:r>
              <a:rPr lang="en-US" dirty="0">
                <a:solidFill>
                  <a:schemeClr val="dk1"/>
                </a:solidFill>
              </a:rPr>
              <a:t> </a:t>
            </a:r>
            <a:r>
              <a:rPr lang="en-US" dirty="0" err="1">
                <a:solidFill>
                  <a:schemeClr val="dk1"/>
                </a:solidFill>
              </a:rPr>
              <a:t>d’uniformité</a:t>
            </a:r>
            <a:r>
              <a:rPr lang="en-US" dirty="0">
                <a:solidFill>
                  <a:schemeClr val="dk1"/>
                </a:solidFill>
              </a:rPr>
              <a:t> -</a:t>
            </a:r>
            <a:r>
              <a:rPr lang="en-US" dirty="0" err="1">
                <a:solidFill>
                  <a:schemeClr val="dk1"/>
                </a:solidFill>
              </a:rPr>
              <a:t>parfois</a:t>
            </a:r>
            <a:r>
              <a:rPr lang="en-US" dirty="0">
                <a:solidFill>
                  <a:schemeClr val="dk1"/>
                </a:solidFill>
              </a:rPr>
              <a:t> de </a:t>
            </a:r>
            <a:r>
              <a:rPr lang="en-US" dirty="0" err="1">
                <a:solidFill>
                  <a:schemeClr val="dk1"/>
                </a:solidFill>
              </a:rPr>
              <a:t>cohérence</a:t>
            </a:r>
            <a:r>
              <a:rPr lang="en-US" dirty="0">
                <a:solidFill>
                  <a:schemeClr val="dk1"/>
                </a:solidFill>
              </a:rPr>
              <a:t>- </a:t>
            </a:r>
            <a:r>
              <a:rPr lang="en-US" dirty="0" err="1">
                <a:solidFill>
                  <a:schemeClr val="dk1"/>
                </a:solidFill>
              </a:rPr>
              <a:t>dans</a:t>
            </a:r>
            <a:r>
              <a:rPr lang="en-US" dirty="0">
                <a:solidFill>
                  <a:schemeClr val="dk1"/>
                </a:solidFill>
              </a:rPr>
              <a:t> la </a:t>
            </a:r>
            <a:r>
              <a:rPr lang="en-US" dirty="0" err="1">
                <a:solidFill>
                  <a:schemeClr val="dk1"/>
                </a:solidFill>
              </a:rPr>
              <a:t>planification</a:t>
            </a:r>
            <a:r>
              <a:rPr lang="en-US" dirty="0">
                <a:solidFill>
                  <a:schemeClr val="dk1"/>
                </a:solidFill>
              </a:rPr>
              <a:t>, la dispense et </a:t>
            </a:r>
            <a:r>
              <a:rPr lang="en-US" dirty="0" err="1">
                <a:solidFill>
                  <a:schemeClr val="dk1"/>
                </a:solidFill>
              </a:rPr>
              <a:t>l’évaluation</a:t>
            </a:r>
            <a:r>
              <a:rPr lang="en-US" dirty="0">
                <a:solidFill>
                  <a:schemeClr val="dk1"/>
                </a:solidFill>
              </a:rPr>
              <a:t> des </a:t>
            </a:r>
            <a:r>
              <a:rPr lang="en-US" dirty="0" err="1">
                <a:solidFill>
                  <a:schemeClr val="dk1"/>
                </a:solidFill>
              </a:rPr>
              <a:t>contenus</a:t>
            </a:r>
            <a:r>
              <a:rPr lang="en-US" dirty="0">
                <a:solidFill>
                  <a:schemeClr val="dk1"/>
                </a:solidFill>
              </a:rPr>
              <a:t>, des techniques </a:t>
            </a:r>
            <a:r>
              <a:rPr lang="en-US" dirty="0" err="1">
                <a:solidFill>
                  <a:schemeClr val="dk1"/>
                </a:solidFill>
              </a:rPr>
              <a:t>d’enseignement</a:t>
            </a:r>
            <a:r>
              <a:rPr lang="en-US" dirty="0">
                <a:solidFill>
                  <a:schemeClr val="dk1"/>
                </a:solidFill>
              </a:rPr>
              <a:t> </a:t>
            </a:r>
            <a:r>
              <a:rPr lang="en-US" dirty="0" err="1">
                <a:solidFill>
                  <a:schemeClr val="dk1"/>
                </a:solidFill>
              </a:rPr>
              <a:t>utilisées</a:t>
            </a:r>
            <a:r>
              <a:rPr lang="en-US" dirty="0">
                <a:solidFill>
                  <a:schemeClr val="dk1"/>
                </a:solidFill>
              </a:rPr>
              <a:t> etc.</a:t>
            </a:r>
          </a:p>
          <a:p>
            <a:pPr marL="457200" lvl="0" indent="-228600" rtl="0">
              <a:spcBef>
                <a:spcPts val="0"/>
              </a:spcBef>
              <a:buClr>
                <a:schemeClr val="dk1"/>
              </a:buClr>
              <a:buChar char="●"/>
            </a:pPr>
            <a:r>
              <a:rPr lang="en-US" dirty="0">
                <a:solidFill>
                  <a:schemeClr val="dk1"/>
                </a:solidFill>
              </a:rPr>
              <a:t>Il </a:t>
            </a:r>
            <a:r>
              <a:rPr lang="en-US" dirty="0" err="1">
                <a:solidFill>
                  <a:schemeClr val="dk1"/>
                </a:solidFill>
              </a:rPr>
              <a:t>était</a:t>
            </a:r>
            <a:r>
              <a:rPr lang="en-US" dirty="0">
                <a:solidFill>
                  <a:schemeClr val="dk1"/>
                </a:solidFill>
              </a:rPr>
              <a:t> difficile </a:t>
            </a:r>
            <a:r>
              <a:rPr lang="en-US" dirty="0" err="1">
                <a:solidFill>
                  <a:schemeClr val="dk1"/>
                </a:solidFill>
              </a:rPr>
              <a:t>d’accéder</a:t>
            </a:r>
            <a:r>
              <a:rPr lang="en-US" dirty="0">
                <a:solidFill>
                  <a:schemeClr val="dk1"/>
                </a:solidFill>
              </a:rPr>
              <a:t> à des </a:t>
            </a:r>
            <a:r>
              <a:rPr lang="en-US" dirty="0" err="1">
                <a:solidFill>
                  <a:schemeClr val="dk1"/>
                </a:solidFill>
              </a:rPr>
              <a:t>laboratoires</a:t>
            </a:r>
            <a:r>
              <a:rPr lang="en-US" dirty="0">
                <a:solidFill>
                  <a:schemeClr val="dk1"/>
                </a:solidFill>
              </a:rPr>
              <a:t> </a:t>
            </a:r>
            <a:r>
              <a:rPr lang="en-US" dirty="0" err="1">
                <a:solidFill>
                  <a:schemeClr val="dk1"/>
                </a:solidFill>
              </a:rPr>
              <a:t>informatiques</a:t>
            </a:r>
            <a:r>
              <a:rPr lang="en-US" dirty="0">
                <a:solidFill>
                  <a:schemeClr val="dk1"/>
                </a:solidFill>
              </a:rPr>
              <a:t> </a:t>
            </a:r>
          </a:p>
          <a:p>
            <a:pPr marL="457200" lvl="0" indent="-228600" rtl="0">
              <a:spcBef>
                <a:spcPts val="0"/>
              </a:spcBef>
              <a:buClr>
                <a:schemeClr val="dk1"/>
              </a:buClr>
              <a:buChar char="●"/>
            </a:pPr>
            <a:r>
              <a:rPr lang="en-US" dirty="0" err="1">
                <a:solidFill>
                  <a:schemeClr val="dk1"/>
                </a:solidFill>
              </a:rPr>
              <a:t>Peu</a:t>
            </a:r>
            <a:r>
              <a:rPr lang="en-US" dirty="0">
                <a:solidFill>
                  <a:schemeClr val="dk1"/>
                </a:solidFill>
              </a:rPr>
              <a:t> de ressources </a:t>
            </a:r>
            <a:r>
              <a:rPr lang="en-US" dirty="0" err="1">
                <a:solidFill>
                  <a:schemeClr val="dk1"/>
                </a:solidFill>
              </a:rPr>
              <a:t>d’enseignement</a:t>
            </a:r>
            <a:r>
              <a:rPr lang="en-US" dirty="0">
                <a:solidFill>
                  <a:schemeClr val="dk1"/>
                </a:solidFill>
              </a:rPr>
              <a:t> et </a:t>
            </a:r>
            <a:r>
              <a:rPr lang="en-US" dirty="0" err="1">
                <a:solidFill>
                  <a:schemeClr val="dk1"/>
                </a:solidFill>
              </a:rPr>
              <a:t>d’apprentissage</a:t>
            </a:r>
            <a:r>
              <a:rPr lang="en-US" dirty="0">
                <a:solidFill>
                  <a:schemeClr val="dk1"/>
                </a:solidFill>
              </a:rPr>
              <a:t> </a:t>
            </a:r>
            <a:r>
              <a:rPr lang="en-US" dirty="0" err="1">
                <a:solidFill>
                  <a:schemeClr val="dk1"/>
                </a:solidFill>
              </a:rPr>
              <a:t>adaptées</a:t>
            </a:r>
            <a:r>
              <a:rPr lang="en-US" dirty="0">
                <a:solidFill>
                  <a:schemeClr val="dk1"/>
                </a:solidFill>
              </a:rPr>
              <a:t> à la </a:t>
            </a:r>
            <a:r>
              <a:rPr lang="en-US" dirty="0" err="1">
                <a:solidFill>
                  <a:schemeClr val="dk1"/>
                </a:solidFill>
              </a:rPr>
              <a:t>réalité</a:t>
            </a:r>
            <a:r>
              <a:rPr lang="en-US" dirty="0">
                <a:solidFill>
                  <a:schemeClr val="dk1"/>
                </a:solidFill>
              </a:rPr>
              <a:t> du </a:t>
            </a:r>
            <a:r>
              <a:rPr lang="en-US" dirty="0" err="1">
                <a:solidFill>
                  <a:schemeClr val="dk1"/>
                </a:solidFill>
              </a:rPr>
              <a:t>cégep</a:t>
            </a:r>
            <a:r>
              <a:rPr lang="en-US" dirty="0">
                <a:solidFill>
                  <a:schemeClr val="dk1"/>
                </a:solidFill>
              </a:rPr>
              <a:t>.</a:t>
            </a:r>
          </a:p>
          <a:p>
            <a:pPr marL="457200" lvl="0" indent="-228600" rtl="0">
              <a:spcBef>
                <a:spcPts val="0"/>
              </a:spcBef>
              <a:buClr>
                <a:schemeClr val="dk1"/>
              </a:buClr>
              <a:buChar char="●"/>
            </a:pPr>
            <a:r>
              <a:rPr lang="en-US" dirty="0">
                <a:solidFill>
                  <a:schemeClr val="dk1"/>
                </a:solidFill>
              </a:rPr>
              <a:t>Nous </a:t>
            </a:r>
            <a:r>
              <a:rPr lang="en-US" dirty="0" err="1">
                <a:solidFill>
                  <a:schemeClr val="dk1"/>
                </a:solidFill>
              </a:rPr>
              <a:t>n’évaluions</a:t>
            </a:r>
            <a:r>
              <a:rPr lang="en-US" dirty="0">
                <a:solidFill>
                  <a:schemeClr val="dk1"/>
                </a:solidFill>
              </a:rPr>
              <a:t> </a:t>
            </a:r>
            <a:r>
              <a:rPr lang="en-US" dirty="0" err="1">
                <a:solidFill>
                  <a:schemeClr val="dk1"/>
                </a:solidFill>
              </a:rPr>
              <a:t>ni</a:t>
            </a:r>
            <a:r>
              <a:rPr lang="en-US" dirty="0">
                <a:solidFill>
                  <a:schemeClr val="dk1"/>
                </a:solidFill>
              </a:rPr>
              <a:t> la satisfaction des </a:t>
            </a:r>
            <a:r>
              <a:rPr lang="en-US" dirty="0" err="1">
                <a:solidFill>
                  <a:schemeClr val="dk1"/>
                </a:solidFill>
              </a:rPr>
              <a:t>étudiants</a:t>
            </a:r>
            <a:r>
              <a:rPr lang="en-US" dirty="0">
                <a:solidFill>
                  <a:schemeClr val="dk1"/>
                </a:solidFill>
              </a:rPr>
              <a:t>, </a:t>
            </a:r>
            <a:r>
              <a:rPr lang="en-US" dirty="0" err="1">
                <a:solidFill>
                  <a:schemeClr val="dk1"/>
                </a:solidFill>
              </a:rPr>
              <a:t>ni</a:t>
            </a:r>
            <a:r>
              <a:rPr lang="en-US" dirty="0">
                <a:solidFill>
                  <a:schemeClr val="dk1"/>
                </a:solidFill>
              </a:rPr>
              <a:t> </a:t>
            </a:r>
            <a:r>
              <a:rPr lang="en-US" dirty="0" err="1">
                <a:solidFill>
                  <a:schemeClr val="dk1"/>
                </a:solidFill>
              </a:rPr>
              <a:t>l’acquisition</a:t>
            </a:r>
            <a:r>
              <a:rPr lang="en-US" dirty="0">
                <a:solidFill>
                  <a:schemeClr val="dk1"/>
                </a:solidFill>
              </a:rPr>
              <a:t> et le </a:t>
            </a:r>
            <a:r>
              <a:rPr lang="en-US" dirty="0" err="1">
                <a:solidFill>
                  <a:schemeClr val="dk1"/>
                </a:solidFill>
              </a:rPr>
              <a:t>transfert</a:t>
            </a:r>
            <a:r>
              <a:rPr lang="en-US" dirty="0">
                <a:solidFill>
                  <a:schemeClr val="dk1"/>
                </a:solidFill>
              </a:rPr>
              <a:t> des </a:t>
            </a:r>
            <a:r>
              <a:rPr lang="en-US" dirty="0" err="1">
                <a:solidFill>
                  <a:schemeClr val="dk1"/>
                </a:solidFill>
              </a:rPr>
              <a:t>habiletés</a:t>
            </a:r>
            <a:r>
              <a:rPr lang="en-US" dirty="0">
                <a:solidFill>
                  <a:schemeClr val="dk1"/>
                </a:solidFill>
              </a:rPr>
              <a:t>.  Nous ne </a:t>
            </a:r>
            <a:r>
              <a:rPr lang="en-US" dirty="0" err="1">
                <a:solidFill>
                  <a:schemeClr val="dk1"/>
                </a:solidFill>
              </a:rPr>
              <a:t>pouvions</a:t>
            </a:r>
            <a:r>
              <a:rPr lang="en-US" dirty="0">
                <a:solidFill>
                  <a:schemeClr val="dk1"/>
                </a:solidFill>
              </a:rPr>
              <a:t> observer de </a:t>
            </a:r>
            <a:r>
              <a:rPr lang="en-US" dirty="0" err="1">
                <a:solidFill>
                  <a:schemeClr val="dk1"/>
                </a:solidFill>
              </a:rPr>
              <a:t>transfert</a:t>
            </a:r>
            <a:r>
              <a:rPr lang="en-US" dirty="0">
                <a:solidFill>
                  <a:schemeClr val="dk1"/>
                </a:solidFill>
              </a:rPr>
              <a:t> visible (</a:t>
            </a:r>
            <a:r>
              <a:rPr lang="en-US" dirty="0" err="1">
                <a:solidFill>
                  <a:schemeClr val="dk1"/>
                </a:solidFill>
              </a:rPr>
              <a:t>peu</a:t>
            </a:r>
            <a:r>
              <a:rPr lang="en-US" dirty="0">
                <a:solidFill>
                  <a:schemeClr val="dk1"/>
                </a:solidFill>
              </a:rPr>
              <a:t> de questions, pas </a:t>
            </a:r>
            <a:r>
              <a:rPr lang="en-US" dirty="0" err="1">
                <a:solidFill>
                  <a:schemeClr val="dk1"/>
                </a:solidFill>
              </a:rPr>
              <a:t>d’évaluation</a:t>
            </a:r>
            <a:r>
              <a:rPr lang="en-US" dirty="0">
                <a:solidFill>
                  <a:schemeClr val="dk1"/>
                </a:solidFill>
              </a:rPr>
              <a:t> formative, pas de retour avec le </a:t>
            </a:r>
            <a:r>
              <a:rPr lang="en-US" dirty="0" err="1">
                <a:solidFill>
                  <a:schemeClr val="dk1"/>
                </a:solidFill>
              </a:rPr>
              <a:t>professeur</a:t>
            </a:r>
            <a:r>
              <a:rPr lang="en-US" dirty="0">
                <a:solidFill>
                  <a:schemeClr val="dk1"/>
                </a:solidFill>
              </a:rPr>
              <a:t>)</a:t>
            </a:r>
          </a:p>
          <a:p>
            <a:pPr marL="457200" lvl="0" indent="-228600" rtl="0">
              <a:spcBef>
                <a:spcPts val="0"/>
              </a:spcBef>
              <a:buClr>
                <a:schemeClr val="dk1"/>
              </a:buClr>
              <a:buChar char="●"/>
            </a:pPr>
            <a:r>
              <a:rPr lang="en-US" dirty="0">
                <a:solidFill>
                  <a:schemeClr val="dk1"/>
                </a:solidFill>
              </a:rPr>
              <a:t> En </a:t>
            </a:r>
            <a:r>
              <a:rPr lang="en-US" dirty="0" err="1">
                <a:solidFill>
                  <a:schemeClr val="dk1"/>
                </a:solidFill>
              </a:rPr>
              <a:t>conséquence</a:t>
            </a:r>
            <a:r>
              <a:rPr lang="en-US" dirty="0">
                <a:solidFill>
                  <a:schemeClr val="dk1"/>
                </a:solidFill>
              </a:rPr>
              <a:t>, </a:t>
            </a:r>
            <a:r>
              <a:rPr lang="en-US" dirty="0" err="1">
                <a:solidFill>
                  <a:schemeClr val="dk1"/>
                </a:solidFill>
              </a:rPr>
              <a:t>il</a:t>
            </a:r>
            <a:r>
              <a:rPr lang="en-US" dirty="0">
                <a:solidFill>
                  <a:schemeClr val="dk1"/>
                </a:solidFill>
              </a:rPr>
              <a:t> </a:t>
            </a:r>
            <a:r>
              <a:rPr lang="en-US" dirty="0" err="1">
                <a:solidFill>
                  <a:schemeClr val="dk1"/>
                </a:solidFill>
              </a:rPr>
              <a:t>était</a:t>
            </a:r>
            <a:r>
              <a:rPr lang="en-US" dirty="0">
                <a:solidFill>
                  <a:schemeClr val="dk1"/>
                </a:solidFill>
              </a:rPr>
              <a:t> difficile </a:t>
            </a:r>
            <a:r>
              <a:rPr lang="en-US" dirty="0" err="1">
                <a:solidFill>
                  <a:schemeClr val="dk1"/>
                </a:solidFill>
              </a:rPr>
              <a:t>d’avoir</a:t>
            </a:r>
            <a:r>
              <a:rPr lang="en-US" dirty="0">
                <a:solidFill>
                  <a:schemeClr val="dk1"/>
                </a:solidFill>
              </a:rPr>
              <a:t> </a:t>
            </a:r>
            <a:r>
              <a:rPr lang="en-US" dirty="0" err="1">
                <a:solidFill>
                  <a:schemeClr val="dk1"/>
                </a:solidFill>
              </a:rPr>
              <a:t>une</a:t>
            </a:r>
            <a:r>
              <a:rPr lang="en-US" dirty="0">
                <a:solidFill>
                  <a:schemeClr val="dk1"/>
                </a:solidFill>
              </a:rPr>
              <a:t> </a:t>
            </a:r>
            <a:r>
              <a:rPr lang="en-US" dirty="0" err="1">
                <a:solidFill>
                  <a:schemeClr val="dk1"/>
                </a:solidFill>
              </a:rPr>
              <a:t>pratique</a:t>
            </a:r>
            <a:r>
              <a:rPr lang="en-US" dirty="0">
                <a:solidFill>
                  <a:schemeClr val="dk1"/>
                </a:solidFill>
              </a:rPr>
              <a:t> </a:t>
            </a:r>
            <a:r>
              <a:rPr lang="en-US" dirty="0" err="1">
                <a:solidFill>
                  <a:schemeClr val="dk1"/>
                </a:solidFill>
              </a:rPr>
              <a:t>réflexive</a:t>
            </a:r>
            <a:r>
              <a:rPr lang="en-US" dirty="0">
                <a:solidFill>
                  <a:schemeClr val="dk1"/>
                </a:solidFill>
              </a:rPr>
              <a:t>.</a:t>
            </a:r>
          </a:p>
          <a:p>
            <a:pPr marL="457200" lvl="0" indent="-228600" rtl="0">
              <a:spcBef>
                <a:spcPts val="0"/>
              </a:spcBef>
              <a:buClr>
                <a:schemeClr val="dk1"/>
              </a:buClr>
              <a:buChar char="●"/>
            </a:pPr>
            <a:r>
              <a:rPr lang="en-US" dirty="0">
                <a:solidFill>
                  <a:schemeClr val="dk1"/>
                </a:solidFill>
              </a:rPr>
              <a:t>Les </a:t>
            </a:r>
            <a:r>
              <a:rPr lang="en-US" dirty="0" err="1">
                <a:solidFill>
                  <a:schemeClr val="dk1"/>
                </a:solidFill>
              </a:rPr>
              <a:t>professeurs</a:t>
            </a:r>
            <a:r>
              <a:rPr lang="en-US" dirty="0">
                <a:solidFill>
                  <a:schemeClr val="dk1"/>
                </a:solidFill>
              </a:rPr>
              <a:t> </a:t>
            </a:r>
            <a:r>
              <a:rPr lang="en-US" dirty="0" err="1">
                <a:solidFill>
                  <a:schemeClr val="dk1"/>
                </a:solidFill>
              </a:rPr>
              <a:t>continuaient</a:t>
            </a:r>
            <a:r>
              <a:rPr lang="en-US" dirty="0">
                <a:solidFill>
                  <a:schemeClr val="dk1"/>
                </a:solidFill>
              </a:rPr>
              <a:t> à </a:t>
            </a:r>
            <a:r>
              <a:rPr lang="en-US" dirty="0" err="1">
                <a:solidFill>
                  <a:schemeClr val="dk1"/>
                </a:solidFill>
              </a:rPr>
              <a:t>venir</a:t>
            </a:r>
            <a:r>
              <a:rPr lang="en-US" dirty="0">
                <a:solidFill>
                  <a:schemeClr val="dk1"/>
                </a:solidFill>
              </a:rPr>
              <a:t> nous </a:t>
            </a:r>
            <a:r>
              <a:rPr lang="en-US" dirty="0" err="1">
                <a:solidFill>
                  <a:schemeClr val="dk1"/>
                </a:solidFill>
              </a:rPr>
              <a:t>voir</a:t>
            </a:r>
            <a:r>
              <a:rPr lang="en-US" dirty="0">
                <a:solidFill>
                  <a:schemeClr val="dk1"/>
                </a:solidFill>
              </a:rPr>
              <a:t> pour des formations. </a:t>
            </a:r>
            <a:r>
              <a:rPr lang="en-US" dirty="0" err="1">
                <a:solidFill>
                  <a:schemeClr val="dk1"/>
                </a:solidFill>
              </a:rPr>
              <a:t>C’est</a:t>
            </a:r>
            <a:r>
              <a:rPr lang="en-US" dirty="0">
                <a:solidFill>
                  <a:schemeClr val="dk1"/>
                </a:solidFill>
              </a:rPr>
              <a:t> </a:t>
            </a:r>
            <a:r>
              <a:rPr lang="en-US" dirty="0" err="1">
                <a:solidFill>
                  <a:schemeClr val="dk1"/>
                </a:solidFill>
              </a:rPr>
              <a:t>donc</a:t>
            </a:r>
            <a:r>
              <a:rPr lang="en-US" dirty="0">
                <a:solidFill>
                  <a:schemeClr val="dk1"/>
                </a:solidFill>
              </a:rPr>
              <a:t> </a:t>
            </a:r>
            <a:r>
              <a:rPr lang="en-US" dirty="0" err="1">
                <a:solidFill>
                  <a:schemeClr val="dk1"/>
                </a:solidFill>
              </a:rPr>
              <a:t>qu’il</a:t>
            </a:r>
            <a:r>
              <a:rPr lang="en-US" dirty="0">
                <a:solidFill>
                  <a:schemeClr val="dk1"/>
                </a:solidFill>
              </a:rPr>
              <a:t> y </a:t>
            </a:r>
            <a:r>
              <a:rPr lang="en-US" dirty="0" err="1">
                <a:solidFill>
                  <a:schemeClr val="dk1"/>
                </a:solidFill>
              </a:rPr>
              <a:t>avait</a:t>
            </a:r>
            <a:r>
              <a:rPr lang="en-US" dirty="0">
                <a:solidFill>
                  <a:schemeClr val="dk1"/>
                </a:solidFill>
              </a:rPr>
              <a:t> </a:t>
            </a:r>
            <a:r>
              <a:rPr lang="en-US" dirty="0" err="1">
                <a:solidFill>
                  <a:schemeClr val="dk1"/>
                </a:solidFill>
              </a:rPr>
              <a:t>quand</a:t>
            </a:r>
            <a:r>
              <a:rPr lang="en-US" dirty="0">
                <a:solidFill>
                  <a:schemeClr val="dk1"/>
                </a:solidFill>
              </a:rPr>
              <a:t> </a:t>
            </a:r>
            <a:r>
              <a:rPr lang="en-US" dirty="0" err="1">
                <a:solidFill>
                  <a:schemeClr val="dk1"/>
                </a:solidFill>
              </a:rPr>
              <a:t>même</a:t>
            </a:r>
            <a:r>
              <a:rPr lang="en-US" dirty="0">
                <a:solidFill>
                  <a:schemeClr val="dk1"/>
                </a:solidFill>
              </a:rPr>
              <a:t> un gain.</a:t>
            </a:r>
          </a:p>
          <a:p>
            <a:pPr lvl="0">
              <a:spcBef>
                <a:spcPts val="0"/>
              </a:spcBef>
              <a:buNone/>
            </a:pPr>
            <a:endParaRPr dirty="0"/>
          </a:p>
        </p:txBody>
      </p:sp>
    </p:spTree>
    <p:extLst>
      <p:ext uri="{BB962C8B-B14F-4D97-AF65-F5344CB8AC3E}">
        <p14:creationId xmlns:p14="http://schemas.microsoft.com/office/powerpoint/2010/main" val="18329473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Shape 2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56" name="Shape 25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 Philippe</a:t>
            </a:r>
          </a:p>
          <a:p>
            <a:pPr lvl="0">
              <a:spcBef>
                <a:spcPts val="0"/>
              </a:spcBef>
              <a:buClr>
                <a:schemeClr val="dk1"/>
              </a:buClr>
              <a:buSzPct val="50000"/>
              <a:buFont typeface="Arial"/>
              <a:buNone/>
            </a:pPr>
            <a:r>
              <a:rPr lang="en-US" dirty="0">
                <a:solidFill>
                  <a:schemeClr val="dk1"/>
                </a:solidFill>
              </a:rPr>
              <a:t>Notre </a:t>
            </a:r>
            <a:r>
              <a:rPr lang="en-US" dirty="0" err="1">
                <a:solidFill>
                  <a:schemeClr val="dk1"/>
                </a:solidFill>
              </a:rPr>
              <a:t>équipe</a:t>
            </a:r>
            <a:r>
              <a:rPr lang="en-US" dirty="0">
                <a:solidFill>
                  <a:schemeClr val="dk1"/>
                </a:solidFill>
              </a:rPr>
              <a:t> </a:t>
            </a:r>
            <a:r>
              <a:rPr lang="en-US" dirty="0" err="1">
                <a:solidFill>
                  <a:schemeClr val="dk1"/>
                </a:solidFill>
              </a:rPr>
              <a:t>voulait</a:t>
            </a:r>
            <a:r>
              <a:rPr lang="en-US" dirty="0">
                <a:solidFill>
                  <a:schemeClr val="dk1"/>
                </a:solidFill>
              </a:rPr>
              <a:t> </a:t>
            </a:r>
            <a:r>
              <a:rPr lang="en-US" dirty="0" err="1">
                <a:solidFill>
                  <a:schemeClr val="dk1"/>
                </a:solidFill>
              </a:rPr>
              <a:t>régler</a:t>
            </a:r>
            <a:r>
              <a:rPr lang="en-US" dirty="0">
                <a:solidFill>
                  <a:schemeClr val="dk1"/>
                </a:solidFill>
              </a:rPr>
              <a:t> </a:t>
            </a:r>
            <a:r>
              <a:rPr lang="en-US" dirty="0" err="1">
                <a:solidFill>
                  <a:schemeClr val="dk1"/>
                </a:solidFill>
              </a:rPr>
              <a:t>ces</a:t>
            </a:r>
            <a:r>
              <a:rPr lang="en-US" dirty="0">
                <a:solidFill>
                  <a:schemeClr val="dk1"/>
                </a:solidFill>
              </a:rPr>
              <a:t> </a:t>
            </a:r>
            <a:r>
              <a:rPr lang="en-US" dirty="0" err="1">
                <a:solidFill>
                  <a:schemeClr val="dk1"/>
                </a:solidFill>
              </a:rPr>
              <a:t>problèmes</a:t>
            </a:r>
            <a:r>
              <a:rPr lang="en-US" dirty="0">
                <a:solidFill>
                  <a:schemeClr val="dk1"/>
                </a:solidFill>
              </a:rPr>
              <a:t> </a:t>
            </a:r>
            <a:r>
              <a:rPr lang="en-US" dirty="0" err="1">
                <a:solidFill>
                  <a:schemeClr val="dk1"/>
                </a:solidFill>
              </a:rPr>
              <a:t>logistiques</a:t>
            </a:r>
            <a:r>
              <a:rPr lang="en-US" dirty="0">
                <a:solidFill>
                  <a:schemeClr val="dk1"/>
                </a:solidFill>
              </a:rPr>
              <a:t> et </a:t>
            </a:r>
            <a:r>
              <a:rPr lang="en-US" dirty="0" err="1">
                <a:solidFill>
                  <a:schemeClr val="dk1"/>
                </a:solidFill>
              </a:rPr>
              <a:t>pédagogiques</a:t>
            </a:r>
            <a:r>
              <a:rPr lang="en-US" dirty="0">
                <a:solidFill>
                  <a:schemeClr val="dk1"/>
                </a:solidFill>
              </a:rPr>
              <a:t> </a:t>
            </a:r>
            <a:r>
              <a:rPr lang="en-US" dirty="0" err="1">
                <a:solidFill>
                  <a:schemeClr val="dk1"/>
                </a:solidFill>
              </a:rPr>
              <a:t>afin</a:t>
            </a:r>
            <a:r>
              <a:rPr lang="en-US" dirty="0">
                <a:solidFill>
                  <a:schemeClr val="dk1"/>
                </a:solidFill>
              </a:rPr>
              <a:t> de </a:t>
            </a:r>
            <a:r>
              <a:rPr lang="en-US" dirty="0" err="1">
                <a:solidFill>
                  <a:schemeClr val="dk1"/>
                </a:solidFill>
              </a:rPr>
              <a:t>regagner</a:t>
            </a:r>
            <a:endParaRPr lang="en-US" dirty="0">
              <a:solidFill>
                <a:schemeClr val="dk1"/>
              </a:solidFill>
            </a:endParaRPr>
          </a:p>
          <a:p>
            <a:pPr lvl="0">
              <a:spcBef>
                <a:spcPts val="0"/>
              </a:spcBef>
              <a:buClr>
                <a:schemeClr val="dk1"/>
              </a:buClr>
              <a:buSzPct val="50000"/>
              <a:buFont typeface="Arial"/>
              <a:buNone/>
            </a:pPr>
            <a:r>
              <a:rPr lang="en-US" dirty="0">
                <a:solidFill>
                  <a:schemeClr val="dk1"/>
                </a:solidFill>
              </a:rPr>
              <a:t>le </a:t>
            </a:r>
            <a:r>
              <a:rPr lang="en-US" dirty="0" err="1">
                <a:solidFill>
                  <a:schemeClr val="dk1"/>
                </a:solidFill>
              </a:rPr>
              <a:t>sens</a:t>
            </a:r>
            <a:r>
              <a:rPr lang="en-US" dirty="0">
                <a:solidFill>
                  <a:schemeClr val="dk1"/>
                </a:solidFill>
              </a:rPr>
              <a:t> et la pertinence de </a:t>
            </a:r>
            <a:r>
              <a:rPr lang="en-US" dirty="0" err="1">
                <a:solidFill>
                  <a:schemeClr val="dk1"/>
                </a:solidFill>
              </a:rPr>
              <a:t>nos</a:t>
            </a:r>
            <a:r>
              <a:rPr lang="en-US" dirty="0">
                <a:solidFill>
                  <a:schemeClr val="dk1"/>
                </a:solidFill>
              </a:rPr>
              <a:t> actions.</a:t>
            </a:r>
          </a:p>
          <a:p>
            <a:pPr lvl="0">
              <a:spcBef>
                <a:spcPts val="0"/>
              </a:spcBef>
              <a:buClr>
                <a:schemeClr val="dk1"/>
              </a:buClr>
              <a:buSzPct val="50000"/>
              <a:buFont typeface="Arial"/>
              <a:buNone/>
            </a:pPr>
            <a:endParaRPr dirty="0">
              <a:solidFill>
                <a:srgbClr val="FF0000"/>
              </a:solidFill>
            </a:endParaRPr>
          </a:p>
          <a:p>
            <a:pPr marL="457200" lvl="0" indent="-228600" rtl="0">
              <a:spcBef>
                <a:spcPts val="0"/>
              </a:spcBef>
              <a:buClr>
                <a:schemeClr val="dk1"/>
              </a:buClr>
              <a:buChar char="●"/>
            </a:pPr>
            <a:r>
              <a:rPr lang="en-US" dirty="0" err="1">
                <a:solidFill>
                  <a:schemeClr val="dk1"/>
                </a:solidFill>
              </a:rPr>
              <a:t>Aménagement</a:t>
            </a:r>
            <a:r>
              <a:rPr lang="en-US" dirty="0">
                <a:solidFill>
                  <a:schemeClr val="dk1"/>
                </a:solidFill>
              </a:rPr>
              <a:t> d’un </a:t>
            </a:r>
            <a:r>
              <a:rPr lang="en-US" dirty="0" err="1">
                <a:solidFill>
                  <a:schemeClr val="dk1"/>
                </a:solidFill>
              </a:rPr>
              <a:t>laboratoire</a:t>
            </a:r>
            <a:r>
              <a:rPr lang="en-US" dirty="0">
                <a:solidFill>
                  <a:schemeClr val="dk1"/>
                </a:solidFill>
              </a:rPr>
              <a:t> </a:t>
            </a:r>
            <a:r>
              <a:rPr lang="en-US" dirty="0" err="1">
                <a:solidFill>
                  <a:schemeClr val="dk1"/>
                </a:solidFill>
              </a:rPr>
              <a:t>dédié</a:t>
            </a:r>
            <a:r>
              <a:rPr lang="en-US" dirty="0">
                <a:solidFill>
                  <a:schemeClr val="dk1"/>
                </a:solidFill>
              </a:rPr>
              <a:t> à </a:t>
            </a:r>
            <a:r>
              <a:rPr lang="en-US" dirty="0" err="1">
                <a:solidFill>
                  <a:schemeClr val="dk1"/>
                </a:solidFill>
              </a:rPr>
              <a:t>l’enseignement</a:t>
            </a:r>
            <a:r>
              <a:rPr lang="en-US" dirty="0">
                <a:solidFill>
                  <a:schemeClr val="dk1"/>
                </a:solidFill>
              </a:rPr>
              <a:t> et l’apprentissage des </a:t>
            </a:r>
            <a:r>
              <a:rPr lang="en-US" dirty="0" err="1">
                <a:solidFill>
                  <a:schemeClr val="dk1"/>
                </a:solidFill>
              </a:rPr>
              <a:t>stratégies</a:t>
            </a:r>
            <a:r>
              <a:rPr lang="en-US" dirty="0">
                <a:solidFill>
                  <a:schemeClr val="dk1"/>
                </a:solidFill>
              </a:rPr>
              <a:t> </a:t>
            </a:r>
            <a:r>
              <a:rPr lang="en-US" dirty="0" err="1">
                <a:solidFill>
                  <a:schemeClr val="dk1"/>
                </a:solidFill>
              </a:rPr>
              <a:t>d’apprentissage</a:t>
            </a:r>
            <a:r>
              <a:rPr lang="en-US" dirty="0">
                <a:solidFill>
                  <a:schemeClr val="dk1"/>
                </a:solidFill>
              </a:rPr>
              <a:t> (pas </a:t>
            </a:r>
            <a:r>
              <a:rPr lang="en-US" dirty="0" err="1">
                <a:solidFill>
                  <a:schemeClr val="dk1"/>
                </a:solidFill>
              </a:rPr>
              <a:t>dans</a:t>
            </a:r>
            <a:r>
              <a:rPr lang="en-US" dirty="0">
                <a:solidFill>
                  <a:schemeClr val="dk1"/>
                </a:solidFill>
              </a:rPr>
              <a:t> </a:t>
            </a:r>
            <a:r>
              <a:rPr lang="en-US" dirty="0" err="1">
                <a:solidFill>
                  <a:schemeClr val="dk1"/>
                </a:solidFill>
              </a:rPr>
              <a:t>l’horaire</a:t>
            </a:r>
            <a:r>
              <a:rPr lang="en-US" dirty="0">
                <a:solidFill>
                  <a:schemeClr val="dk1"/>
                </a:solidFill>
              </a:rPr>
              <a:t> maître) </a:t>
            </a:r>
            <a:r>
              <a:rPr lang="en-US" dirty="0" err="1">
                <a:solidFill>
                  <a:srgbClr val="0000FF"/>
                </a:solidFill>
              </a:rPr>
              <a:t>photographie</a:t>
            </a:r>
            <a:endParaRPr lang="en-US" dirty="0">
              <a:solidFill>
                <a:srgbClr val="0000FF"/>
              </a:solidFill>
            </a:endParaRPr>
          </a:p>
          <a:p>
            <a:pPr marL="457200" lvl="0" indent="-228600" rtl="0">
              <a:spcBef>
                <a:spcPts val="0"/>
              </a:spcBef>
              <a:buClr>
                <a:schemeClr val="dk1"/>
              </a:buClr>
              <a:buChar char="●"/>
            </a:pPr>
            <a:r>
              <a:rPr lang="en-US" dirty="0">
                <a:solidFill>
                  <a:schemeClr val="dk1"/>
                </a:solidFill>
              </a:rPr>
              <a:t>Abonnement à des bases de </a:t>
            </a:r>
            <a:r>
              <a:rPr lang="en-US" dirty="0" err="1">
                <a:solidFill>
                  <a:schemeClr val="dk1"/>
                </a:solidFill>
              </a:rPr>
              <a:t>données</a:t>
            </a:r>
            <a:r>
              <a:rPr lang="en-US" dirty="0">
                <a:solidFill>
                  <a:schemeClr val="dk1"/>
                </a:solidFill>
              </a:rPr>
              <a:t> et </a:t>
            </a:r>
            <a:r>
              <a:rPr lang="en-US" dirty="0" err="1">
                <a:solidFill>
                  <a:schemeClr val="dk1"/>
                </a:solidFill>
              </a:rPr>
              <a:t>l’amélioration</a:t>
            </a:r>
            <a:r>
              <a:rPr lang="en-US" dirty="0">
                <a:solidFill>
                  <a:schemeClr val="dk1"/>
                </a:solidFill>
              </a:rPr>
              <a:t> de </a:t>
            </a:r>
            <a:r>
              <a:rPr lang="en-US" dirty="0" err="1">
                <a:solidFill>
                  <a:schemeClr val="dk1"/>
                </a:solidFill>
              </a:rPr>
              <a:t>l’accès</a:t>
            </a:r>
            <a:r>
              <a:rPr lang="en-US" dirty="0">
                <a:solidFill>
                  <a:schemeClr val="dk1"/>
                </a:solidFill>
              </a:rPr>
              <a:t> aux ressources </a:t>
            </a:r>
            <a:r>
              <a:rPr lang="en-US" dirty="0" err="1">
                <a:solidFill>
                  <a:schemeClr val="dk1"/>
                </a:solidFill>
              </a:rPr>
              <a:t>présentées</a:t>
            </a:r>
            <a:r>
              <a:rPr lang="en-US" dirty="0">
                <a:solidFill>
                  <a:schemeClr val="dk1"/>
                </a:solidFill>
              </a:rPr>
              <a:t> (</a:t>
            </a:r>
            <a:r>
              <a:rPr lang="en-US" dirty="0" err="1">
                <a:solidFill>
                  <a:schemeClr val="dk1"/>
                </a:solidFill>
              </a:rPr>
              <a:t>disponibles</a:t>
            </a:r>
            <a:r>
              <a:rPr lang="en-US" dirty="0">
                <a:solidFill>
                  <a:schemeClr val="dk1"/>
                </a:solidFill>
              </a:rPr>
              <a:t> </a:t>
            </a:r>
            <a:r>
              <a:rPr lang="en-US" dirty="0" err="1">
                <a:solidFill>
                  <a:schemeClr val="dk1"/>
                </a:solidFill>
              </a:rPr>
              <a:t>depuis</a:t>
            </a:r>
            <a:r>
              <a:rPr lang="en-US" dirty="0">
                <a:solidFill>
                  <a:schemeClr val="dk1"/>
                </a:solidFill>
              </a:rPr>
              <a:t> la </a:t>
            </a:r>
            <a:r>
              <a:rPr lang="en-US" dirty="0" err="1">
                <a:solidFill>
                  <a:schemeClr val="dk1"/>
                </a:solidFill>
              </a:rPr>
              <a:t>maison</a:t>
            </a:r>
            <a:r>
              <a:rPr lang="en-US" dirty="0">
                <a:solidFill>
                  <a:schemeClr val="dk1"/>
                </a:solidFill>
              </a:rPr>
              <a:t>) : </a:t>
            </a:r>
            <a:r>
              <a:rPr lang="en-US" dirty="0" err="1">
                <a:solidFill>
                  <a:schemeClr val="dk1"/>
                </a:solidFill>
              </a:rPr>
              <a:t>favorise</a:t>
            </a:r>
            <a:r>
              <a:rPr lang="en-US" dirty="0">
                <a:solidFill>
                  <a:schemeClr val="dk1"/>
                </a:solidFill>
              </a:rPr>
              <a:t> beaucoup </a:t>
            </a:r>
            <a:r>
              <a:rPr lang="en-US" dirty="0" err="1">
                <a:solidFill>
                  <a:schemeClr val="dk1"/>
                </a:solidFill>
              </a:rPr>
              <a:t>l’utilisation</a:t>
            </a:r>
            <a:r>
              <a:rPr lang="en-US" dirty="0">
                <a:solidFill>
                  <a:schemeClr val="dk1"/>
                </a:solidFill>
              </a:rPr>
              <a:t> des </a:t>
            </a:r>
            <a:r>
              <a:rPr lang="en-US" dirty="0" err="1">
                <a:solidFill>
                  <a:schemeClr val="dk1"/>
                </a:solidFill>
              </a:rPr>
              <a:t>outils</a:t>
            </a:r>
            <a:r>
              <a:rPr lang="en-US" dirty="0">
                <a:solidFill>
                  <a:schemeClr val="dk1"/>
                </a:solidFill>
              </a:rPr>
              <a:t> </a:t>
            </a:r>
            <a:r>
              <a:rPr lang="en-US" dirty="0" err="1">
                <a:solidFill>
                  <a:schemeClr val="dk1"/>
                </a:solidFill>
              </a:rPr>
              <a:t>vus</a:t>
            </a:r>
            <a:r>
              <a:rPr lang="en-US" dirty="0">
                <a:solidFill>
                  <a:schemeClr val="dk1"/>
                </a:solidFill>
              </a:rPr>
              <a:t> en atelier </a:t>
            </a:r>
          </a:p>
          <a:p>
            <a:pPr marL="457200" lvl="0" indent="-228600" rtl="0">
              <a:spcBef>
                <a:spcPts val="0"/>
              </a:spcBef>
              <a:buClr>
                <a:schemeClr val="dk1"/>
              </a:buClr>
              <a:buChar char="●"/>
            </a:pPr>
            <a:r>
              <a:rPr lang="en-US" dirty="0" err="1">
                <a:solidFill>
                  <a:schemeClr val="dk1"/>
                </a:solidFill>
              </a:rPr>
              <a:t>Projet</a:t>
            </a:r>
            <a:r>
              <a:rPr lang="en-US" dirty="0">
                <a:solidFill>
                  <a:schemeClr val="dk1"/>
                </a:solidFill>
              </a:rPr>
              <a:t> Diapason :. </a:t>
            </a:r>
            <a:r>
              <a:rPr lang="en-US" dirty="0" err="1">
                <a:solidFill>
                  <a:schemeClr val="dk1"/>
                </a:solidFill>
              </a:rPr>
              <a:t>Libération</a:t>
            </a:r>
            <a:r>
              <a:rPr lang="en-US" dirty="0">
                <a:solidFill>
                  <a:schemeClr val="dk1"/>
                </a:solidFill>
              </a:rPr>
              <a:t> d’un </a:t>
            </a:r>
            <a:r>
              <a:rPr lang="en-US" dirty="0" err="1">
                <a:solidFill>
                  <a:schemeClr val="dk1"/>
                </a:solidFill>
              </a:rPr>
              <a:t>professionnel</a:t>
            </a:r>
            <a:r>
              <a:rPr lang="en-US" dirty="0">
                <a:solidFill>
                  <a:schemeClr val="dk1"/>
                </a:solidFill>
              </a:rPr>
              <a:t> (2 </a:t>
            </a:r>
            <a:r>
              <a:rPr lang="en-US" dirty="0" err="1">
                <a:solidFill>
                  <a:schemeClr val="dk1"/>
                </a:solidFill>
              </a:rPr>
              <a:t>ans</a:t>
            </a:r>
            <a:r>
              <a:rPr lang="en-US" dirty="0">
                <a:solidFill>
                  <a:schemeClr val="dk1"/>
                </a:solidFill>
              </a:rPr>
              <a:t>) </a:t>
            </a:r>
            <a:r>
              <a:rPr lang="en-US" dirty="0" err="1">
                <a:solidFill>
                  <a:schemeClr val="dk1"/>
                </a:solidFill>
              </a:rPr>
              <a:t>sur</a:t>
            </a:r>
            <a:r>
              <a:rPr lang="en-US" dirty="0">
                <a:solidFill>
                  <a:schemeClr val="dk1"/>
                </a:solidFill>
              </a:rPr>
              <a:t> un </a:t>
            </a:r>
            <a:r>
              <a:rPr lang="en-US" dirty="0" err="1">
                <a:solidFill>
                  <a:schemeClr val="dk1"/>
                </a:solidFill>
              </a:rPr>
              <a:t>projet</a:t>
            </a:r>
            <a:r>
              <a:rPr lang="en-US" dirty="0">
                <a:solidFill>
                  <a:schemeClr val="dk1"/>
                </a:solidFill>
              </a:rPr>
              <a:t> de </a:t>
            </a:r>
            <a:r>
              <a:rPr lang="en-US" dirty="0" err="1">
                <a:solidFill>
                  <a:schemeClr val="dk1"/>
                </a:solidFill>
              </a:rPr>
              <a:t>création</a:t>
            </a:r>
            <a:r>
              <a:rPr lang="en-US" dirty="0">
                <a:solidFill>
                  <a:schemeClr val="dk1"/>
                </a:solidFill>
              </a:rPr>
              <a:t> de ressources </a:t>
            </a:r>
            <a:r>
              <a:rPr lang="en-US" dirty="0" err="1">
                <a:solidFill>
                  <a:schemeClr val="dk1"/>
                </a:solidFill>
              </a:rPr>
              <a:t>d’enseignement</a:t>
            </a:r>
            <a:r>
              <a:rPr lang="en-US" dirty="0">
                <a:solidFill>
                  <a:schemeClr val="dk1"/>
                </a:solidFill>
              </a:rPr>
              <a:t> et </a:t>
            </a:r>
            <a:r>
              <a:rPr lang="en-US" dirty="0" err="1">
                <a:solidFill>
                  <a:schemeClr val="dk1"/>
                </a:solidFill>
              </a:rPr>
              <a:t>d’apprentissage</a:t>
            </a:r>
            <a:r>
              <a:rPr lang="en-US" dirty="0">
                <a:solidFill>
                  <a:schemeClr val="dk1"/>
                </a:solidFill>
              </a:rPr>
              <a:t> pour les CI </a:t>
            </a:r>
            <a:r>
              <a:rPr lang="en-US" dirty="0">
                <a:solidFill>
                  <a:srgbClr val="0000FF"/>
                </a:solidFill>
              </a:rPr>
              <a:t>(</a:t>
            </a:r>
            <a:r>
              <a:rPr lang="en-US" dirty="0" err="1">
                <a:solidFill>
                  <a:srgbClr val="0000FF"/>
                </a:solidFill>
              </a:rPr>
              <a:t>montrer</a:t>
            </a:r>
            <a:r>
              <a:rPr lang="en-US" dirty="0">
                <a:solidFill>
                  <a:srgbClr val="0000FF"/>
                </a:solidFill>
              </a:rPr>
              <a:t> la </a:t>
            </a:r>
            <a:r>
              <a:rPr lang="en-US" dirty="0" err="1">
                <a:solidFill>
                  <a:srgbClr val="0000FF"/>
                </a:solidFill>
              </a:rPr>
              <a:t>diapositive</a:t>
            </a:r>
            <a:r>
              <a:rPr lang="en-US" dirty="0">
                <a:solidFill>
                  <a:srgbClr val="0000FF"/>
                </a:solidFill>
              </a:rPr>
              <a:t> du site web)</a:t>
            </a:r>
            <a:r>
              <a:rPr lang="en-US" dirty="0">
                <a:solidFill>
                  <a:schemeClr val="dk1"/>
                </a:solidFill>
              </a:rPr>
              <a:t>. </a:t>
            </a:r>
            <a:r>
              <a:rPr lang="en-US" dirty="0" err="1">
                <a:solidFill>
                  <a:schemeClr val="dk1"/>
                </a:solidFill>
              </a:rPr>
              <a:t>Permettent</a:t>
            </a:r>
            <a:r>
              <a:rPr lang="en-US" dirty="0">
                <a:solidFill>
                  <a:schemeClr val="dk1"/>
                </a:solidFill>
              </a:rPr>
              <a:t> </a:t>
            </a:r>
            <a:r>
              <a:rPr lang="en-US" dirty="0" err="1">
                <a:solidFill>
                  <a:schemeClr val="dk1"/>
                </a:solidFill>
              </a:rPr>
              <a:t>d’utiliser</a:t>
            </a:r>
            <a:r>
              <a:rPr lang="en-US" dirty="0">
                <a:solidFill>
                  <a:schemeClr val="dk1"/>
                </a:solidFill>
              </a:rPr>
              <a:t>, avec la collaboration du </a:t>
            </a:r>
            <a:r>
              <a:rPr lang="en-US" dirty="0" err="1">
                <a:solidFill>
                  <a:schemeClr val="dk1"/>
                </a:solidFill>
              </a:rPr>
              <a:t>professeur</a:t>
            </a:r>
            <a:r>
              <a:rPr lang="en-US" dirty="0">
                <a:solidFill>
                  <a:schemeClr val="dk1"/>
                </a:solidFill>
              </a:rPr>
              <a:t>, </a:t>
            </a:r>
            <a:r>
              <a:rPr lang="en-US" dirty="0" err="1">
                <a:solidFill>
                  <a:schemeClr val="dk1"/>
                </a:solidFill>
              </a:rPr>
              <a:t>certains</a:t>
            </a:r>
            <a:r>
              <a:rPr lang="en-US" dirty="0">
                <a:solidFill>
                  <a:schemeClr val="dk1"/>
                </a:solidFill>
              </a:rPr>
              <a:t> </a:t>
            </a:r>
            <a:r>
              <a:rPr lang="en-US" dirty="0" err="1">
                <a:solidFill>
                  <a:schemeClr val="dk1"/>
                </a:solidFill>
              </a:rPr>
              <a:t>principes</a:t>
            </a:r>
            <a:r>
              <a:rPr lang="en-US" dirty="0">
                <a:solidFill>
                  <a:schemeClr val="dk1"/>
                </a:solidFill>
              </a:rPr>
              <a:t> de </a:t>
            </a:r>
            <a:r>
              <a:rPr lang="en-US" dirty="0" err="1">
                <a:solidFill>
                  <a:schemeClr val="dk1"/>
                </a:solidFill>
              </a:rPr>
              <a:t>classe</a:t>
            </a:r>
            <a:r>
              <a:rPr lang="en-US" dirty="0">
                <a:solidFill>
                  <a:schemeClr val="dk1"/>
                </a:solidFill>
              </a:rPr>
              <a:t> </a:t>
            </a:r>
            <a:r>
              <a:rPr lang="en-US" dirty="0" err="1">
                <a:solidFill>
                  <a:schemeClr val="dk1"/>
                </a:solidFill>
              </a:rPr>
              <a:t>inversée</a:t>
            </a:r>
            <a:r>
              <a:rPr lang="en-US" dirty="0">
                <a:solidFill>
                  <a:schemeClr val="dk1"/>
                </a:solidFill>
              </a:rPr>
              <a:t> et de </a:t>
            </a:r>
            <a:r>
              <a:rPr lang="en-US" dirty="0" err="1">
                <a:solidFill>
                  <a:schemeClr val="dk1"/>
                </a:solidFill>
              </a:rPr>
              <a:t>gagner</a:t>
            </a:r>
            <a:r>
              <a:rPr lang="en-US" dirty="0">
                <a:solidFill>
                  <a:schemeClr val="dk1"/>
                </a:solidFill>
              </a:rPr>
              <a:t> du temps en formation tout en </a:t>
            </a:r>
            <a:r>
              <a:rPr lang="en-US" dirty="0" err="1">
                <a:solidFill>
                  <a:schemeClr val="dk1"/>
                </a:solidFill>
              </a:rPr>
              <a:t>ayant</a:t>
            </a:r>
            <a:r>
              <a:rPr lang="en-US" dirty="0">
                <a:solidFill>
                  <a:schemeClr val="dk1"/>
                </a:solidFill>
              </a:rPr>
              <a:t> des </a:t>
            </a:r>
            <a:r>
              <a:rPr lang="en-US" dirty="0" err="1">
                <a:solidFill>
                  <a:schemeClr val="dk1"/>
                </a:solidFill>
              </a:rPr>
              <a:t>étudiants</a:t>
            </a:r>
            <a:r>
              <a:rPr lang="en-US" dirty="0">
                <a:solidFill>
                  <a:schemeClr val="dk1"/>
                </a:solidFill>
              </a:rPr>
              <a:t> </a:t>
            </a:r>
            <a:r>
              <a:rPr lang="en-US" dirty="0" err="1">
                <a:solidFill>
                  <a:schemeClr val="dk1"/>
                </a:solidFill>
              </a:rPr>
              <a:t>prêts</a:t>
            </a:r>
            <a:r>
              <a:rPr lang="en-US" dirty="0">
                <a:solidFill>
                  <a:schemeClr val="dk1"/>
                </a:solidFill>
              </a:rPr>
              <a:t> (</a:t>
            </a:r>
            <a:r>
              <a:rPr lang="en-US" dirty="0" err="1">
                <a:solidFill>
                  <a:schemeClr val="dk1"/>
                </a:solidFill>
              </a:rPr>
              <a:t>préciser</a:t>
            </a:r>
            <a:r>
              <a:rPr lang="en-US" dirty="0">
                <a:solidFill>
                  <a:schemeClr val="dk1"/>
                </a:solidFill>
              </a:rPr>
              <a:t> son </a:t>
            </a:r>
            <a:r>
              <a:rPr lang="en-US" dirty="0" err="1">
                <a:solidFill>
                  <a:schemeClr val="dk1"/>
                </a:solidFill>
              </a:rPr>
              <a:t>sujet</a:t>
            </a:r>
            <a:r>
              <a:rPr lang="en-US" dirty="0">
                <a:solidFill>
                  <a:schemeClr val="dk1"/>
                </a:solidFill>
              </a:rPr>
              <a:t> de </a:t>
            </a:r>
            <a:r>
              <a:rPr lang="en-US" dirty="0" err="1">
                <a:solidFill>
                  <a:schemeClr val="dk1"/>
                </a:solidFill>
              </a:rPr>
              <a:t>recherche</a:t>
            </a:r>
            <a:r>
              <a:rPr lang="en-US" dirty="0">
                <a:solidFill>
                  <a:schemeClr val="dk1"/>
                </a:solidFill>
              </a:rPr>
              <a:t> et son plan de concept avec les </a:t>
            </a:r>
            <a:r>
              <a:rPr lang="en-US" dirty="0" err="1">
                <a:solidFill>
                  <a:schemeClr val="dk1"/>
                </a:solidFill>
              </a:rPr>
              <a:t>petits</a:t>
            </a:r>
            <a:r>
              <a:rPr lang="en-US" dirty="0">
                <a:solidFill>
                  <a:schemeClr val="dk1"/>
                </a:solidFill>
              </a:rPr>
              <a:t> </a:t>
            </a:r>
            <a:r>
              <a:rPr lang="en-US" dirty="0" err="1">
                <a:solidFill>
                  <a:schemeClr val="dk1"/>
                </a:solidFill>
              </a:rPr>
              <a:t>formulaires</a:t>
            </a:r>
            <a:r>
              <a:rPr lang="en-US" dirty="0">
                <a:solidFill>
                  <a:schemeClr val="dk1"/>
                </a:solidFill>
              </a:rPr>
              <a:t> en </a:t>
            </a:r>
            <a:r>
              <a:rPr lang="en-US" dirty="0" err="1">
                <a:solidFill>
                  <a:schemeClr val="dk1"/>
                </a:solidFill>
              </a:rPr>
              <a:t>ligne</a:t>
            </a:r>
            <a:r>
              <a:rPr lang="en-US" dirty="0">
                <a:solidFill>
                  <a:schemeClr val="dk1"/>
                </a:solidFill>
              </a:rPr>
              <a:t>)</a:t>
            </a:r>
          </a:p>
          <a:p>
            <a:pPr marL="457200" lvl="0" indent="-228600" rtl="0">
              <a:spcBef>
                <a:spcPts val="0"/>
              </a:spcBef>
              <a:buClr>
                <a:schemeClr val="dk1"/>
              </a:buClr>
              <a:buChar char="●"/>
            </a:pPr>
            <a:r>
              <a:rPr lang="en-US" dirty="0" err="1">
                <a:solidFill>
                  <a:schemeClr val="dk1"/>
                </a:solidFill>
              </a:rPr>
              <a:t>Organisation</a:t>
            </a:r>
            <a:r>
              <a:rPr lang="en-US" dirty="0">
                <a:solidFill>
                  <a:schemeClr val="dk1"/>
                </a:solidFill>
              </a:rPr>
              <a:t> du travail : </a:t>
            </a:r>
            <a:r>
              <a:rPr lang="en-US" dirty="0" err="1">
                <a:solidFill>
                  <a:schemeClr val="dk1"/>
                </a:solidFill>
              </a:rPr>
              <a:t>tous</a:t>
            </a:r>
            <a:r>
              <a:rPr lang="en-US" dirty="0">
                <a:solidFill>
                  <a:schemeClr val="dk1"/>
                </a:solidFill>
              </a:rPr>
              <a:t> les </a:t>
            </a:r>
            <a:r>
              <a:rPr lang="en-US" dirty="0" err="1">
                <a:solidFill>
                  <a:schemeClr val="dk1"/>
                </a:solidFill>
              </a:rPr>
              <a:t>techniciens</a:t>
            </a:r>
            <a:r>
              <a:rPr lang="en-US" dirty="0">
                <a:solidFill>
                  <a:schemeClr val="dk1"/>
                </a:solidFill>
              </a:rPr>
              <a:t> font de </a:t>
            </a:r>
            <a:r>
              <a:rPr lang="en-US" dirty="0" err="1">
                <a:solidFill>
                  <a:schemeClr val="dk1"/>
                </a:solidFill>
              </a:rPr>
              <a:t>l’aide</a:t>
            </a:r>
            <a:r>
              <a:rPr lang="en-US" dirty="0">
                <a:solidFill>
                  <a:schemeClr val="dk1"/>
                </a:solidFill>
              </a:rPr>
              <a:t> à la </a:t>
            </a:r>
            <a:r>
              <a:rPr lang="en-US" dirty="0" err="1">
                <a:solidFill>
                  <a:schemeClr val="dk1"/>
                </a:solidFill>
              </a:rPr>
              <a:t>recherche</a:t>
            </a:r>
            <a:r>
              <a:rPr lang="en-US" dirty="0">
                <a:solidFill>
                  <a:schemeClr val="dk1"/>
                </a:solidFill>
              </a:rPr>
              <a:t> et de la formation, pas </a:t>
            </a:r>
            <a:r>
              <a:rPr lang="en-US" dirty="0" err="1">
                <a:solidFill>
                  <a:schemeClr val="dk1"/>
                </a:solidFill>
              </a:rPr>
              <a:t>seulement</a:t>
            </a:r>
            <a:r>
              <a:rPr lang="en-US" dirty="0">
                <a:solidFill>
                  <a:schemeClr val="dk1"/>
                </a:solidFill>
              </a:rPr>
              <a:t> du </a:t>
            </a:r>
            <a:r>
              <a:rPr lang="en-US" dirty="0" err="1">
                <a:solidFill>
                  <a:schemeClr val="dk1"/>
                </a:solidFill>
              </a:rPr>
              <a:t>traitement</a:t>
            </a:r>
            <a:r>
              <a:rPr lang="en-US" dirty="0">
                <a:solidFill>
                  <a:schemeClr val="dk1"/>
                </a:solidFill>
              </a:rPr>
              <a:t> </a:t>
            </a:r>
            <a:r>
              <a:rPr lang="en-US" dirty="0" err="1">
                <a:solidFill>
                  <a:schemeClr val="dk1"/>
                </a:solidFill>
              </a:rPr>
              <a:t>documentaire</a:t>
            </a:r>
            <a:r>
              <a:rPr lang="en-US" dirty="0">
                <a:solidFill>
                  <a:schemeClr val="dk1"/>
                </a:solidFill>
              </a:rPr>
              <a:t>. </a:t>
            </a:r>
            <a:r>
              <a:rPr lang="en-US" dirty="0" err="1">
                <a:solidFill>
                  <a:schemeClr val="dk1"/>
                </a:solidFill>
              </a:rPr>
              <a:t>Voit</a:t>
            </a:r>
            <a:r>
              <a:rPr lang="en-US" dirty="0">
                <a:solidFill>
                  <a:schemeClr val="dk1"/>
                </a:solidFill>
              </a:rPr>
              <a:t> la </a:t>
            </a:r>
            <a:r>
              <a:rPr lang="en-US" dirty="0" err="1">
                <a:solidFill>
                  <a:schemeClr val="dk1"/>
                </a:solidFill>
              </a:rPr>
              <a:t>finalité</a:t>
            </a:r>
            <a:r>
              <a:rPr lang="en-US" dirty="0">
                <a:solidFill>
                  <a:schemeClr val="dk1"/>
                </a:solidFill>
              </a:rPr>
              <a:t> du travail</a:t>
            </a:r>
          </a:p>
          <a:p>
            <a:pPr marL="457200" lvl="0" indent="-228600" rtl="0">
              <a:spcBef>
                <a:spcPts val="0"/>
              </a:spcBef>
              <a:buClr>
                <a:schemeClr val="dk1"/>
              </a:buClr>
              <a:buChar char="●"/>
            </a:pPr>
            <a:r>
              <a:rPr lang="en-US" dirty="0" err="1">
                <a:solidFill>
                  <a:schemeClr val="dk1"/>
                </a:solidFill>
              </a:rPr>
              <a:t>Développe</a:t>
            </a:r>
            <a:r>
              <a:rPr lang="en-US" dirty="0">
                <a:solidFill>
                  <a:schemeClr val="dk1"/>
                </a:solidFill>
              </a:rPr>
              <a:t> </a:t>
            </a:r>
            <a:r>
              <a:rPr lang="en-US" dirty="0" err="1">
                <a:solidFill>
                  <a:schemeClr val="dk1"/>
                </a:solidFill>
              </a:rPr>
              <a:t>l’identité</a:t>
            </a:r>
            <a:r>
              <a:rPr lang="en-US" dirty="0">
                <a:solidFill>
                  <a:schemeClr val="dk1"/>
                </a:solidFill>
              </a:rPr>
              <a:t> du </a:t>
            </a:r>
            <a:r>
              <a:rPr lang="en-US" dirty="0" err="1">
                <a:solidFill>
                  <a:schemeClr val="dk1"/>
                </a:solidFill>
              </a:rPr>
              <a:t>technicien</a:t>
            </a:r>
            <a:r>
              <a:rPr lang="en-US" dirty="0">
                <a:solidFill>
                  <a:schemeClr val="dk1"/>
                </a:solidFill>
              </a:rPr>
              <a:t> en documentation </a:t>
            </a:r>
            <a:r>
              <a:rPr lang="en-US" dirty="0" err="1">
                <a:solidFill>
                  <a:schemeClr val="dk1"/>
                </a:solidFill>
              </a:rPr>
              <a:t>comme</a:t>
            </a:r>
            <a:r>
              <a:rPr lang="en-US" dirty="0">
                <a:solidFill>
                  <a:schemeClr val="dk1"/>
                </a:solidFill>
              </a:rPr>
              <a:t> un </a:t>
            </a:r>
            <a:r>
              <a:rPr lang="en-US" dirty="0" err="1">
                <a:solidFill>
                  <a:schemeClr val="dk1"/>
                </a:solidFill>
              </a:rPr>
              <a:t>médiateur</a:t>
            </a:r>
            <a:r>
              <a:rPr lang="en-US" dirty="0">
                <a:solidFill>
                  <a:schemeClr val="dk1"/>
                </a:solidFill>
              </a:rPr>
              <a:t>, un </a:t>
            </a:r>
            <a:r>
              <a:rPr lang="en-US" dirty="0" err="1">
                <a:solidFill>
                  <a:schemeClr val="dk1"/>
                </a:solidFill>
              </a:rPr>
              <a:t>formateur</a:t>
            </a:r>
            <a:r>
              <a:rPr lang="en-US" dirty="0">
                <a:solidFill>
                  <a:schemeClr val="dk1"/>
                </a:solidFill>
              </a:rPr>
              <a:t>. </a:t>
            </a:r>
            <a:r>
              <a:rPr lang="en-US" dirty="0" err="1">
                <a:solidFill>
                  <a:schemeClr val="dk1"/>
                </a:solidFill>
              </a:rPr>
              <a:t>Développe</a:t>
            </a:r>
            <a:r>
              <a:rPr lang="en-US" dirty="0">
                <a:solidFill>
                  <a:schemeClr val="dk1"/>
                </a:solidFill>
              </a:rPr>
              <a:t> </a:t>
            </a:r>
            <a:r>
              <a:rPr lang="en-US" dirty="0" err="1">
                <a:solidFill>
                  <a:schemeClr val="dk1"/>
                </a:solidFill>
              </a:rPr>
              <a:t>l’esprit</a:t>
            </a:r>
            <a:r>
              <a:rPr lang="en-US" dirty="0">
                <a:solidFill>
                  <a:schemeClr val="dk1"/>
                </a:solidFill>
              </a:rPr>
              <a:t> </a:t>
            </a:r>
            <a:r>
              <a:rPr lang="en-US" dirty="0" err="1">
                <a:solidFill>
                  <a:schemeClr val="dk1"/>
                </a:solidFill>
              </a:rPr>
              <a:t>d’équipe</a:t>
            </a:r>
            <a:r>
              <a:rPr lang="en-US" dirty="0">
                <a:solidFill>
                  <a:schemeClr val="dk1"/>
                </a:solidFill>
              </a:rPr>
              <a:t>.</a:t>
            </a:r>
          </a:p>
        </p:txBody>
      </p:sp>
    </p:spTree>
    <p:extLst>
      <p:ext uri="{BB962C8B-B14F-4D97-AF65-F5344CB8AC3E}">
        <p14:creationId xmlns:p14="http://schemas.microsoft.com/office/powerpoint/2010/main" val="3636271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Shape 26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65" name="Shape 265"/>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solidFill>
                  <a:schemeClr val="dk1"/>
                </a:solidFill>
              </a:rPr>
              <a:t>Philippe : </a:t>
            </a:r>
          </a:p>
          <a:p>
            <a:pPr lvl="0">
              <a:spcBef>
                <a:spcPts val="0"/>
              </a:spcBef>
              <a:buNone/>
            </a:pPr>
            <a:r>
              <a:rPr lang="en-US" dirty="0">
                <a:solidFill>
                  <a:schemeClr val="dk1"/>
                </a:solidFill>
              </a:rPr>
              <a:t>Pédagogique.</a:t>
            </a:r>
          </a:p>
          <a:p>
            <a:pPr lvl="0">
              <a:spcBef>
                <a:spcPts val="0"/>
              </a:spcBef>
              <a:buNone/>
            </a:pPr>
            <a:r>
              <a:rPr lang="en-US" dirty="0" err="1">
                <a:solidFill>
                  <a:schemeClr val="dk1"/>
                </a:solidFill>
              </a:rPr>
              <a:t>Ça</a:t>
            </a:r>
            <a:r>
              <a:rPr lang="en-US" dirty="0">
                <a:solidFill>
                  <a:schemeClr val="dk1"/>
                </a:solidFill>
              </a:rPr>
              <a:t> commence par la </a:t>
            </a:r>
            <a:r>
              <a:rPr lang="en-US" dirty="0" err="1">
                <a:solidFill>
                  <a:schemeClr val="dk1"/>
                </a:solidFill>
              </a:rPr>
              <a:t>planification</a:t>
            </a:r>
            <a:r>
              <a:rPr lang="en-US" dirty="0">
                <a:solidFill>
                  <a:schemeClr val="dk1"/>
                </a:solidFill>
              </a:rPr>
              <a:t>!</a:t>
            </a:r>
          </a:p>
          <a:p>
            <a:pPr lvl="0">
              <a:spcBef>
                <a:spcPts val="0"/>
              </a:spcBef>
              <a:buNone/>
            </a:pPr>
            <a:endParaRPr dirty="0">
              <a:solidFill>
                <a:schemeClr val="dk1"/>
              </a:solidFill>
            </a:endParaRPr>
          </a:p>
          <a:p>
            <a:pPr lvl="0">
              <a:spcBef>
                <a:spcPts val="0"/>
              </a:spcBef>
              <a:buNone/>
            </a:pPr>
            <a:r>
              <a:rPr lang="en-US" dirty="0">
                <a:solidFill>
                  <a:schemeClr val="dk1"/>
                </a:solidFill>
              </a:rPr>
              <a:t>Nous </a:t>
            </a:r>
            <a:r>
              <a:rPr lang="en-US" dirty="0" err="1">
                <a:solidFill>
                  <a:schemeClr val="dk1"/>
                </a:solidFill>
              </a:rPr>
              <a:t>avons</a:t>
            </a:r>
            <a:r>
              <a:rPr lang="en-US" dirty="0">
                <a:solidFill>
                  <a:schemeClr val="dk1"/>
                </a:solidFill>
              </a:rPr>
              <a:t> </a:t>
            </a:r>
            <a:r>
              <a:rPr lang="en-US" dirty="0" err="1">
                <a:solidFill>
                  <a:schemeClr val="dk1"/>
                </a:solidFill>
              </a:rPr>
              <a:t>enrichi</a:t>
            </a:r>
            <a:r>
              <a:rPr lang="en-US" dirty="0">
                <a:solidFill>
                  <a:schemeClr val="dk1"/>
                </a:solidFill>
              </a:rPr>
              <a:t> et </a:t>
            </a:r>
            <a:r>
              <a:rPr lang="en-US" dirty="0" err="1">
                <a:solidFill>
                  <a:schemeClr val="dk1"/>
                </a:solidFill>
              </a:rPr>
              <a:t>divisé</a:t>
            </a:r>
            <a:r>
              <a:rPr lang="en-US" dirty="0">
                <a:solidFill>
                  <a:schemeClr val="dk1"/>
                </a:solidFill>
              </a:rPr>
              <a:t> </a:t>
            </a:r>
            <a:r>
              <a:rPr lang="en-US" dirty="0" err="1">
                <a:solidFill>
                  <a:schemeClr val="dk1"/>
                </a:solidFill>
              </a:rPr>
              <a:t>notre</a:t>
            </a:r>
            <a:r>
              <a:rPr lang="en-US" dirty="0">
                <a:solidFill>
                  <a:schemeClr val="dk1"/>
                </a:solidFill>
              </a:rPr>
              <a:t> </a:t>
            </a:r>
            <a:r>
              <a:rPr lang="en-US" dirty="0" err="1">
                <a:solidFill>
                  <a:schemeClr val="dk1"/>
                </a:solidFill>
              </a:rPr>
              <a:t>offre</a:t>
            </a:r>
            <a:r>
              <a:rPr lang="en-US" dirty="0">
                <a:solidFill>
                  <a:schemeClr val="dk1"/>
                </a:solidFill>
              </a:rPr>
              <a:t> de formation </a:t>
            </a:r>
            <a:r>
              <a:rPr lang="en-US" dirty="0" err="1">
                <a:solidFill>
                  <a:schemeClr val="dk1"/>
                </a:solidFill>
              </a:rPr>
              <a:t>dans</a:t>
            </a:r>
            <a:r>
              <a:rPr lang="en-US" dirty="0">
                <a:solidFill>
                  <a:schemeClr val="dk1"/>
                </a:solidFill>
              </a:rPr>
              <a:t> un menu à la carte via un </a:t>
            </a:r>
            <a:r>
              <a:rPr lang="en-US" dirty="0" err="1">
                <a:solidFill>
                  <a:schemeClr val="dk1"/>
                </a:solidFill>
              </a:rPr>
              <a:t>formulaire</a:t>
            </a:r>
            <a:r>
              <a:rPr lang="en-US" dirty="0">
                <a:solidFill>
                  <a:schemeClr val="dk1"/>
                </a:solidFill>
              </a:rPr>
              <a:t> </a:t>
            </a:r>
            <a:r>
              <a:rPr lang="en-US" dirty="0" err="1">
                <a:solidFill>
                  <a:schemeClr val="dk1"/>
                </a:solidFill>
              </a:rPr>
              <a:t>électronique</a:t>
            </a:r>
            <a:r>
              <a:rPr lang="en-US" dirty="0">
                <a:solidFill>
                  <a:schemeClr val="dk1"/>
                </a:solidFill>
              </a:rPr>
              <a:t> : faire </a:t>
            </a:r>
            <a:r>
              <a:rPr lang="en-US" dirty="0" err="1">
                <a:solidFill>
                  <a:schemeClr val="dk1"/>
                </a:solidFill>
              </a:rPr>
              <a:t>une</a:t>
            </a:r>
            <a:r>
              <a:rPr lang="en-US" dirty="0">
                <a:solidFill>
                  <a:schemeClr val="dk1"/>
                </a:solidFill>
              </a:rPr>
              <a:t> plan de concept (</a:t>
            </a:r>
            <a:r>
              <a:rPr lang="en-US" dirty="0" err="1">
                <a:solidFill>
                  <a:schemeClr val="dk1"/>
                </a:solidFill>
              </a:rPr>
              <a:t>préparer</a:t>
            </a:r>
            <a:r>
              <a:rPr lang="en-US" dirty="0">
                <a:solidFill>
                  <a:schemeClr val="dk1"/>
                </a:solidFill>
              </a:rPr>
              <a:t>), </a:t>
            </a:r>
            <a:r>
              <a:rPr lang="en-US" dirty="0" err="1">
                <a:solidFill>
                  <a:schemeClr val="dk1"/>
                </a:solidFill>
              </a:rPr>
              <a:t>sélectionner</a:t>
            </a:r>
            <a:r>
              <a:rPr lang="en-US" dirty="0">
                <a:solidFill>
                  <a:schemeClr val="dk1"/>
                </a:solidFill>
              </a:rPr>
              <a:t> (</a:t>
            </a:r>
            <a:r>
              <a:rPr lang="en-US" dirty="0" err="1">
                <a:solidFill>
                  <a:schemeClr val="dk1"/>
                </a:solidFill>
              </a:rPr>
              <a:t>évaluer</a:t>
            </a:r>
            <a:r>
              <a:rPr lang="en-US" dirty="0">
                <a:solidFill>
                  <a:schemeClr val="dk1"/>
                </a:solidFill>
              </a:rPr>
              <a:t>) et citer. </a:t>
            </a:r>
          </a:p>
          <a:p>
            <a:pPr lvl="0">
              <a:spcBef>
                <a:spcPts val="0"/>
              </a:spcBef>
              <a:buNone/>
            </a:pPr>
            <a:r>
              <a:rPr lang="en-US" dirty="0" err="1">
                <a:solidFill>
                  <a:schemeClr val="dk1"/>
                </a:solidFill>
              </a:rPr>
              <a:t>Bénéfices</a:t>
            </a:r>
            <a:r>
              <a:rPr lang="en-US" dirty="0">
                <a:solidFill>
                  <a:schemeClr val="dk1"/>
                </a:solidFill>
              </a:rPr>
              <a:t> : </a:t>
            </a:r>
          </a:p>
          <a:p>
            <a:pPr lvl="0">
              <a:spcBef>
                <a:spcPts val="0"/>
              </a:spcBef>
              <a:buNone/>
            </a:pPr>
            <a:r>
              <a:rPr lang="en-US" dirty="0" err="1">
                <a:solidFill>
                  <a:schemeClr val="dk1"/>
                </a:solidFill>
              </a:rPr>
              <a:t>Ça</a:t>
            </a:r>
            <a:r>
              <a:rPr lang="en-US" dirty="0">
                <a:solidFill>
                  <a:schemeClr val="dk1"/>
                </a:solidFill>
              </a:rPr>
              <a:t> oblige le </a:t>
            </a:r>
            <a:r>
              <a:rPr lang="en-US" dirty="0" err="1">
                <a:solidFill>
                  <a:schemeClr val="dk1"/>
                </a:solidFill>
              </a:rPr>
              <a:t>professeur</a:t>
            </a:r>
            <a:r>
              <a:rPr lang="en-US" dirty="0">
                <a:solidFill>
                  <a:schemeClr val="dk1"/>
                </a:solidFill>
              </a:rPr>
              <a:t> à </a:t>
            </a:r>
            <a:r>
              <a:rPr lang="en-US" dirty="0" err="1">
                <a:solidFill>
                  <a:schemeClr val="dk1"/>
                </a:solidFill>
              </a:rPr>
              <a:t>choisir</a:t>
            </a:r>
            <a:r>
              <a:rPr lang="en-US" dirty="0">
                <a:solidFill>
                  <a:schemeClr val="dk1"/>
                </a:solidFill>
              </a:rPr>
              <a:t> un </a:t>
            </a:r>
            <a:r>
              <a:rPr lang="en-US" dirty="0" err="1">
                <a:solidFill>
                  <a:schemeClr val="dk1"/>
                </a:solidFill>
              </a:rPr>
              <a:t>contenu</a:t>
            </a:r>
            <a:r>
              <a:rPr lang="en-US" dirty="0">
                <a:solidFill>
                  <a:schemeClr val="dk1"/>
                </a:solidFill>
              </a:rPr>
              <a:t> (et un </a:t>
            </a:r>
            <a:r>
              <a:rPr lang="en-US" dirty="0" err="1">
                <a:solidFill>
                  <a:schemeClr val="dk1"/>
                </a:solidFill>
              </a:rPr>
              <a:t>seul</a:t>
            </a:r>
            <a:r>
              <a:rPr lang="en-US" dirty="0">
                <a:solidFill>
                  <a:schemeClr val="dk1"/>
                </a:solidFill>
              </a:rPr>
              <a:t>) </a:t>
            </a:r>
            <a:r>
              <a:rPr lang="en-US" dirty="0" err="1">
                <a:solidFill>
                  <a:schemeClr val="dk1"/>
                </a:solidFill>
              </a:rPr>
              <a:t>dans</a:t>
            </a:r>
            <a:r>
              <a:rPr lang="en-US" dirty="0">
                <a:solidFill>
                  <a:schemeClr val="dk1"/>
                </a:solidFill>
              </a:rPr>
              <a:t> </a:t>
            </a:r>
            <a:r>
              <a:rPr lang="en-US" dirty="0" err="1">
                <a:solidFill>
                  <a:schemeClr val="dk1"/>
                </a:solidFill>
              </a:rPr>
              <a:t>une</a:t>
            </a:r>
            <a:r>
              <a:rPr lang="en-US" dirty="0">
                <a:solidFill>
                  <a:schemeClr val="dk1"/>
                </a:solidFill>
              </a:rPr>
              <a:t> </a:t>
            </a:r>
            <a:r>
              <a:rPr lang="en-US" dirty="0" err="1">
                <a:solidFill>
                  <a:schemeClr val="dk1"/>
                </a:solidFill>
              </a:rPr>
              <a:t>plage</a:t>
            </a:r>
            <a:r>
              <a:rPr lang="en-US" dirty="0">
                <a:solidFill>
                  <a:schemeClr val="dk1"/>
                </a:solidFill>
              </a:rPr>
              <a:t> </a:t>
            </a:r>
            <a:r>
              <a:rPr lang="en-US" dirty="0" err="1">
                <a:solidFill>
                  <a:schemeClr val="dk1"/>
                </a:solidFill>
              </a:rPr>
              <a:t>horaire</a:t>
            </a:r>
            <a:r>
              <a:rPr lang="en-US" dirty="0">
                <a:solidFill>
                  <a:schemeClr val="dk1"/>
                </a:solidFill>
              </a:rPr>
              <a:t> </a:t>
            </a:r>
            <a:r>
              <a:rPr lang="en-US" dirty="0" err="1">
                <a:solidFill>
                  <a:schemeClr val="dk1"/>
                </a:solidFill>
              </a:rPr>
              <a:t>d’une</a:t>
            </a:r>
            <a:r>
              <a:rPr lang="en-US" dirty="0">
                <a:solidFill>
                  <a:schemeClr val="dk1"/>
                </a:solidFill>
              </a:rPr>
              <a:t> </a:t>
            </a:r>
            <a:r>
              <a:rPr lang="en-US" dirty="0" err="1">
                <a:solidFill>
                  <a:schemeClr val="dk1"/>
                </a:solidFill>
              </a:rPr>
              <a:t>heure</a:t>
            </a:r>
            <a:r>
              <a:rPr lang="en-US" dirty="0">
                <a:solidFill>
                  <a:schemeClr val="dk1"/>
                </a:solidFill>
              </a:rPr>
              <a:t>. Nous </a:t>
            </a:r>
            <a:r>
              <a:rPr lang="en-US" dirty="0" err="1">
                <a:solidFill>
                  <a:schemeClr val="dk1"/>
                </a:solidFill>
              </a:rPr>
              <a:t>permet</a:t>
            </a:r>
            <a:r>
              <a:rPr lang="en-US" dirty="0">
                <a:solidFill>
                  <a:schemeClr val="dk1"/>
                </a:solidFill>
              </a:rPr>
              <a:t> </a:t>
            </a:r>
            <a:r>
              <a:rPr lang="en-US" dirty="0" err="1">
                <a:solidFill>
                  <a:schemeClr val="dk1"/>
                </a:solidFill>
              </a:rPr>
              <a:t>d’utiliser</a:t>
            </a:r>
            <a:r>
              <a:rPr lang="en-US" dirty="0">
                <a:solidFill>
                  <a:schemeClr val="dk1"/>
                </a:solidFill>
              </a:rPr>
              <a:t> des techniques/</a:t>
            </a:r>
            <a:r>
              <a:rPr lang="en-US" dirty="0" err="1">
                <a:solidFill>
                  <a:schemeClr val="dk1"/>
                </a:solidFill>
              </a:rPr>
              <a:t>méthodes</a:t>
            </a:r>
            <a:r>
              <a:rPr lang="en-US" dirty="0">
                <a:solidFill>
                  <a:schemeClr val="dk1"/>
                </a:solidFill>
              </a:rPr>
              <a:t> </a:t>
            </a:r>
            <a:r>
              <a:rPr lang="en-US" dirty="0" err="1">
                <a:solidFill>
                  <a:schemeClr val="dk1"/>
                </a:solidFill>
              </a:rPr>
              <a:t>d’enseignement</a:t>
            </a:r>
            <a:r>
              <a:rPr lang="en-US" dirty="0">
                <a:solidFill>
                  <a:schemeClr val="dk1"/>
                </a:solidFill>
              </a:rPr>
              <a:t> plus </a:t>
            </a:r>
            <a:r>
              <a:rPr lang="en-US" dirty="0" err="1">
                <a:solidFill>
                  <a:schemeClr val="dk1"/>
                </a:solidFill>
              </a:rPr>
              <a:t>efficaces</a:t>
            </a:r>
            <a:r>
              <a:rPr lang="en-US" dirty="0">
                <a:solidFill>
                  <a:schemeClr val="dk1"/>
                </a:solidFill>
              </a:rPr>
              <a:t> en </a:t>
            </a:r>
            <a:r>
              <a:rPr lang="en-US" dirty="0" err="1">
                <a:solidFill>
                  <a:schemeClr val="dk1"/>
                </a:solidFill>
              </a:rPr>
              <a:t>terme</a:t>
            </a:r>
            <a:r>
              <a:rPr lang="en-US" dirty="0">
                <a:solidFill>
                  <a:schemeClr val="dk1"/>
                </a:solidFill>
              </a:rPr>
              <a:t> </a:t>
            </a:r>
            <a:r>
              <a:rPr lang="en-US" dirty="0" err="1">
                <a:solidFill>
                  <a:schemeClr val="dk1"/>
                </a:solidFill>
              </a:rPr>
              <a:t>intérêt</a:t>
            </a:r>
            <a:r>
              <a:rPr lang="en-US" dirty="0">
                <a:solidFill>
                  <a:schemeClr val="dk1"/>
                </a:solidFill>
              </a:rPr>
              <a:t>/</a:t>
            </a:r>
            <a:r>
              <a:rPr lang="en-US" dirty="0" err="1">
                <a:solidFill>
                  <a:schemeClr val="dk1"/>
                </a:solidFill>
              </a:rPr>
              <a:t>rétention</a:t>
            </a:r>
            <a:r>
              <a:rPr lang="en-US" dirty="0">
                <a:solidFill>
                  <a:schemeClr val="dk1"/>
                </a:solidFill>
              </a:rPr>
              <a:t>/</a:t>
            </a:r>
            <a:r>
              <a:rPr lang="en-US" dirty="0" err="1">
                <a:solidFill>
                  <a:schemeClr val="dk1"/>
                </a:solidFill>
              </a:rPr>
              <a:t>transfert</a:t>
            </a:r>
            <a:r>
              <a:rPr lang="en-US" dirty="0">
                <a:solidFill>
                  <a:schemeClr val="dk1"/>
                </a:solidFill>
              </a:rPr>
              <a:t>.</a:t>
            </a:r>
          </a:p>
          <a:p>
            <a:pPr lvl="0">
              <a:spcBef>
                <a:spcPts val="0"/>
              </a:spcBef>
              <a:buNone/>
            </a:pPr>
            <a:r>
              <a:rPr lang="en-US" dirty="0" err="1">
                <a:solidFill>
                  <a:schemeClr val="dk1"/>
                </a:solidFill>
              </a:rPr>
              <a:t>Systématise</a:t>
            </a:r>
            <a:r>
              <a:rPr lang="en-US" dirty="0">
                <a:solidFill>
                  <a:schemeClr val="dk1"/>
                </a:solidFill>
              </a:rPr>
              <a:t> le </a:t>
            </a:r>
            <a:r>
              <a:rPr lang="en-US" dirty="0" err="1">
                <a:solidFill>
                  <a:schemeClr val="dk1"/>
                </a:solidFill>
              </a:rPr>
              <a:t>processus</a:t>
            </a:r>
            <a:r>
              <a:rPr lang="en-US" dirty="0">
                <a:solidFill>
                  <a:schemeClr val="dk1"/>
                </a:solidFill>
              </a:rPr>
              <a:t> de </a:t>
            </a:r>
            <a:r>
              <a:rPr lang="en-US" dirty="0" err="1">
                <a:solidFill>
                  <a:schemeClr val="dk1"/>
                </a:solidFill>
              </a:rPr>
              <a:t>demandes</a:t>
            </a:r>
            <a:r>
              <a:rPr lang="en-US" dirty="0">
                <a:solidFill>
                  <a:schemeClr val="dk1"/>
                </a:solidFill>
              </a:rPr>
              <a:t> </a:t>
            </a:r>
            <a:r>
              <a:rPr lang="en-US" dirty="0" err="1">
                <a:solidFill>
                  <a:schemeClr val="dk1"/>
                </a:solidFill>
              </a:rPr>
              <a:t>donc</a:t>
            </a:r>
            <a:r>
              <a:rPr lang="en-US" dirty="0">
                <a:solidFill>
                  <a:schemeClr val="dk1"/>
                </a:solidFill>
              </a:rPr>
              <a:t> </a:t>
            </a:r>
            <a:r>
              <a:rPr lang="en-US" dirty="0" err="1">
                <a:solidFill>
                  <a:schemeClr val="dk1"/>
                </a:solidFill>
              </a:rPr>
              <a:t>règle</a:t>
            </a:r>
            <a:r>
              <a:rPr lang="en-US" dirty="0">
                <a:solidFill>
                  <a:schemeClr val="dk1"/>
                </a:solidFill>
              </a:rPr>
              <a:t> des </a:t>
            </a:r>
            <a:r>
              <a:rPr lang="en-US" dirty="0" err="1">
                <a:solidFill>
                  <a:schemeClr val="dk1"/>
                </a:solidFill>
              </a:rPr>
              <a:t>problèmes</a:t>
            </a:r>
            <a:r>
              <a:rPr lang="en-US" dirty="0">
                <a:solidFill>
                  <a:schemeClr val="dk1"/>
                </a:solidFill>
              </a:rPr>
              <a:t> </a:t>
            </a:r>
            <a:r>
              <a:rPr lang="en-US" dirty="0" err="1">
                <a:solidFill>
                  <a:schemeClr val="dk1"/>
                </a:solidFill>
              </a:rPr>
              <a:t>logistiques</a:t>
            </a:r>
            <a:r>
              <a:rPr lang="en-US" dirty="0">
                <a:solidFill>
                  <a:schemeClr val="dk1"/>
                </a:solidFill>
              </a:rPr>
              <a:t> (</a:t>
            </a:r>
            <a:r>
              <a:rPr lang="en-US" dirty="0" err="1">
                <a:solidFill>
                  <a:schemeClr val="dk1"/>
                </a:solidFill>
              </a:rPr>
              <a:t>périodes</a:t>
            </a:r>
            <a:r>
              <a:rPr lang="en-US" dirty="0">
                <a:solidFill>
                  <a:schemeClr val="dk1"/>
                </a:solidFill>
              </a:rPr>
              <a:t>, </a:t>
            </a:r>
            <a:r>
              <a:rPr lang="en-US" dirty="0" err="1">
                <a:solidFill>
                  <a:schemeClr val="dk1"/>
                </a:solidFill>
              </a:rPr>
              <a:t>locaux</a:t>
            </a:r>
            <a:r>
              <a:rPr lang="en-US" dirty="0">
                <a:solidFill>
                  <a:schemeClr val="dk1"/>
                </a:solidFill>
              </a:rPr>
              <a:t>, </a:t>
            </a:r>
            <a:r>
              <a:rPr lang="en-US" dirty="0" err="1">
                <a:solidFill>
                  <a:schemeClr val="dk1"/>
                </a:solidFill>
              </a:rPr>
              <a:t>groupes</a:t>
            </a:r>
            <a:r>
              <a:rPr lang="en-US" dirty="0">
                <a:solidFill>
                  <a:schemeClr val="dk1"/>
                </a:solidFill>
              </a:rPr>
              <a:t>, </a:t>
            </a:r>
            <a:r>
              <a:rPr lang="en-US" dirty="0" err="1">
                <a:solidFill>
                  <a:schemeClr val="dk1"/>
                </a:solidFill>
              </a:rPr>
              <a:t>besoins</a:t>
            </a:r>
            <a:r>
              <a:rPr lang="en-US" dirty="0">
                <a:solidFill>
                  <a:schemeClr val="dk1"/>
                </a:solidFill>
              </a:rPr>
              <a:t> </a:t>
            </a:r>
            <a:r>
              <a:rPr lang="en-US" dirty="0" err="1">
                <a:solidFill>
                  <a:schemeClr val="dk1"/>
                </a:solidFill>
              </a:rPr>
              <a:t>technologiques</a:t>
            </a:r>
            <a:r>
              <a:rPr lang="en-US" dirty="0">
                <a:solidFill>
                  <a:schemeClr val="dk1"/>
                </a:solidFill>
              </a:rPr>
              <a:t>. Nous </a:t>
            </a:r>
            <a:r>
              <a:rPr lang="en-US" dirty="0" err="1">
                <a:solidFill>
                  <a:schemeClr val="dk1"/>
                </a:solidFill>
              </a:rPr>
              <a:t>donnons</a:t>
            </a:r>
            <a:r>
              <a:rPr lang="en-US" dirty="0">
                <a:solidFill>
                  <a:schemeClr val="dk1"/>
                </a:solidFill>
              </a:rPr>
              <a:t> plus de cent formations par </a:t>
            </a:r>
            <a:r>
              <a:rPr lang="en-US" dirty="0" err="1">
                <a:solidFill>
                  <a:schemeClr val="dk1"/>
                </a:solidFill>
              </a:rPr>
              <a:t>année</a:t>
            </a:r>
            <a:r>
              <a:rPr lang="en-US" dirty="0">
                <a:solidFill>
                  <a:schemeClr val="dk1"/>
                </a:solidFill>
              </a:rPr>
              <a:t>. </a:t>
            </a:r>
            <a:r>
              <a:rPr lang="en-US" dirty="0" err="1">
                <a:solidFill>
                  <a:schemeClr val="dk1"/>
                </a:solidFill>
              </a:rPr>
              <a:t>Plusieurs</a:t>
            </a:r>
            <a:r>
              <a:rPr lang="en-US" dirty="0">
                <a:solidFill>
                  <a:schemeClr val="dk1"/>
                </a:solidFill>
              </a:rPr>
              <a:t> </a:t>
            </a:r>
            <a:r>
              <a:rPr lang="en-US" dirty="0" err="1">
                <a:solidFill>
                  <a:schemeClr val="dk1"/>
                </a:solidFill>
              </a:rPr>
              <a:t>dizaines</a:t>
            </a:r>
            <a:r>
              <a:rPr lang="en-US" dirty="0">
                <a:solidFill>
                  <a:schemeClr val="dk1"/>
                </a:solidFill>
              </a:rPr>
              <a:t> de </a:t>
            </a:r>
            <a:r>
              <a:rPr lang="en-US" dirty="0" err="1">
                <a:solidFill>
                  <a:schemeClr val="dk1"/>
                </a:solidFill>
              </a:rPr>
              <a:t>professeurs</a:t>
            </a:r>
            <a:r>
              <a:rPr lang="en-US" dirty="0">
                <a:solidFill>
                  <a:schemeClr val="dk1"/>
                </a:solidFill>
              </a:rPr>
              <a:t> et </a:t>
            </a:r>
            <a:r>
              <a:rPr lang="en-US" dirty="0" err="1">
                <a:solidFill>
                  <a:schemeClr val="dk1"/>
                </a:solidFill>
              </a:rPr>
              <a:t>une</a:t>
            </a:r>
            <a:r>
              <a:rPr lang="en-US" dirty="0">
                <a:solidFill>
                  <a:schemeClr val="dk1"/>
                </a:solidFill>
              </a:rPr>
              <a:t> </a:t>
            </a:r>
            <a:r>
              <a:rPr lang="en-US" dirty="0" err="1">
                <a:solidFill>
                  <a:schemeClr val="dk1"/>
                </a:solidFill>
              </a:rPr>
              <a:t>équipe</a:t>
            </a:r>
            <a:r>
              <a:rPr lang="en-US" dirty="0">
                <a:solidFill>
                  <a:schemeClr val="dk1"/>
                </a:solidFill>
              </a:rPr>
              <a:t> d’un SMTE et de 5 </a:t>
            </a:r>
            <a:r>
              <a:rPr lang="en-US" dirty="0" err="1">
                <a:solidFill>
                  <a:schemeClr val="dk1"/>
                </a:solidFill>
              </a:rPr>
              <a:t>techniciens</a:t>
            </a:r>
            <a:r>
              <a:rPr lang="en-US" dirty="0">
                <a:solidFill>
                  <a:schemeClr val="dk1"/>
                </a:solidFill>
              </a:rPr>
              <a:t> en documentation </a:t>
            </a:r>
            <a:r>
              <a:rPr lang="en-US" dirty="0" err="1">
                <a:solidFill>
                  <a:schemeClr val="dk1"/>
                </a:solidFill>
              </a:rPr>
              <a:t>impliqués</a:t>
            </a:r>
            <a:r>
              <a:rPr lang="en-US" dirty="0">
                <a:solidFill>
                  <a:schemeClr val="dk1"/>
                </a:solidFill>
              </a:rPr>
              <a:t> : </a:t>
            </a:r>
          </a:p>
          <a:p>
            <a:pPr lvl="0">
              <a:spcBef>
                <a:spcPts val="0"/>
              </a:spcBef>
              <a:buNone/>
            </a:pPr>
            <a:r>
              <a:rPr lang="en-US" dirty="0" err="1">
                <a:solidFill>
                  <a:schemeClr val="dk1"/>
                </a:solidFill>
              </a:rPr>
              <a:t>J’exige</a:t>
            </a:r>
            <a:r>
              <a:rPr lang="en-US" dirty="0">
                <a:solidFill>
                  <a:schemeClr val="dk1"/>
                </a:solidFill>
              </a:rPr>
              <a:t> </a:t>
            </a:r>
            <a:r>
              <a:rPr lang="en-US" dirty="0" err="1">
                <a:solidFill>
                  <a:schemeClr val="dk1"/>
                </a:solidFill>
              </a:rPr>
              <a:t>aussi</a:t>
            </a:r>
            <a:r>
              <a:rPr lang="en-US" dirty="0">
                <a:solidFill>
                  <a:schemeClr val="dk1"/>
                </a:solidFill>
              </a:rPr>
              <a:t> le plan de cours. Le document </a:t>
            </a:r>
            <a:r>
              <a:rPr lang="en-US" dirty="0" err="1">
                <a:solidFill>
                  <a:schemeClr val="dk1"/>
                </a:solidFill>
              </a:rPr>
              <a:t>d’évaluation</a:t>
            </a:r>
            <a:r>
              <a:rPr lang="en-US" dirty="0">
                <a:solidFill>
                  <a:schemeClr val="dk1"/>
                </a:solidFill>
              </a:rPr>
              <a:t> (travail </a:t>
            </a:r>
            <a:r>
              <a:rPr lang="en-US" dirty="0" err="1">
                <a:solidFill>
                  <a:schemeClr val="dk1"/>
                </a:solidFill>
              </a:rPr>
              <a:t>lié</a:t>
            </a:r>
            <a:r>
              <a:rPr lang="en-US" dirty="0">
                <a:solidFill>
                  <a:schemeClr val="dk1"/>
                </a:solidFill>
              </a:rPr>
              <a:t>) </a:t>
            </a:r>
            <a:r>
              <a:rPr lang="en-US" dirty="0" err="1">
                <a:solidFill>
                  <a:schemeClr val="dk1"/>
                </a:solidFill>
              </a:rPr>
              <a:t>est</a:t>
            </a:r>
            <a:r>
              <a:rPr lang="en-US" dirty="0">
                <a:solidFill>
                  <a:schemeClr val="dk1"/>
                </a:solidFill>
              </a:rPr>
              <a:t> </a:t>
            </a:r>
            <a:r>
              <a:rPr lang="en-US" dirty="0" err="1">
                <a:solidFill>
                  <a:schemeClr val="dk1"/>
                </a:solidFill>
              </a:rPr>
              <a:t>aussi</a:t>
            </a:r>
            <a:r>
              <a:rPr lang="en-US" dirty="0">
                <a:solidFill>
                  <a:schemeClr val="dk1"/>
                </a:solidFill>
              </a:rPr>
              <a:t> </a:t>
            </a:r>
            <a:r>
              <a:rPr lang="en-US" dirty="0" err="1">
                <a:solidFill>
                  <a:schemeClr val="dk1"/>
                </a:solidFill>
              </a:rPr>
              <a:t>demandé</a:t>
            </a:r>
            <a:r>
              <a:rPr lang="en-US" dirty="0">
                <a:solidFill>
                  <a:schemeClr val="dk1"/>
                </a:solidFill>
              </a:rPr>
              <a:t>. </a:t>
            </a:r>
            <a:r>
              <a:rPr lang="en-US" dirty="0" err="1">
                <a:solidFill>
                  <a:schemeClr val="dk1"/>
                </a:solidFill>
              </a:rPr>
              <a:t>Ces</a:t>
            </a:r>
            <a:r>
              <a:rPr lang="en-US" dirty="0">
                <a:solidFill>
                  <a:schemeClr val="dk1"/>
                </a:solidFill>
              </a:rPr>
              <a:t> </a:t>
            </a:r>
            <a:r>
              <a:rPr lang="en-US" dirty="0" err="1">
                <a:solidFill>
                  <a:schemeClr val="dk1"/>
                </a:solidFill>
              </a:rPr>
              <a:t>informations</a:t>
            </a:r>
            <a:r>
              <a:rPr lang="en-US" dirty="0">
                <a:solidFill>
                  <a:schemeClr val="dk1"/>
                </a:solidFill>
              </a:rPr>
              <a:t> me </a:t>
            </a:r>
            <a:r>
              <a:rPr lang="en-US" dirty="0" err="1">
                <a:solidFill>
                  <a:schemeClr val="dk1"/>
                </a:solidFill>
              </a:rPr>
              <a:t>permettent</a:t>
            </a:r>
            <a:r>
              <a:rPr lang="en-US" dirty="0">
                <a:solidFill>
                  <a:schemeClr val="dk1"/>
                </a:solidFill>
              </a:rPr>
              <a:t> de passer à la </a:t>
            </a:r>
            <a:r>
              <a:rPr lang="en-US" dirty="0" err="1">
                <a:solidFill>
                  <a:schemeClr val="dk1"/>
                </a:solidFill>
              </a:rPr>
              <a:t>planification</a:t>
            </a:r>
            <a:r>
              <a:rPr lang="en-US" dirty="0">
                <a:solidFill>
                  <a:schemeClr val="dk1"/>
                </a:solidFill>
              </a:rPr>
              <a:t> et </a:t>
            </a:r>
            <a:r>
              <a:rPr lang="en-US" dirty="0" err="1">
                <a:solidFill>
                  <a:schemeClr val="dk1"/>
                </a:solidFill>
              </a:rPr>
              <a:t>l’organisation</a:t>
            </a:r>
            <a:r>
              <a:rPr lang="en-US" dirty="0">
                <a:solidFill>
                  <a:schemeClr val="dk1"/>
                </a:solidFill>
              </a:rPr>
              <a:t> de la formation.</a:t>
            </a:r>
          </a:p>
          <a:p>
            <a:pPr lvl="0" rtl="0">
              <a:spcBef>
                <a:spcPts val="0"/>
              </a:spcBef>
              <a:buNone/>
            </a:pPr>
            <a:endParaRPr dirty="0">
              <a:solidFill>
                <a:schemeClr val="dk1"/>
              </a:solidFill>
            </a:endParaRPr>
          </a:p>
          <a:p>
            <a:pPr lvl="0" rtl="0">
              <a:spcBef>
                <a:spcPts val="0"/>
              </a:spcBef>
              <a:buNone/>
            </a:pPr>
            <a:endParaRPr strike="sngStrike" dirty="0"/>
          </a:p>
          <a:p>
            <a:pPr lvl="0" rtl="0">
              <a:spcBef>
                <a:spcPts val="0"/>
              </a:spcBef>
              <a:buNone/>
            </a:pPr>
            <a:endParaRPr dirty="0"/>
          </a:p>
        </p:txBody>
      </p:sp>
    </p:spTree>
    <p:extLst>
      <p:ext uri="{BB962C8B-B14F-4D97-AF65-F5344CB8AC3E}">
        <p14:creationId xmlns:p14="http://schemas.microsoft.com/office/powerpoint/2010/main" val="9321929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Shape 2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72" name="Shape 272"/>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t>Philippe : Philippe</a:t>
            </a:r>
          </a:p>
          <a:p>
            <a:pPr lvl="0">
              <a:spcBef>
                <a:spcPts val="0"/>
              </a:spcBef>
              <a:buNone/>
            </a:pPr>
            <a:r>
              <a:rPr lang="en-US" dirty="0" err="1"/>
              <a:t>Élaborer</a:t>
            </a:r>
            <a:r>
              <a:rPr lang="en-US" dirty="0"/>
              <a:t> un </a:t>
            </a:r>
            <a:r>
              <a:rPr lang="en-US" dirty="0" err="1"/>
              <a:t>devis</a:t>
            </a:r>
            <a:r>
              <a:rPr lang="en-US" dirty="0"/>
              <a:t> pédagogique simple : </a:t>
            </a:r>
            <a:r>
              <a:rPr lang="en-US" dirty="0" err="1"/>
              <a:t>contrat</a:t>
            </a:r>
            <a:r>
              <a:rPr lang="en-US" dirty="0"/>
              <a:t>.</a:t>
            </a:r>
          </a:p>
          <a:p>
            <a:pPr lvl="0">
              <a:spcBef>
                <a:spcPts val="0"/>
              </a:spcBef>
              <a:buNone/>
            </a:pPr>
            <a:r>
              <a:rPr lang="en-US" dirty="0" err="1"/>
              <a:t>C’est</a:t>
            </a:r>
            <a:r>
              <a:rPr lang="en-US" dirty="0"/>
              <a:t> </a:t>
            </a:r>
            <a:r>
              <a:rPr lang="en-US" dirty="0" err="1"/>
              <a:t>comme</a:t>
            </a:r>
            <a:r>
              <a:rPr lang="en-US" dirty="0"/>
              <a:t> </a:t>
            </a:r>
            <a:r>
              <a:rPr lang="en-US" dirty="0" err="1"/>
              <a:t>prévoir</a:t>
            </a:r>
            <a:r>
              <a:rPr lang="en-US" dirty="0"/>
              <a:t> la </a:t>
            </a:r>
            <a:r>
              <a:rPr lang="en-US" dirty="0" err="1"/>
              <a:t>rénovation</a:t>
            </a:r>
            <a:r>
              <a:rPr lang="en-US" dirty="0"/>
              <a:t> de </a:t>
            </a:r>
            <a:r>
              <a:rPr lang="en-US" dirty="0" err="1"/>
              <a:t>votre</a:t>
            </a:r>
            <a:r>
              <a:rPr lang="en-US" dirty="0"/>
              <a:t> cuisine. </a:t>
            </a:r>
            <a:r>
              <a:rPr lang="en-US" dirty="0" err="1"/>
              <a:t>Vous</a:t>
            </a:r>
            <a:r>
              <a:rPr lang="en-US" dirty="0"/>
              <a:t> </a:t>
            </a:r>
            <a:r>
              <a:rPr lang="en-US" dirty="0" err="1"/>
              <a:t>acceptez</a:t>
            </a:r>
            <a:r>
              <a:rPr lang="en-US" dirty="0"/>
              <a:t> </a:t>
            </a:r>
            <a:r>
              <a:rPr lang="en-US" dirty="0" err="1"/>
              <a:t>ou</a:t>
            </a:r>
            <a:r>
              <a:rPr lang="en-US" dirty="0"/>
              <a:t> modifier en </a:t>
            </a:r>
            <a:r>
              <a:rPr lang="en-US" dirty="0" err="1"/>
              <a:t>fonction</a:t>
            </a:r>
            <a:r>
              <a:rPr lang="en-US" dirty="0"/>
              <a:t> de </a:t>
            </a:r>
            <a:r>
              <a:rPr lang="en-US" dirty="0" err="1"/>
              <a:t>vos</a:t>
            </a:r>
            <a:r>
              <a:rPr lang="en-US" dirty="0"/>
              <a:t> </a:t>
            </a:r>
            <a:r>
              <a:rPr lang="en-US" dirty="0" err="1"/>
              <a:t>objectifs</a:t>
            </a:r>
            <a:r>
              <a:rPr lang="en-US" dirty="0"/>
              <a:t>, </a:t>
            </a:r>
            <a:r>
              <a:rPr lang="en-US" dirty="0" err="1"/>
              <a:t>vos</a:t>
            </a:r>
            <a:r>
              <a:rPr lang="en-US" dirty="0"/>
              <a:t> b</a:t>
            </a:r>
            <a:r>
              <a:rPr lang="en-US" dirty="0">
                <a:solidFill>
                  <a:schemeClr val="dk1"/>
                </a:solidFill>
              </a:rPr>
              <a:t> </a:t>
            </a:r>
            <a:r>
              <a:rPr lang="en-US" dirty="0" err="1">
                <a:solidFill>
                  <a:schemeClr val="dk1"/>
                </a:solidFill>
              </a:rPr>
              <a:t>l’atelier</a:t>
            </a:r>
            <a:r>
              <a:rPr lang="en-US" dirty="0">
                <a:solidFill>
                  <a:schemeClr val="dk1"/>
                </a:solidFill>
              </a:rPr>
              <a:t> </a:t>
            </a:r>
            <a:r>
              <a:rPr lang="en-US" dirty="0" err="1">
                <a:solidFill>
                  <a:schemeClr val="dk1"/>
                </a:solidFill>
              </a:rPr>
              <a:t>souhaité</a:t>
            </a:r>
            <a:r>
              <a:rPr lang="en-US" dirty="0">
                <a:solidFill>
                  <a:schemeClr val="dk1"/>
                </a:solidFill>
              </a:rPr>
              <a:t> en lien avec </a:t>
            </a:r>
            <a:r>
              <a:rPr lang="en-US" dirty="0" err="1">
                <a:solidFill>
                  <a:schemeClr val="dk1"/>
                </a:solidFill>
              </a:rPr>
              <a:t>une</a:t>
            </a:r>
            <a:r>
              <a:rPr lang="en-US" dirty="0">
                <a:solidFill>
                  <a:schemeClr val="dk1"/>
                </a:solidFill>
              </a:rPr>
              <a:t> </a:t>
            </a:r>
            <a:r>
              <a:rPr lang="en-US" dirty="0" err="1">
                <a:solidFill>
                  <a:schemeClr val="dk1"/>
                </a:solidFill>
              </a:rPr>
              <a:t>compétence</a:t>
            </a:r>
            <a:r>
              <a:rPr lang="en-US" dirty="0">
                <a:solidFill>
                  <a:schemeClr val="dk1"/>
                </a:solidFill>
              </a:rPr>
              <a:t> </a:t>
            </a:r>
            <a:r>
              <a:rPr lang="en-US" dirty="0" err="1">
                <a:solidFill>
                  <a:schemeClr val="dk1"/>
                </a:solidFill>
              </a:rPr>
              <a:t>ou</a:t>
            </a:r>
            <a:r>
              <a:rPr lang="en-US" dirty="0">
                <a:solidFill>
                  <a:schemeClr val="dk1"/>
                </a:solidFill>
              </a:rPr>
              <a:t> un </a:t>
            </a:r>
            <a:r>
              <a:rPr lang="en-US" dirty="0" err="1">
                <a:solidFill>
                  <a:schemeClr val="dk1"/>
                </a:solidFill>
              </a:rPr>
              <a:t>élément</a:t>
            </a:r>
            <a:r>
              <a:rPr lang="en-US" dirty="0">
                <a:solidFill>
                  <a:schemeClr val="dk1"/>
                </a:solidFill>
              </a:rPr>
              <a:t> de </a:t>
            </a:r>
            <a:r>
              <a:rPr lang="en-US" dirty="0" err="1">
                <a:solidFill>
                  <a:schemeClr val="dk1"/>
                </a:solidFill>
              </a:rPr>
              <a:t>compétence</a:t>
            </a:r>
            <a:r>
              <a:rPr lang="en-US" dirty="0">
                <a:solidFill>
                  <a:schemeClr val="dk1"/>
                </a:solidFill>
              </a:rPr>
              <a:t> du cours et de </a:t>
            </a:r>
            <a:r>
              <a:rPr lang="en-US" dirty="0" err="1">
                <a:solidFill>
                  <a:schemeClr val="dk1"/>
                </a:solidFill>
              </a:rPr>
              <a:t>l’évaluation</a:t>
            </a:r>
            <a:r>
              <a:rPr lang="en-US" dirty="0">
                <a:solidFill>
                  <a:schemeClr val="dk1"/>
                </a:solidFill>
              </a:rPr>
              <a:t> (travail </a:t>
            </a:r>
            <a:r>
              <a:rPr lang="en-US" dirty="0" err="1">
                <a:solidFill>
                  <a:schemeClr val="dk1"/>
                </a:solidFill>
              </a:rPr>
              <a:t>exigé</a:t>
            </a:r>
            <a:r>
              <a:rPr lang="en-US" dirty="0">
                <a:solidFill>
                  <a:schemeClr val="dk1"/>
                </a:solidFill>
              </a:rPr>
              <a:t>). </a:t>
            </a:r>
            <a:r>
              <a:rPr lang="en-US" dirty="0" err="1">
                <a:solidFill>
                  <a:schemeClr val="dk1"/>
                </a:solidFill>
              </a:rPr>
              <a:t>C’est</a:t>
            </a:r>
            <a:r>
              <a:rPr lang="en-US" dirty="0">
                <a:solidFill>
                  <a:schemeClr val="dk1"/>
                </a:solidFill>
              </a:rPr>
              <a:t> important pour le </a:t>
            </a:r>
            <a:r>
              <a:rPr lang="en-US" dirty="0" err="1">
                <a:solidFill>
                  <a:schemeClr val="dk1"/>
                </a:solidFill>
              </a:rPr>
              <a:t>formateur</a:t>
            </a:r>
            <a:r>
              <a:rPr lang="en-US" dirty="0">
                <a:solidFill>
                  <a:schemeClr val="dk1"/>
                </a:solidFill>
              </a:rPr>
              <a:t> de </a:t>
            </a:r>
            <a:r>
              <a:rPr lang="en-US" dirty="0" err="1">
                <a:solidFill>
                  <a:schemeClr val="dk1"/>
                </a:solidFill>
              </a:rPr>
              <a:t>comprendre</a:t>
            </a:r>
            <a:r>
              <a:rPr lang="en-US" dirty="0">
                <a:solidFill>
                  <a:schemeClr val="dk1"/>
                </a:solidFill>
              </a:rPr>
              <a:t> </a:t>
            </a:r>
            <a:r>
              <a:rPr lang="en-US" dirty="0" err="1">
                <a:solidFill>
                  <a:schemeClr val="dk1"/>
                </a:solidFill>
              </a:rPr>
              <a:t>dans</a:t>
            </a:r>
            <a:r>
              <a:rPr lang="en-US" dirty="0">
                <a:solidFill>
                  <a:schemeClr val="dk1"/>
                </a:solidFill>
              </a:rPr>
              <a:t> </a:t>
            </a:r>
            <a:r>
              <a:rPr lang="en-US" dirty="0" err="1">
                <a:solidFill>
                  <a:schemeClr val="dk1"/>
                </a:solidFill>
              </a:rPr>
              <a:t>quel</a:t>
            </a:r>
            <a:r>
              <a:rPr lang="en-US" dirty="0">
                <a:solidFill>
                  <a:schemeClr val="dk1"/>
                </a:solidFill>
              </a:rPr>
              <a:t> </a:t>
            </a:r>
            <a:r>
              <a:rPr lang="en-US" dirty="0" err="1">
                <a:solidFill>
                  <a:schemeClr val="dk1"/>
                </a:solidFill>
              </a:rPr>
              <a:t>contexte</a:t>
            </a:r>
            <a:r>
              <a:rPr lang="en-US" dirty="0">
                <a:solidFill>
                  <a:schemeClr val="dk1"/>
                </a:solidFill>
              </a:rPr>
              <a:t> pédagogique </a:t>
            </a:r>
            <a:r>
              <a:rPr lang="en-US" dirty="0" err="1">
                <a:solidFill>
                  <a:schemeClr val="dk1"/>
                </a:solidFill>
              </a:rPr>
              <a:t>s’inscrit</a:t>
            </a:r>
            <a:r>
              <a:rPr lang="en-US" dirty="0">
                <a:solidFill>
                  <a:schemeClr val="dk1"/>
                </a:solidFill>
              </a:rPr>
              <a:t> la formation. Il </a:t>
            </a:r>
            <a:r>
              <a:rPr lang="en-US" dirty="0" err="1">
                <a:solidFill>
                  <a:schemeClr val="dk1"/>
                </a:solidFill>
              </a:rPr>
              <a:t>va</a:t>
            </a:r>
            <a:r>
              <a:rPr lang="en-US" dirty="0">
                <a:solidFill>
                  <a:schemeClr val="dk1"/>
                </a:solidFill>
              </a:rPr>
              <a:t> </a:t>
            </a:r>
            <a:r>
              <a:rPr lang="en-US" dirty="0" err="1">
                <a:solidFill>
                  <a:schemeClr val="dk1"/>
                </a:solidFill>
              </a:rPr>
              <a:t>alors</a:t>
            </a:r>
            <a:r>
              <a:rPr lang="en-US" dirty="0">
                <a:solidFill>
                  <a:schemeClr val="dk1"/>
                </a:solidFill>
              </a:rPr>
              <a:t> faire le lien en </a:t>
            </a:r>
            <a:r>
              <a:rPr lang="en-US" dirty="0" err="1">
                <a:solidFill>
                  <a:schemeClr val="dk1"/>
                </a:solidFill>
              </a:rPr>
              <a:t>classe</a:t>
            </a:r>
            <a:r>
              <a:rPr lang="en-US" dirty="0">
                <a:solidFill>
                  <a:schemeClr val="dk1"/>
                </a:solidFill>
              </a:rPr>
              <a:t> avec le travail à </a:t>
            </a:r>
            <a:r>
              <a:rPr lang="en-US" dirty="0" err="1">
                <a:solidFill>
                  <a:schemeClr val="dk1"/>
                </a:solidFill>
              </a:rPr>
              <a:t>réaliser</a:t>
            </a:r>
            <a:r>
              <a:rPr lang="en-US" dirty="0">
                <a:solidFill>
                  <a:schemeClr val="dk1"/>
                </a:solidFill>
              </a:rPr>
              <a:t>. </a:t>
            </a:r>
            <a:r>
              <a:rPr lang="en-US" dirty="0" err="1">
                <a:solidFill>
                  <a:schemeClr val="dk1"/>
                </a:solidFill>
              </a:rPr>
              <a:t>Cela</a:t>
            </a:r>
            <a:r>
              <a:rPr lang="en-US" dirty="0">
                <a:solidFill>
                  <a:schemeClr val="dk1"/>
                </a:solidFill>
              </a:rPr>
              <a:t> influence beaucoup </a:t>
            </a:r>
            <a:r>
              <a:rPr lang="en-US" dirty="0" err="1">
                <a:solidFill>
                  <a:schemeClr val="dk1"/>
                </a:solidFill>
              </a:rPr>
              <a:t>l’attention</a:t>
            </a:r>
            <a:r>
              <a:rPr lang="en-US" dirty="0">
                <a:solidFill>
                  <a:schemeClr val="dk1"/>
                </a:solidFill>
              </a:rPr>
              <a:t> et la motivation des </a:t>
            </a:r>
            <a:r>
              <a:rPr lang="en-US" dirty="0" err="1">
                <a:solidFill>
                  <a:schemeClr val="dk1"/>
                </a:solidFill>
              </a:rPr>
              <a:t>étudiants</a:t>
            </a:r>
            <a:r>
              <a:rPr lang="en-US" dirty="0">
                <a:solidFill>
                  <a:schemeClr val="dk1"/>
                </a:solidFill>
              </a:rPr>
              <a:t> (</a:t>
            </a:r>
            <a:r>
              <a:rPr lang="en-US" dirty="0" err="1">
                <a:solidFill>
                  <a:schemeClr val="dk1"/>
                </a:solidFill>
              </a:rPr>
              <a:t>ils</a:t>
            </a:r>
            <a:r>
              <a:rPr lang="en-US" dirty="0">
                <a:solidFill>
                  <a:schemeClr val="dk1"/>
                </a:solidFill>
              </a:rPr>
              <a:t> </a:t>
            </a:r>
            <a:r>
              <a:rPr lang="en-US" dirty="0" err="1">
                <a:solidFill>
                  <a:schemeClr val="dk1"/>
                </a:solidFill>
              </a:rPr>
              <a:t>reconnaissent</a:t>
            </a:r>
            <a:r>
              <a:rPr lang="en-US" dirty="0">
                <a:solidFill>
                  <a:schemeClr val="dk1"/>
                </a:solidFill>
              </a:rPr>
              <a:t> </a:t>
            </a:r>
            <a:r>
              <a:rPr lang="en-US" dirty="0" err="1">
                <a:solidFill>
                  <a:schemeClr val="dk1"/>
                </a:solidFill>
              </a:rPr>
              <a:t>alors</a:t>
            </a:r>
            <a:r>
              <a:rPr lang="en-US" dirty="0">
                <a:solidFill>
                  <a:schemeClr val="dk1"/>
                </a:solidFill>
              </a:rPr>
              <a:t> la pertinence de la formation) </a:t>
            </a:r>
          </a:p>
          <a:p>
            <a:pPr lvl="0">
              <a:spcBef>
                <a:spcPts val="0"/>
              </a:spcBef>
              <a:buClr>
                <a:schemeClr val="dk1"/>
              </a:buClr>
              <a:buSzPct val="50000"/>
              <a:buFont typeface="Arial"/>
              <a:buNone/>
            </a:pPr>
            <a:r>
              <a:rPr lang="en-US" dirty="0">
                <a:solidFill>
                  <a:schemeClr val="dk1"/>
                </a:solidFill>
              </a:rPr>
              <a:t>Je me </a:t>
            </a:r>
            <a:r>
              <a:rPr lang="en-US" dirty="0" err="1">
                <a:solidFill>
                  <a:schemeClr val="dk1"/>
                </a:solidFill>
              </a:rPr>
              <a:t>sers</a:t>
            </a:r>
            <a:r>
              <a:rPr lang="en-US" dirty="0">
                <a:solidFill>
                  <a:schemeClr val="dk1"/>
                </a:solidFill>
              </a:rPr>
              <a:t> du plan de  cours + de </a:t>
            </a:r>
            <a:r>
              <a:rPr lang="en-US" dirty="0" err="1">
                <a:solidFill>
                  <a:schemeClr val="dk1"/>
                </a:solidFill>
              </a:rPr>
              <a:t>l’évaluation</a:t>
            </a:r>
            <a:r>
              <a:rPr lang="en-US" dirty="0">
                <a:solidFill>
                  <a:schemeClr val="dk1"/>
                </a:solidFill>
              </a:rPr>
              <a:t> </a:t>
            </a:r>
            <a:r>
              <a:rPr lang="en-US" dirty="0" err="1">
                <a:solidFill>
                  <a:schemeClr val="dk1"/>
                </a:solidFill>
              </a:rPr>
              <a:t>rattachée</a:t>
            </a:r>
            <a:r>
              <a:rPr lang="en-US" dirty="0">
                <a:solidFill>
                  <a:schemeClr val="dk1"/>
                </a:solidFill>
              </a:rPr>
              <a:t> :</a:t>
            </a:r>
          </a:p>
          <a:p>
            <a:pPr lvl="0">
              <a:spcBef>
                <a:spcPts val="0"/>
              </a:spcBef>
              <a:buNone/>
            </a:pPr>
            <a:r>
              <a:rPr lang="en-US" dirty="0"/>
              <a:t>Le </a:t>
            </a:r>
            <a:r>
              <a:rPr lang="en-US" dirty="0" err="1"/>
              <a:t>devis</a:t>
            </a:r>
            <a:r>
              <a:rPr lang="en-US" dirty="0"/>
              <a:t> </a:t>
            </a:r>
            <a:r>
              <a:rPr lang="en-US" dirty="0" err="1"/>
              <a:t>comprend</a:t>
            </a:r>
            <a:r>
              <a:rPr lang="en-US" dirty="0"/>
              <a:t> .</a:t>
            </a:r>
          </a:p>
          <a:p>
            <a:pPr marL="457200" lvl="0" indent="-228600">
              <a:spcBef>
                <a:spcPts val="0"/>
              </a:spcBef>
              <a:buChar char="●"/>
            </a:pPr>
            <a:r>
              <a:rPr lang="en-US" dirty="0"/>
              <a:t>Les </a:t>
            </a:r>
            <a:r>
              <a:rPr lang="en-US" dirty="0" err="1"/>
              <a:t>éléments</a:t>
            </a:r>
            <a:r>
              <a:rPr lang="en-US" dirty="0"/>
              <a:t> de </a:t>
            </a:r>
            <a:r>
              <a:rPr lang="en-US" dirty="0" err="1"/>
              <a:t>contexte</a:t>
            </a:r>
            <a:r>
              <a:rPr lang="en-US" dirty="0"/>
              <a:t> de la formation : </a:t>
            </a:r>
            <a:r>
              <a:rPr lang="en-US" dirty="0" err="1"/>
              <a:t>besoins</a:t>
            </a:r>
            <a:r>
              <a:rPr lang="en-US" dirty="0"/>
              <a:t>, </a:t>
            </a:r>
            <a:r>
              <a:rPr lang="en-US" dirty="0" err="1"/>
              <a:t>environnement</a:t>
            </a:r>
            <a:r>
              <a:rPr lang="en-US" dirty="0"/>
              <a:t>, </a:t>
            </a:r>
            <a:r>
              <a:rPr lang="en-US" dirty="0" err="1"/>
              <a:t>contraintes</a:t>
            </a:r>
            <a:r>
              <a:rPr lang="en-US" dirty="0"/>
              <a:t>, note </a:t>
            </a:r>
            <a:r>
              <a:rPr lang="en-US" dirty="0" err="1"/>
              <a:t>sur</a:t>
            </a:r>
            <a:r>
              <a:rPr lang="en-US" dirty="0"/>
              <a:t> les </a:t>
            </a:r>
            <a:r>
              <a:rPr lang="en-US" dirty="0" err="1"/>
              <a:t>apprenants</a:t>
            </a:r>
            <a:r>
              <a:rPr lang="en-US" dirty="0"/>
              <a:t> (formation </a:t>
            </a:r>
            <a:r>
              <a:rPr lang="en-US" dirty="0" err="1"/>
              <a:t>régulière</a:t>
            </a:r>
            <a:r>
              <a:rPr lang="en-US" dirty="0"/>
              <a:t>, continue, </a:t>
            </a:r>
            <a:r>
              <a:rPr lang="en-US" dirty="0" err="1"/>
              <a:t>francisation</a:t>
            </a:r>
            <a:r>
              <a:rPr lang="en-US" dirty="0"/>
              <a:t>, technique/</a:t>
            </a:r>
            <a:r>
              <a:rPr lang="en-US" dirty="0" err="1"/>
              <a:t>pré</a:t>
            </a:r>
            <a:r>
              <a:rPr lang="en-US" dirty="0"/>
              <a:t>-u)</a:t>
            </a:r>
          </a:p>
          <a:p>
            <a:pPr marL="457200" lvl="0" indent="-228600">
              <a:spcBef>
                <a:spcPts val="0"/>
              </a:spcBef>
              <a:buChar char="●"/>
            </a:pPr>
            <a:r>
              <a:rPr lang="en-US" dirty="0"/>
              <a:t>la </a:t>
            </a:r>
            <a:r>
              <a:rPr lang="en-US" dirty="0" err="1"/>
              <a:t>détermination</a:t>
            </a:r>
            <a:r>
              <a:rPr lang="en-US" dirty="0"/>
              <a:t> de la </a:t>
            </a:r>
            <a:r>
              <a:rPr lang="en-US" dirty="0" err="1"/>
              <a:t>cible</a:t>
            </a:r>
            <a:r>
              <a:rPr lang="en-US" dirty="0"/>
              <a:t> de formation (</a:t>
            </a:r>
            <a:r>
              <a:rPr lang="en-US" dirty="0" err="1"/>
              <a:t>savoirs</a:t>
            </a:r>
            <a:r>
              <a:rPr lang="en-US" dirty="0"/>
              <a:t> et </a:t>
            </a:r>
            <a:r>
              <a:rPr lang="en-US" dirty="0" err="1"/>
              <a:t>savoirs</a:t>
            </a:r>
            <a:r>
              <a:rPr lang="en-US" dirty="0"/>
              <a:t> faire) : </a:t>
            </a:r>
          </a:p>
          <a:p>
            <a:pPr lvl="0">
              <a:spcBef>
                <a:spcPts val="0"/>
              </a:spcBef>
              <a:buNone/>
            </a:pPr>
            <a:r>
              <a:rPr lang="en-US" dirty="0" err="1"/>
              <a:t>Exemple</a:t>
            </a:r>
            <a:r>
              <a:rPr lang="en-US" dirty="0"/>
              <a:t>. Les </a:t>
            </a:r>
            <a:r>
              <a:rPr lang="en-US" dirty="0" err="1"/>
              <a:t>étudiants</a:t>
            </a:r>
            <a:r>
              <a:rPr lang="en-US" dirty="0"/>
              <a:t> </a:t>
            </a:r>
            <a:r>
              <a:rPr lang="en-US" dirty="0" err="1"/>
              <a:t>pourront</a:t>
            </a:r>
            <a:r>
              <a:rPr lang="en-US" dirty="0"/>
              <a:t> </a:t>
            </a:r>
          </a:p>
          <a:p>
            <a:pPr marL="457200" lvl="0" indent="-228600">
              <a:spcBef>
                <a:spcPts val="0"/>
              </a:spcBef>
              <a:buChar char="●"/>
            </a:pPr>
            <a:r>
              <a:rPr lang="en-US" dirty="0" err="1"/>
              <a:t>Sélectionner</a:t>
            </a:r>
            <a:r>
              <a:rPr lang="en-US" dirty="0"/>
              <a:t> un </a:t>
            </a:r>
            <a:r>
              <a:rPr lang="en-US" dirty="0" err="1"/>
              <a:t>outil</a:t>
            </a:r>
            <a:r>
              <a:rPr lang="en-US" dirty="0"/>
              <a:t> de </a:t>
            </a:r>
            <a:r>
              <a:rPr lang="en-US" dirty="0" err="1"/>
              <a:t>recherche</a:t>
            </a:r>
            <a:r>
              <a:rPr lang="en-US" dirty="0"/>
              <a:t> en </a:t>
            </a:r>
            <a:r>
              <a:rPr lang="en-US" dirty="0" err="1"/>
              <a:t>fonction</a:t>
            </a:r>
            <a:r>
              <a:rPr lang="en-US" dirty="0"/>
              <a:t> du type de documents à </a:t>
            </a:r>
            <a:r>
              <a:rPr lang="en-US" dirty="0" err="1"/>
              <a:t>trouver</a:t>
            </a:r>
            <a:endParaRPr lang="en-US" dirty="0"/>
          </a:p>
          <a:p>
            <a:pPr marL="457200" lvl="0" indent="-228600">
              <a:spcBef>
                <a:spcPts val="0"/>
              </a:spcBef>
              <a:buChar char="●"/>
            </a:pPr>
            <a:r>
              <a:rPr lang="en-US" dirty="0" err="1"/>
              <a:t>Rédiger</a:t>
            </a:r>
            <a:r>
              <a:rPr lang="en-US" dirty="0"/>
              <a:t> et </a:t>
            </a:r>
            <a:r>
              <a:rPr lang="en-US" dirty="0" err="1"/>
              <a:t>utiliser</a:t>
            </a:r>
            <a:r>
              <a:rPr lang="en-US" dirty="0"/>
              <a:t> un plan de concepts </a:t>
            </a:r>
            <a:r>
              <a:rPr lang="en-US" dirty="0" err="1"/>
              <a:t>dans</a:t>
            </a:r>
            <a:r>
              <a:rPr lang="en-US" dirty="0"/>
              <a:t> les </a:t>
            </a:r>
            <a:r>
              <a:rPr lang="en-US" dirty="0" err="1"/>
              <a:t>outils</a:t>
            </a:r>
            <a:r>
              <a:rPr lang="en-US" dirty="0"/>
              <a:t> </a:t>
            </a:r>
            <a:r>
              <a:rPr lang="en-US" dirty="0" err="1"/>
              <a:t>sélectionnés</a:t>
            </a:r>
            <a:endParaRPr lang="en-US" dirty="0"/>
          </a:p>
          <a:p>
            <a:pPr marL="457200" lvl="0" indent="-228600">
              <a:spcBef>
                <a:spcPts val="0"/>
              </a:spcBef>
              <a:buChar char="●"/>
            </a:pPr>
            <a:r>
              <a:rPr lang="en-US" dirty="0" err="1"/>
              <a:t>Sélectionner</a:t>
            </a:r>
            <a:r>
              <a:rPr lang="en-US" dirty="0"/>
              <a:t> des documents de </a:t>
            </a:r>
            <a:r>
              <a:rPr lang="en-US" dirty="0" err="1"/>
              <a:t>qualité</a:t>
            </a:r>
            <a:r>
              <a:rPr lang="en-US" dirty="0"/>
              <a:t> à </a:t>
            </a:r>
            <a:r>
              <a:rPr lang="en-US" dirty="0" err="1"/>
              <a:t>l’aide</a:t>
            </a:r>
            <a:r>
              <a:rPr lang="en-US" dirty="0"/>
              <a:t> de </a:t>
            </a:r>
            <a:r>
              <a:rPr lang="en-US" dirty="0" err="1"/>
              <a:t>critères</a:t>
            </a:r>
            <a:r>
              <a:rPr lang="en-US" dirty="0"/>
              <a:t>.</a:t>
            </a:r>
          </a:p>
          <a:p>
            <a:pPr marL="457200" lvl="0" indent="-228600">
              <a:spcBef>
                <a:spcPts val="0"/>
              </a:spcBef>
              <a:buChar char="●"/>
            </a:pPr>
            <a:r>
              <a:rPr lang="en-US" dirty="0"/>
              <a:t>Citer un livre, un article de revue, </a:t>
            </a:r>
            <a:r>
              <a:rPr lang="en-US" dirty="0" err="1"/>
              <a:t>une</a:t>
            </a:r>
            <a:r>
              <a:rPr lang="en-US" dirty="0"/>
              <a:t> page web </a:t>
            </a:r>
            <a:r>
              <a:rPr lang="en-US" dirty="0" err="1"/>
              <a:t>selon</a:t>
            </a:r>
            <a:r>
              <a:rPr lang="en-US" dirty="0"/>
              <a:t> le style APA </a:t>
            </a:r>
          </a:p>
          <a:p>
            <a:pPr marL="457200" lvl="0" indent="-228600">
              <a:spcBef>
                <a:spcPts val="0"/>
              </a:spcBef>
              <a:buChar char="●"/>
            </a:pPr>
            <a:r>
              <a:rPr lang="en-US" dirty="0" err="1"/>
              <a:t>Rédiger</a:t>
            </a:r>
            <a:r>
              <a:rPr lang="en-US" dirty="0"/>
              <a:t> </a:t>
            </a:r>
            <a:r>
              <a:rPr lang="en-US" dirty="0" err="1"/>
              <a:t>une</a:t>
            </a:r>
            <a:r>
              <a:rPr lang="en-US" dirty="0"/>
              <a:t> </a:t>
            </a:r>
            <a:r>
              <a:rPr lang="en-US" dirty="0" err="1"/>
              <a:t>bibliographie</a:t>
            </a:r>
            <a:r>
              <a:rPr lang="en-US" dirty="0"/>
              <a:t> </a:t>
            </a:r>
            <a:r>
              <a:rPr lang="en-US" dirty="0" err="1"/>
              <a:t>conforme</a:t>
            </a:r>
            <a:r>
              <a:rPr lang="en-US" dirty="0"/>
              <a:t> (style X)</a:t>
            </a:r>
          </a:p>
          <a:p>
            <a:pPr lvl="0">
              <a:spcBef>
                <a:spcPts val="0"/>
              </a:spcBef>
              <a:buNone/>
            </a:pPr>
            <a:r>
              <a:rPr lang="en-US" dirty="0" err="1"/>
              <a:t>Reprend</a:t>
            </a:r>
            <a:r>
              <a:rPr lang="en-US" dirty="0"/>
              <a:t> les </a:t>
            </a:r>
            <a:r>
              <a:rPr lang="en-US" dirty="0" err="1"/>
              <a:t>éléments</a:t>
            </a:r>
            <a:r>
              <a:rPr lang="en-US" dirty="0"/>
              <a:t> de </a:t>
            </a:r>
            <a:r>
              <a:rPr lang="en-US" dirty="0" err="1"/>
              <a:t>logistique</a:t>
            </a:r>
            <a:r>
              <a:rPr lang="en-US" dirty="0"/>
              <a:t> : qui le fait, </a:t>
            </a:r>
            <a:r>
              <a:rPr lang="en-US" dirty="0" err="1"/>
              <a:t>quand</a:t>
            </a:r>
            <a:r>
              <a:rPr lang="en-US" dirty="0"/>
              <a:t>, </a:t>
            </a:r>
            <a:r>
              <a:rPr lang="en-US" dirty="0" err="1"/>
              <a:t>où</a:t>
            </a:r>
            <a:r>
              <a:rPr lang="en-US" dirty="0"/>
              <a:t>, avec quoi?</a:t>
            </a:r>
          </a:p>
          <a:p>
            <a:pPr lvl="0">
              <a:spcBef>
                <a:spcPts val="0"/>
              </a:spcBef>
              <a:buNone/>
            </a:pPr>
            <a:r>
              <a:rPr lang="en-US" dirty="0"/>
              <a:t>Le </a:t>
            </a:r>
            <a:r>
              <a:rPr lang="en-US" dirty="0" err="1"/>
              <a:t>ou</a:t>
            </a:r>
            <a:r>
              <a:rPr lang="en-US" dirty="0"/>
              <a:t> les documents de </a:t>
            </a:r>
            <a:r>
              <a:rPr lang="en-US" dirty="0" err="1"/>
              <a:t>présentation</a:t>
            </a:r>
            <a:r>
              <a:rPr lang="en-US" dirty="0"/>
              <a:t>/</a:t>
            </a:r>
            <a:r>
              <a:rPr lang="en-US" dirty="0" err="1"/>
              <a:t>d’exercices</a:t>
            </a:r>
            <a:r>
              <a:rPr lang="en-US" dirty="0"/>
              <a:t>, le plan de cours et la </a:t>
            </a:r>
            <a:r>
              <a:rPr lang="en-US" dirty="0" err="1"/>
              <a:t>consigne</a:t>
            </a:r>
            <a:r>
              <a:rPr lang="en-US" dirty="0"/>
              <a:t> pour </a:t>
            </a:r>
            <a:r>
              <a:rPr lang="en-US" dirty="0" err="1"/>
              <a:t>l’évaluation</a:t>
            </a:r>
            <a:r>
              <a:rPr lang="en-US" dirty="0"/>
              <a:t> (</a:t>
            </a:r>
            <a:r>
              <a:rPr lang="en-US" dirty="0" err="1"/>
              <a:t>si</a:t>
            </a:r>
            <a:r>
              <a:rPr lang="en-US" dirty="0"/>
              <a:t> </a:t>
            </a:r>
            <a:r>
              <a:rPr lang="en-US" dirty="0" err="1"/>
              <a:t>disponible</a:t>
            </a:r>
            <a:r>
              <a:rPr lang="en-US" dirty="0"/>
              <a:t>). </a:t>
            </a:r>
            <a:r>
              <a:rPr lang="en-US" i="1" dirty="0" err="1"/>
              <a:t>C’est</a:t>
            </a:r>
            <a:r>
              <a:rPr lang="en-US" i="1" dirty="0"/>
              <a:t> </a:t>
            </a:r>
            <a:r>
              <a:rPr lang="en-US" i="1" dirty="0" err="1"/>
              <a:t>parfois</a:t>
            </a:r>
            <a:r>
              <a:rPr lang="en-US" i="1" dirty="0"/>
              <a:t> difficile </a:t>
            </a:r>
            <a:r>
              <a:rPr lang="en-US" i="1" dirty="0" err="1"/>
              <a:t>d’obtenir</a:t>
            </a:r>
            <a:r>
              <a:rPr lang="en-US" i="1" dirty="0"/>
              <a:t> </a:t>
            </a:r>
            <a:r>
              <a:rPr lang="en-US" i="1" dirty="0" err="1"/>
              <a:t>cette</a:t>
            </a:r>
            <a:r>
              <a:rPr lang="en-US" i="1" dirty="0"/>
              <a:t> </a:t>
            </a:r>
            <a:r>
              <a:rPr lang="en-US" i="1" dirty="0" err="1"/>
              <a:t>consigne</a:t>
            </a:r>
            <a:r>
              <a:rPr lang="en-US" dirty="0"/>
              <a:t>.</a:t>
            </a:r>
          </a:p>
          <a:p>
            <a:pPr lvl="0">
              <a:spcBef>
                <a:spcPts val="0"/>
              </a:spcBef>
              <a:buNone/>
            </a:pPr>
            <a:r>
              <a:rPr lang="en-US" dirty="0"/>
              <a:t>Le </a:t>
            </a:r>
            <a:r>
              <a:rPr lang="en-US" dirty="0" err="1"/>
              <a:t>devis</a:t>
            </a:r>
            <a:r>
              <a:rPr lang="en-US" dirty="0"/>
              <a:t> </a:t>
            </a:r>
            <a:r>
              <a:rPr lang="en-US" dirty="0" err="1"/>
              <a:t>est</a:t>
            </a:r>
            <a:r>
              <a:rPr lang="en-US" dirty="0"/>
              <a:t> </a:t>
            </a:r>
            <a:r>
              <a:rPr lang="en-US" dirty="0" err="1"/>
              <a:t>envoyé</a:t>
            </a:r>
            <a:r>
              <a:rPr lang="en-US" dirty="0"/>
              <a:t> au </a:t>
            </a:r>
            <a:r>
              <a:rPr lang="en-US" dirty="0" err="1"/>
              <a:t>professeur</a:t>
            </a:r>
            <a:r>
              <a:rPr lang="en-US" dirty="0"/>
              <a:t> qui me </a:t>
            </a:r>
            <a:r>
              <a:rPr lang="en-US" dirty="0" err="1"/>
              <a:t>revient</a:t>
            </a:r>
            <a:r>
              <a:rPr lang="en-US" dirty="0"/>
              <a:t> avec la confirmation. </a:t>
            </a:r>
          </a:p>
        </p:txBody>
      </p:sp>
    </p:spTree>
    <p:extLst>
      <p:ext uri="{BB962C8B-B14F-4D97-AF65-F5344CB8AC3E}">
        <p14:creationId xmlns:p14="http://schemas.microsoft.com/office/powerpoint/2010/main" val="14760420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Shape 27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0" name="Shape 280"/>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t>Philippe : </a:t>
            </a:r>
          </a:p>
          <a:p>
            <a:pPr lvl="0">
              <a:spcBef>
                <a:spcPts val="0"/>
              </a:spcBef>
              <a:buNone/>
            </a:pPr>
            <a:r>
              <a:rPr lang="en-US" dirty="0"/>
              <a:t>Philippe</a:t>
            </a:r>
          </a:p>
          <a:p>
            <a:pPr lvl="0">
              <a:spcBef>
                <a:spcPts val="0"/>
              </a:spcBef>
              <a:buNone/>
            </a:pPr>
            <a:r>
              <a:rPr lang="en-US" dirty="0" err="1"/>
              <a:t>Une</a:t>
            </a:r>
            <a:r>
              <a:rPr lang="en-US" dirty="0"/>
              <a:t> </a:t>
            </a:r>
            <a:r>
              <a:rPr lang="en-US" dirty="0" err="1"/>
              <a:t>fois</a:t>
            </a:r>
            <a:r>
              <a:rPr lang="en-US" dirty="0"/>
              <a:t> </a:t>
            </a:r>
            <a:r>
              <a:rPr lang="en-US" dirty="0" err="1"/>
              <a:t>confirmé</a:t>
            </a:r>
            <a:r>
              <a:rPr lang="en-US" dirty="0"/>
              <a:t>,  le </a:t>
            </a:r>
            <a:r>
              <a:rPr lang="en-US" dirty="0" err="1"/>
              <a:t>devis</a:t>
            </a:r>
            <a:r>
              <a:rPr lang="en-US" dirty="0"/>
              <a:t> pédagogique </a:t>
            </a:r>
            <a:r>
              <a:rPr lang="en-US" dirty="0" err="1"/>
              <a:t>est</a:t>
            </a:r>
            <a:r>
              <a:rPr lang="en-US" dirty="0"/>
              <a:t> par la suite </a:t>
            </a:r>
            <a:r>
              <a:rPr lang="en-US" dirty="0" err="1"/>
              <a:t>détaillé</a:t>
            </a:r>
            <a:r>
              <a:rPr lang="en-US" dirty="0"/>
              <a:t> et </a:t>
            </a:r>
            <a:r>
              <a:rPr lang="en-US" dirty="0" err="1"/>
              <a:t>ressemble</a:t>
            </a:r>
            <a:r>
              <a:rPr lang="en-US" dirty="0"/>
              <a:t> à un plan de </a:t>
            </a:r>
            <a:r>
              <a:rPr lang="en-US" dirty="0" err="1"/>
              <a:t>leçon</a:t>
            </a:r>
            <a:r>
              <a:rPr lang="en-US" dirty="0"/>
              <a:t> </a:t>
            </a:r>
            <a:r>
              <a:rPr lang="en-US" dirty="0" err="1"/>
              <a:t>accompagné</a:t>
            </a:r>
            <a:r>
              <a:rPr lang="en-US" dirty="0"/>
              <a:t> des documents de </a:t>
            </a:r>
            <a:r>
              <a:rPr lang="en-US" dirty="0" err="1"/>
              <a:t>présentation</a:t>
            </a:r>
            <a:r>
              <a:rPr lang="en-US" dirty="0"/>
              <a:t> </a:t>
            </a:r>
          </a:p>
          <a:p>
            <a:pPr marL="457200" lvl="0" indent="-355600" rtl="0">
              <a:lnSpc>
                <a:spcPct val="100000"/>
              </a:lnSpc>
              <a:spcBef>
                <a:spcPts val="900"/>
              </a:spcBef>
              <a:buClr>
                <a:schemeClr val="dk1"/>
              </a:buClr>
              <a:buSzPct val="100000"/>
              <a:buFont typeface="Arial"/>
              <a:buChar char="●"/>
            </a:pPr>
            <a:r>
              <a:rPr lang="en-US" sz="2000" dirty="0" err="1">
                <a:solidFill>
                  <a:schemeClr val="dk1"/>
                </a:solidFill>
                <a:latin typeface="Arial"/>
                <a:ea typeface="Arial"/>
                <a:cs typeface="Arial"/>
                <a:sym typeface="Arial"/>
              </a:rPr>
              <a:t>Répéter</a:t>
            </a:r>
            <a:r>
              <a:rPr lang="en-US" sz="2000" dirty="0">
                <a:solidFill>
                  <a:schemeClr val="dk1"/>
                </a:solidFill>
                <a:latin typeface="Arial"/>
                <a:ea typeface="Arial"/>
                <a:cs typeface="Arial"/>
                <a:sym typeface="Arial"/>
              </a:rPr>
              <a:t> la </a:t>
            </a:r>
            <a:r>
              <a:rPr lang="en-US" sz="2000" dirty="0" err="1">
                <a:solidFill>
                  <a:schemeClr val="dk1"/>
                </a:solidFill>
                <a:latin typeface="Arial"/>
                <a:ea typeface="Arial"/>
                <a:cs typeface="Arial"/>
                <a:sym typeface="Arial"/>
              </a:rPr>
              <a:t>cible</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d’apprentissage</a:t>
            </a:r>
            <a:r>
              <a:rPr lang="en-US" sz="2000" dirty="0">
                <a:solidFill>
                  <a:schemeClr val="dk1"/>
                </a:solidFill>
                <a:latin typeface="Arial"/>
                <a:ea typeface="Arial"/>
                <a:cs typeface="Arial"/>
                <a:sym typeface="Arial"/>
              </a:rPr>
              <a:t> :  Les </a:t>
            </a:r>
            <a:r>
              <a:rPr lang="en-US" sz="2000" dirty="0" err="1">
                <a:solidFill>
                  <a:schemeClr val="dk1"/>
                </a:solidFill>
                <a:latin typeface="Arial"/>
                <a:ea typeface="Arial"/>
                <a:cs typeface="Arial"/>
                <a:sym typeface="Arial"/>
              </a:rPr>
              <a:t>étudiants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utilisent</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Zotero</a:t>
            </a:r>
            <a:r>
              <a:rPr lang="en-US" sz="2000" dirty="0">
                <a:solidFill>
                  <a:schemeClr val="dk1"/>
                </a:solidFill>
                <a:latin typeface="Arial"/>
                <a:ea typeface="Arial"/>
                <a:cs typeface="Arial"/>
                <a:sym typeface="Arial"/>
              </a:rPr>
              <a:t> pour capturer les </a:t>
            </a:r>
            <a:r>
              <a:rPr lang="en-US" sz="2000" dirty="0" err="1">
                <a:solidFill>
                  <a:schemeClr val="dk1"/>
                </a:solidFill>
                <a:latin typeface="Arial"/>
                <a:ea typeface="Arial"/>
                <a:cs typeface="Arial"/>
                <a:sym typeface="Arial"/>
              </a:rPr>
              <a:t>informations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bibliographiques</a:t>
            </a:r>
            <a:r>
              <a:rPr lang="en-US" sz="2000" dirty="0">
                <a:solidFill>
                  <a:schemeClr val="dk1"/>
                </a:solidFill>
                <a:latin typeface="Arial"/>
                <a:ea typeface="Arial"/>
                <a:cs typeface="Arial"/>
                <a:sym typeface="Arial"/>
              </a:rPr>
              <a:t> des documents </a:t>
            </a:r>
            <a:r>
              <a:rPr lang="en-US" sz="2000" dirty="0" err="1">
                <a:solidFill>
                  <a:schemeClr val="dk1"/>
                </a:solidFill>
                <a:latin typeface="Arial"/>
                <a:ea typeface="Arial"/>
                <a:cs typeface="Arial"/>
                <a:sym typeface="Arial"/>
              </a:rPr>
              <a:t>sélectionnés</a:t>
            </a:r>
            <a:r>
              <a:rPr lang="en-US" sz="2000" dirty="0">
                <a:solidFill>
                  <a:schemeClr val="dk1"/>
                </a:solidFill>
                <a:latin typeface="Arial"/>
                <a:ea typeface="Arial"/>
                <a:cs typeface="Arial"/>
                <a:sym typeface="Arial"/>
              </a:rPr>
              <a:t> pour </a:t>
            </a:r>
            <a:r>
              <a:rPr lang="en-US" sz="2000" dirty="0" err="1">
                <a:solidFill>
                  <a:schemeClr val="dk1"/>
                </a:solidFill>
                <a:latin typeface="Arial"/>
                <a:ea typeface="Arial"/>
                <a:cs typeface="Arial"/>
                <a:sym typeface="Arial"/>
              </a:rPr>
              <a:t>leur</a:t>
            </a:r>
            <a:r>
              <a:rPr lang="en-US" sz="2000" dirty="0">
                <a:solidFill>
                  <a:schemeClr val="dk1"/>
                </a:solidFill>
                <a:latin typeface="Arial"/>
                <a:ea typeface="Arial"/>
                <a:cs typeface="Arial"/>
                <a:sym typeface="Arial"/>
              </a:rPr>
              <a:t> travail.</a:t>
            </a:r>
          </a:p>
          <a:p>
            <a:pPr marL="457200" lvl="0" indent="-355600" rtl="0">
              <a:lnSpc>
                <a:spcPct val="100000"/>
              </a:lnSpc>
              <a:spcBef>
                <a:spcPts val="900"/>
              </a:spcBef>
              <a:buClr>
                <a:schemeClr val="dk1"/>
              </a:buClr>
              <a:buSzPct val="100000"/>
              <a:buFont typeface="Arial"/>
              <a:buChar char="●"/>
            </a:pP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Ils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utilisent</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Zotero</a:t>
            </a:r>
            <a:r>
              <a:rPr lang="en-US" sz="2000" dirty="0">
                <a:solidFill>
                  <a:schemeClr val="dk1"/>
                </a:solidFill>
                <a:latin typeface="Arial"/>
                <a:ea typeface="Arial"/>
                <a:cs typeface="Arial"/>
                <a:sym typeface="Arial"/>
              </a:rPr>
              <a:t> pour </a:t>
            </a:r>
            <a:r>
              <a:rPr lang="en-US" sz="2000" dirty="0" err="1">
                <a:solidFill>
                  <a:schemeClr val="dk1"/>
                </a:solidFill>
                <a:latin typeface="Arial"/>
                <a:ea typeface="Arial"/>
                <a:cs typeface="Arial"/>
                <a:sym typeface="Arial"/>
              </a:rPr>
              <a:t>insérer</a:t>
            </a:r>
            <a:r>
              <a:rPr lang="en-US" sz="2000" dirty="0">
                <a:solidFill>
                  <a:schemeClr val="dk1"/>
                </a:solidFill>
                <a:latin typeface="Arial"/>
                <a:ea typeface="Arial"/>
                <a:cs typeface="Arial"/>
                <a:sym typeface="Arial"/>
              </a:rPr>
              <a:t> des citations </a:t>
            </a:r>
            <a:r>
              <a:rPr lang="en-US" sz="2000" dirty="0" err="1">
                <a:solidFill>
                  <a:schemeClr val="dk1"/>
                </a:solidFill>
                <a:latin typeface="Arial"/>
                <a:ea typeface="Arial"/>
                <a:cs typeface="Arial"/>
                <a:sym typeface="Arial"/>
              </a:rPr>
              <a:t>dans</a:t>
            </a:r>
            <a:r>
              <a:rPr lang="en-US" sz="2000" dirty="0">
                <a:solidFill>
                  <a:schemeClr val="dk1"/>
                </a:solidFill>
                <a:latin typeface="Arial"/>
                <a:ea typeface="Arial"/>
                <a:cs typeface="Arial"/>
                <a:sym typeface="Arial"/>
              </a:rPr>
              <a:t> Word</a:t>
            </a:r>
          </a:p>
          <a:p>
            <a:pPr marL="457200" lvl="0" indent="-355600" rtl="0">
              <a:lnSpc>
                <a:spcPct val="100000"/>
              </a:lnSpc>
              <a:spcBef>
                <a:spcPts val="900"/>
              </a:spcBef>
              <a:buClr>
                <a:schemeClr val="dk1"/>
              </a:buClr>
              <a:buSzPct val="100000"/>
              <a:buFont typeface="Arial"/>
              <a:buChar char="●"/>
            </a:pP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Ils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créent</a:t>
            </a:r>
            <a:r>
              <a:rPr lang="en-US" sz="2000" dirty="0">
                <a:solidFill>
                  <a:schemeClr val="dk1"/>
                </a:solidFill>
                <a:latin typeface="Arial"/>
                <a:ea typeface="Arial"/>
                <a:cs typeface="Arial"/>
                <a:sym typeface="Arial"/>
              </a:rPr>
              <a:t> et </a:t>
            </a:r>
            <a:r>
              <a:rPr lang="en-US" sz="2000" dirty="0" err="1">
                <a:solidFill>
                  <a:schemeClr val="dk1"/>
                </a:solidFill>
                <a:latin typeface="Arial"/>
                <a:ea typeface="Arial"/>
                <a:cs typeface="Arial"/>
                <a:sym typeface="Arial"/>
              </a:rPr>
              <a:t>modifient</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leur</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bibliographie</a:t>
            </a:r>
            <a:r>
              <a:rPr lang="en-US" sz="2000" dirty="0">
                <a:solidFill>
                  <a:schemeClr val="dk1"/>
                </a:solidFill>
                <a:latin typeface="Arial"/>
                <a:ea typeface="Arial"/>
                <a:cs typeface="Arial"/>
                <a:sym typeface="Arial"/>
              </a:rPr>
              <a:t> avec </a:t>
            </a:r>
            <a:r>
              <a:rPr lang="en-US" sz="2000" dirty="0" err="1">
                <a:solidFill>
                  <a:schemeClr val="dk1"/>
                </a:solidFill>
                <a:latin typeface="Arial"/>
                <a:ea typeface="Arial"/>
                <a:cs typeface="Arial"/>
                <a:sym typeface="Arial"/>
              </a:rPr>
              <a:t>Zotero</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dans</a:t>
            </a:r>
            <a:r>
              <a:rPr lang="en-US" sz="2000" dirty="0">
                <a:solidFill>
                  <a:schemeClr val="dk1"/>
                </a:solidFill>
                <a:latin typeface="Arial"/>
                <a:ea typeface="Arial"/>
                <a:cs typeface="Arial"/>
                <a:sym typeface="Arial"/>
              </a:rPr>
              <a:t> Word</a:t>
            </a:r>
          </a:p>
          <a:p>
            <a:pPr marL="457200" lvl="0" indent="-355600" rtl="0">
              <a:lnSpc>
                <a:spcPct val="100000"/>
              </a:lnSpc>
              <a:spcBef>
                <a:spcPts val="900"/>
              </a:spcBef>
              <a:buClr>
                <a:schemeClr val="dk1"/>
              </a:buClr>
              <a:buSzPct val="100000"/>
              <a:buChar char="●"/>
            </a:pPr>
            <a:r>
              <a:rPr lang="en-US" sz="2000" dirty="0" err="1">
                <a:solidFill>
                  <a:schemeClr val="dk1"/>
                </a:solidFill>
                <a:latin typeface="Arial"/>
                <a:ea typeface="Arial"/>
                <a:cs typeface="Arial"/>
                <a:sym typeface="Arial"/>
              </a:rPr>
              <a:t>Savoirs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savoirs</a:t>
            </a:r>
            <a:r>
              <a:rPr lang="en-US" sz="2000" dirty="0">
                <a:solidFill>
                  <a:schemeClr val="dk1"/>
                </a:solidFill>
                <a:latin typeface="Arial"/>
                <a:ea typeface="Arial"/>
                <a:cs typeface="Arial"/>
                <a:sym typeface="Arial"/>
              </a:rPr>
              <a:t>-faire : </a:t>
            </a:r>
            <a:r>
              <a:rPr lang="en-US" sz="2400" dirty="0" err="1">
                <a:solidFill>
                  <a:schemeClr val="dk1"/>
                </a:solidFill>
                <a:latin typeface="Times New Roman"/>
                <a:ea typeface="Times New Roman"/>
                <a:cs typeface="Times New Roman"/>
                <a:sym typeface="Times New Roman"/>
              </a:rPr>
              <a:t>Comprendre</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l’intérêt</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d’utiliser</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ce</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logiciel</a:t>
            </a:r>
            <a:endParaRPr lang="en-US" sz="2400" dirty="0">
              <a:solidFill>
                <a:schemeClr val="dk1"/>
              </a:solidFill>
              <a:latin typeface="Times New Roman"/>
              <a:ea typeface="Times New Roman"/>
              <a:cs typeface="Times New Roman"/>
              <a:sym typeface="Times New Roman"/>
            </a:endParaRPr>
          </a:p>
          <a:p>
            <a:pPr marL="457200" lvl="0" indent="-381000" rtl="0">
              <a:lnSpc>
                <a:spcPct val="115000"/>
              </a:lnSpc>
              <a:spcBef>
                <a:spcPts val="0"/>
              </a:spcBef>
              <a:buClr>
                <a:schemeClr val="dk1"/>
              </a:buClr>
              <a:buSzPct val="100000"/>
              <a:buChar char="●"/>
            </a:pPr>
            <a:r>
              <a:rPr lang="en-US" sz="2400" dirty="0">
                <a:solidFill>
                  <a:schemeClr val="dk1"/>
                </a:solidFill>
                <a:latin typeface="Times New Roman"/>
                <a:ea typeface="Times New Roman"/>
                <a:cs typeface="Times New Roman"/>
                <a:sym typeface="Times New Roman"/>
              </a:rPr>
              <a:t>2.           </a:t>
            </a:r>
            <a:r>
              <a:rPr lang="en-US" sz="2400" dirty="0" err="1">
                <a:solidFill>
                  <a:schemeClr val="dk1"/>
                </a:solidFill>
                <a:latin typeface="Times New Roman"/>
                <a:ea typeface="Times New Roman"/>
                <a:cs typeface="Times New Roman"/>
                <a:sym typeface="Times New Roman"/>
              </a:rPr>
              <a:t>Découvrir</a:t>
            </a:r>
            <a:r>
              <a:rPr lang="en-US" sz="2400" dirty="0">
                <a:solidFill>
                  <a:schemeClr val="dk1"/>
                </a:solidFill>
                <a:latin typeface="Times New Roman"/>
                <a:ea typeface="Times New Roman"/>
                <a:cs typeface="Times New Roman"/>
                <a:sym typeface="Times New Roman"/>
              </a:rPr>
              <a:t> les zones </a:t>
            </a:r>
            <a:r>
              <a:rPr lang="en-US" sz="2400" dirty="0" err="1">
                <a:solidFill>
                  <a:schemeClr val="dk1"/>
                </a:solidFill>
                <a:latin typeface="Times New Roman"/>
                <a:ea typeface="Times New Roman"/>
                <a:cs typeface="Times New Roman"/>
                <a:sym typeface="Times New Roman"/>
              </a:rPr>
              <a:t>principales</a:t>
            </a:r>
            <a:endParaRPr lang="en-US" sz="2400" dirty="0">
              <a:solidFill>
                <a:schemeClr val="dk1"/>
              </a:solidFill>
              <a:latin typeface="Times New Roman"/>
              <a:ea typeface="Times New Roman"/>
              <a:cs typeface="Times New Roman"/>
              <a:sym typeface="Times New Roman"/>
            </a:endParaRPr>
          </a:p>
          <a:p>
            <a:pPr marL="457200" lvl="0" indent="-381000" rtl="0">
              <a:lnSpc>
                <a:spcPct val="115000"/>
              </a:lnSpc>
              <a:spcBef>
                <a:spcPts val="0"/>
              </a:spcBef>
              <a:buClr>
                <a:schemeClr val="dk1"/>
              </a:buClr>
              <a:buSzPct val="100000"/>
              <a:buChar char="●"/>
            </a:pPr>
            <a:r>
              <a:rPr lang="en-US" sz="2400" dirty="0">
                <a:solidFill>
                  <a:schemeClr val="dk1"/>
                </a:solidFill>
                <a:latin typeface="Times New Roman"/>
                <a:ea typeface="Times New Roman"/>
                <a:cs typeface="Times New Roman"/>
                <a:sym typeface="Times New Roman"/>
              </a:rPr>
              <a:t>3.           </a:t>
            </a:r>
            <a:r>
              <a:rPr lang="en-US" sz="2400" dirty="0" err="1">
                <a:solidFill>
                  <a:schemeClr val="dk1"/>
                </a:solidFill>
                <a:latin typeface="Times New Roman"/>
                <a:ea typeface="Times New Roman"/>
                <a:cs typeface="Times New Roman"/>
                <a:sym typeface="Times New Roman"/>
              </a:rPr>
              <a:t>Utiliser</a:t>
            </a:r>
            <a:r>
              <a:rPr lang="en-US" sz="2400" dirty="0">
                <a:solidFill>
                  <a:schemeClr val="dk1"/>
                </a:solidFill>
                <a:latin typeface="Times New Roman"/>
                <a:ea typeface="Times New Roman"/>
                <a:cs typeface="Times New Roman"/>
                <a:sym typeface="Times New Roman"/>
              </a:rPr>
              <a:t> les </a:t>
            </a:r>
            <a:r>
              <a:rPr lang="en-US" sz="2400" dirty="0" err="1">
                <a:solidFill>
                  <a:schemeClr val="dk1"/>
                </a:solidFill>
                <a:latin typeface="Times New Roman"/>
                <a:ea typeface="Times New Roman"/>
                <a:cs typeface="Times New Roman"/>
                <a:sym typeface="Times New Roman"/>
              </a:rPr>
              <a:t>fonctions</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principales</a:t>
            </a:r>
            <a:r>
              <a:rPr lang="en-US" sz="2400" dirty="0">
                <a:solidFill>
                  <a:schemeClr val="dk1"/>
                </a:solidFill>
                <a:latin typeface="Times New Roman"/>
                <a:ea typeface="Times New Roman"/>
                <a:cs typeface="Times New Roman"/>
                <a:sym typeface="Times New Roman"/>
              </a:rPr>
              <a:t> : Capture des </a:t>
            </a:r>
            <a:r>
              <a:rPr lang="en-US" sz="2400" dirty="0" err="1">
                <a:solidFill>
                  <a:schemeClr val="dk1"/>
                </a:solidFill>
                <a:latin typeface="Times New Roman"/>
                <a:ea typeface="Times New Roman"/>
                <a:cs typeface="Times New Roman"/>
                <a:sym typeface="Times New Roman"/>
              </a:rPr>
              <a:t>informations</a:t>
            </a:r>
            <a:r>
              <a:rPr lang="en-US" sz="2400" dirty="0">
                <a:solidFill>
                  <a:schemeClr val="dk1"/>
                </a:solidFill>
                <a:latin typeface="Times New Roman"/>
                <a:ea typeface="Times New Roman"/>
                <a:cs typeface="Times New Roman"/>
                <a:sym typeface="Times New Roman"/>
              </a:rPr>
              <a:t>, citation des sources et </a:t>
            </a:r>
            <a:r>
              <a:rPr lang="en-US" sz="2400" dirty="0" err="1">
                <a:solidFill>
                  <a:schemeClr val="dk1"/>
                </a:solidFill>
                <a:latin typeface="Times New Roman"/>
                <a:ea typeface="Times New Roman"/>
                <a:cs typeface="Times New Roman"/>
                <a:sym typeface="Times New Roman"/>
              </a:rPr>
              <a:t>création</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d’une</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bibliographie</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conforme</a:t>
            </a:r>
            <a:r>
              <a:rPr lang="en-US" sz="2400" dirty="0">
                <a:solidFill>
                  <a:schemeClr val="dk1"/>
                </a:solidFill>
                <a:latin typeface="Times New Roman"/>
                <a:ea typeface="Times New Roman"/>
                <a:cs typeface="Times New Roman"/>
                <a:sym typeface="Times New Roman"/>
              </a:rPr>
              <a:t> </a:t>
            </a:r>
            <a:r>
              <a:rPr lang="en-US" sz="2400" dirty="0" err="1">
                <a:solidFill>
                  <a:schemeClr val="dk1"/>
                </a:solidFill>
                <a:latin typeface="Times New Roman"/>
                <a:ea typeface="Times New Roman"/>
                <a:cs typeface="Times New Roman"/>
                <a:sym typeface="Times New Roman"/>
              </a:rPr>
              <a:t>dans</a:t>
            </a:r>
            <a:r>
              <a:rPr lang="en-US" sz="2400" dirty="0">
                <a:solidFill>
                  <a:schemeClr val="dk1"/>
                </a:solidFill>
                <a:latin typeface="Times New Roman"/>
                <a:ea typeface="Times New Roman"/>
                <a:cs typeface="Times New Roman"/>
                <a:sym typeface="Times New Roman"/>
              </a:rPr>
              <a:t> Word.</a:t>
            </a:r>
          </a:p>
          <a:p>
            <a:pPr marL="457200" lvl="0" indent="-381000" rtl="0">
              <a:lnSpc>
                <a:spcPct val="115000"/>
              </a:lnSpc>
              <a:spcBef>
                <a:spcPts val="0"/>
              </a:spcBef>
              <a:buClr>
                <a:schemeClr val="dk1"/>
              </a:buClr>
              <a:buSzPct val="100000"/>
              <a:buChar char="●"/>
            </a:pPr>
            <a:r>
              <a:rPr lang="en-US" sz="2400" dirty="0">
                <a:solidFill>
                  <a:schemeClr val="dk1"/>
                </a:solidFill>
                <a:latin typeface="Times New Roman"/>
                <a:ea typeface="Times New Roman"/>
                <a:cs typeface="Times New Roman"/>
                <a:sym typeface="Times New Roman"/>
              </a:rPr>
              <a:t>4.           </a:t>
            </a:r>
            <a:r>
              <a:rPr lang="en-US" sz="2400" dirty="0" err="1">
                <a:solidFill>
                  <a:schemeClr val="dk1"/>
                </a:solidFill>
                <a:latin typeface="Times New Roman"/>
                <a:ea typeface="Times New Roman"/>
                <a:cs typeface="Times New Roman"/>
                <a:sym typeface="Times New Roman"/>
              </a:rPr>
              <a:t>Créer</a:t>
            </a:r>
            <a:r>
              <a:rPr lang="en-US" sz="2400" dirty="0">
                <a:solidFill>
                  <a:schemeClr val="dk1"/>
                </a:solidFill>
                <a:latin typeface="Times New Roman"/>
                <a:ea typeface="Times New Roman"/>
                <a:cs typeface="Times New Roman"/>
                <a:sym typeface="Times New Roman"/>
              </a:rPr>
              <a:t> un </a:t>
            </a:r>
            <a:r>
              <a:rPr lang="en-US" sz="2400" dirty="0" err="1">
                <a:solidFill>
                  <a:schemeClr val="dk1"/>
                </a:solidFill>
                <a:latin typeface="Times New Roman"/>
                <a:ea typeface="Times New Roman"/>
                <a:cs typeface="Times New Roman"/>
                <a:sym typeface="Times New Roman"/>
              </a:rPr>
              <a:t>compte</a:t>
            </a:r>
            <a:r>
              <a:rPr lang="en-US" sz="2400" dirty="0">
                <a:solidFill>
                  <a:schemeClr val="dk1"/>
                </a:solidFill>
                <a:latin typeface="Times New Roman"/>
                <a:ea typeface="Times New Roman"/>
                <a:cs typeface="Times New Roman"/>
                <a:sym typeface="Times New Roman"/>
              </a:rPr>
              <a:t> pour </a:t>
            </a:r>
            <a:r>
              <a:rPr lang="en-US" sz="2400" dirty="0" err="1">
                <a:solidFill>
                  <a:schemeClr val="dk1"/>
                </a:solidFill>
                <a:latin typeface="Times New Roman"/>
                <a:ea typeface="Times New Roman"/>
                <a:cs typeface="Times New Roman"/>
                <a:sym typeface="Times New Roman"/>
              </a:rPr>
              <a:t>synchroniser</a:t>
            </a:r>
            <a:r>
              <a:rPr lang="en-US" sz="2400" dirty="0">
                <a:solidFill>
                  <a:schemeClr val="dk1"/>
                </a:solidFill>
                <a:latin typeface="Times New Roman"/>
                <a:ea typeface="Times New Roman"/>
                <a:cs typeface="Times New Roman"/>
                <a:sym typeface="Times New Roman"/>
              </a:rPr>
              <a:t> les </a:t>
            </a:r>
            <a:r>
              <a:rPr lang="en-US" sz="2400" dirty="0" err="1">
                <a:solidFill>
                  <a:schemeClr val="dk1"/>
                </a:solidFill>
                <a:latin typeface="Times New Roman"/>
                <a:ea typeface="Times New Roman"/>
                <a:cs typeface="Times New Roman"/>
                <a:sym typeface="Times New Roman"/>
              </a:rPr>
              <a:t>données</a:t>
            </a:r>
            <a:endParaRPr lang="en-US" sz="2400" dirty="0">
              <a:solidFill>
                <a:schemeClr val="dk1"/>
              </a:solidFill>
              <a:latin typeface="Times New Roman"/>
              <a:ea typeface="Times New Roman"/>
              <a:cs typeface="Times New Roman"/>
              <a:sym typeface="Times New Roman"/>
            </a:endParaRPr>
          </a:p>
          <a:p>
            <a:pPr marL="393700" lvl="0" indent="-127000" rtl="0">
              <a:lnSpc>
                <a:spcPct val="100000"/>
              </a:lnSpc>
              <a:spcBef>
                <a:spcPts val="900"/>
              </a:spcBef>
              <a:buNone/>
            </a:pPr>
            <a:r>
              <a:rPr lang="en-US" sz="2000" dirty="0" err="1">
                <a:solidFill>
                  <a:schemeClr val="dk1"/>
                </a:solidFill>
                <a:latin typeface="Arial"/>
                <a:ea typeface="Arial"/>
                <a:cs typeface="Arial"/>
                <a:sym typeface="Arial"/>
              </a:rPr>
              <a:t>Activités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d’enseignement</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ce</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que</a:t>
            </a:r>
            <a:r>
              <a:rPr lang="en-US" sz="2000" dirty="0">
                <a:solidFill>
                  <a:schemeClr val="dk1"/>
                </a:solidFill>
                <a:latin typeface="Arial"/>
                <a:ea typeface="Arial"/>
                <a:cs typeface="Arial"/>
                <a:sym typeface="Arial"/>
              </a:rPr>
              <a:t> le </a:t>
            </a:r>
            <a:r>
              <a:rPr lang="en-US" sz="2000" dirty="0" err="1">
                <a:solidFill>
                  <a:schemeClr val="dk1"/>
                </a:solidFill>
                <a:latin typeface="Arial"/>
                <a:ea typeface="Arial"/>
                <a:cs typeface="Arial"/>
                <a:sym typeface="Arial"/>
              </a:rPr>
              <a:t>formateur</a:t>
            </a:r>
            <a:r>
              <a:rPr lang="en-US" sz="2000" dirty="0">
                <a:solidFill>
                  <a:schemeClr val="dk1"/>
                </a:solidFill>
                <a:latin typeface="Arial"/>
                <a:ea typeface="Arial"/>
                <a:cs typeface="Arial"/>
                <a:sym typeface="Arial"/>
              </a:rPr>
              <a:t> fait)</a:t>
            </a:r>
          </a:p>
          <a:p>
            <a:pPr marL="393700" lvl="0" indent="-196850" rtl="0">
              <a:lnSpc>
                <a:spcPct val="100000"/>
              </a:lnSpc>
              <a:spcBef>
                <a:spcPts val="900"/>
              </a:spcBef>
              <a:buClr>
                <a:schemeClr val="dk1"/>
              </a:buClr>
              <a:buSzPct val="55000"/>
              <a:buFont typeface="Arial"/>
              <a:buNone/>
            </a:pPr>
            <a:r>
              <a:rPr lang="en-US" sz="2000" dirty="0">
                <a:solidFill>
                  <a:schemeClr val="dk1"/>
                </a:solidFill>
                <a:latin typeface="Arial"/>
                <a:ea typeface="Arial"/>
                <a:cs typeface="Arial"/>
                <a:sym typeface="Arial"/>
              </a:rPr>
              <a:t>Ex : </a:t>
            </a:r>
            <a:r>
              <a:rPr lang="en-US" sz="1800" dirty="0" err="1">
                <a:solidFill>
                  <a:schemeClr val="dk1"/>
                </a:solidFill>
                <a:latin typeface="Times New Roman"/>
                <a:ea typeface="Times New Roman"/>
                <a:cs typeface="Times New Roman"/>
                <a:sym typeface="Times New Roman"/>
              </a:rPr>
              <a:t>Modelage</a:t>
            </a:r>
            <a:r>
              <a:rPr lang="en-US" sz="1800" dirty="0">
                <a:solidFill>
                  <a:schemeClr val="dk1"/>
                </a:solidFill>
                <a:latin typeface="Times New Roman"/>
                <a:ea typeface="Times New Roman"/>
                <a:cs typeface="Times New Roman"/>
                <a:sym typeface="Times New Roman"/>
              </a:rPr>
              <a:t> : </a:t>
            </a:r>
            <a:r>
              <a:rPr lang="en-US" sz="1800" dirty="0" err="1">
                <a:solidFill>
                  <a:schemeClr val="dk1"/>
                </a:solidFill>
                <a:latin typeface="Times New Roman"/>
                <a:ea typeface="Times New Roman"/>
                <a:cs typeface="Times New Roman"/>
                <a:sym typeface="Times New Roman"/>
              </a:rPr>
              <a:t>Démonstration</a:t>
            </a:r>
            <a:r>
              <a:rPr lang="en-US" sz="1800" dirty="0">
                <a:solidFill>
                  <a:schemeClr val="dk1"/>
                </a:solidFill>
                <a:latin typeface="Times New Roman"/>
                <a:ea typeface="Times New Roman"/>
                <a:cs typeface="Times New Roman"/>
                <a:sym typeface="Times New Roman"/>
              </a:rPr>
              <a:t> à </a:t>
            </a:r>
            <a:r>
              <a:rPr lang="en-US" sz="1800" dirty="0" err="1">
                <a:solidFill>
                  <a:schemeClr val="dk1"/>
                </a:solidFill>
                <a:latin typeface="Times New Roman"/>
                <a:ea typeface="Times New Roman"/>
                <a:cs typeface="Times New Roman"/>
                <a:sym typeface="Times New Roman"/>
              </a:rPr>
              <a:t>voix</a:t>
            </a:r>
            <a:r>
              <a:rPr lang="en-US" sz="1800" dirty="0">
                <a:solidFill>
                  <a:schemeClr val="dk1"/>
                </a:solidFill>
                <a:latin typeface="Times New Roman"/>
                <a:ea typeface="Times New Roman"/>
                <a:cs typeface="Times New Roman"/>
                <a:sym typeface="Times New Roman"/>
              </a:rPr>
              <a:t> haute. Comment je </a:t>
            </a:r>
            <a:r>
              <a:rPr lang="en-US" sz="1800" dirty="0" err="1">
                <a:solidFill>
                  <a:schemeClr val="dk1"/>
                </a:solidFill>
                <a:latin typeface="Times New Roman"/>
                <a:ea typeface="Times New Roman"/>
                <a:cs typeface="Times New Roman"/>
                <a:sym typeface="Times New Roman"/>
              </a:rPr>
              <a:t>procède</a:t>
            </a:r>
            <a:r>
              <a:rPr lang="en-US" sz="1800" dirty="0">
                <a:solidFill>
                  <a:schemeClr val="dk1"/>
                </a:solidFill>
                <a:latin typeface="Times New Roman"/>
                <a:ea typeface="Times New Roman"/>
                <a:cs typeface="Times New Roman"/>
                <a:sym typeface="Times New Roman"/>
              </a:rPr>
              <a:t> pour la Capture et </a:t>
            </a:r>
            <a:r>
              <a:rPr lang="en-US" sz="1800" dirty="0" err="1">
                <a:solidFill>
                  <a:schemeClr val="dk1"/>
                </a:solidFill>
                <a:latin typeface="Times New Roman"/>
                <a:ea typeface="Times New Roman"/>
                <a:cs typeface="Times New Roman"/>
                <a:sym typeface="Times New Roman"/>
              </a:rPr>
              <a:t>vérification</a:t>
            </a:r>
            <a:r>
              <a:rPr lang="en-US" sz="1800" dirty="0">
                <a:solidFill>
                  <a:schemeClr val="dk1"/>
                </a:solidFill>
                <a:latin typeface="Times New Roman"/>
                <a:ea typeface="Times New Roman"/>
                <a:cs typeface="Times New Roman"/>
                <a:sym typeface="Times New Roman"/>
              </a:rPr>
              <a:t> des </a:t>
            </a:r>
            <a:r>
              <a:rPr lang="en-US" sz="1800" dirty="0" err="1">
                <a:solidFill>
                  <a:schemeClr val="dk1"/>
                </a:solidFill>
                <a:latin typeface="Times New Roman"/>
                <a:ea typeface="Times New Roman"/>
                <a:cs typeface="Times New Roman"/>
                <a:sym typeface="Times New Roman"/>
              </a:rPr>
              <a:t>informations</a:t>
            </a:r>
            <a:r>
              <a:rPr lang="en-US" sz="1800" dirty="0">
                <a:solidFill>
                  <a:schemeClr val="dk1"/>
                </a:solidFill>
                <a:latin typeface="Times New Roman"/>
                <a:ea typeface="Times New Roman"/>
                <a:cs typeface="Times New Roman"/>
                <a:sym typeface="Times New Roman"/>
              </a:rPr>
              <a:t> </a:t>
            </a:r>
            <a:r>
              <a:rPr lang="en-US" sz="1800" dirty="0" err="1">
                <a:solidFill>
                  <a:schemeClr val="dk1"/>
                </a:solidFill>
                <a:latin typeface="Times New Roman"/>
                <a:ea typeface="Times New Roman"/>
                <a:cs typeface="Times New Roman"/>
                <a:sym typeface="Times New Roman"/>
              </a:rPr>
              <a:t>bibliographiques</a:t>
            </a:r>
            <a:r>
              <a:rPr lang="en-US" sz="1800" dirty="0">
                <a:solidFill>
                  <a:schemeClr val="dk1"/>
                </a:solidFill>
                <a:latin typeface="Times New Roman"/>
                <a:ea typeface="Times New Roman"/>
                <a:cs typeface="Times New Roman"/>
                <a:sym typeface="Times New Roman"/>
              </a:rPr>
              <a:t> à </a:t>
            </a:r>
            <a:r>
              <a:rPr lang="en-US" sz="1800" dirty="0" err="1">
                <a:solidFill>
                  <a:schemeClr val="dk1"/>
                </a:solidFill>
                <a:latin typeface="Times New Roman"/>
                <a:ea typeface="Times New Roman"/>
                <a:cs typeface="Times New Roman"/>
                <a:sym typeface="Times New Roman"/>
              </a:rPr>
              <a:t>partir</a:t>
            </a:r>
            <a:r>
              <a:rPr lang="en-US" sz="1800" dirty="0">
                <a:solidFill>
                  <a:schemeClr val="dk1"/>
                </a:solidFill>
                <a:latin typeface="Times New Roman"/>
                <a:ea typeface="Times New Roman"/>
                <a:cs typeface="Times New Roman"/>
                <a:sym typeface="Times New Roman"/>
              </a:rPr>
              <a:t> de Érudit et le Catalogue de la </a:t>
            </a:r>
            <a:r>
              <a:rPr lang="en-US" sz="1800" dirty="0" err="1">
                <a:solidFill>
                  <a:schemeClr val="dk1"/>
                </a:solidFill>
                <a:latin typeface="Times New Roman"/>
                <a:ea typeface="Times New Roman"/>
                <a:cs typeface="Times New Roman"/>
                <a:sym typeface="Times New Roman"/>
              </a:rPr>
              <a:t>bibliothèque</a:t>
            </a:r>
            <a:endParaRPr lang="en-US" sz="1800" dirty="0">
              <a:solidFill>
                <a:schemeClr val="dk1"/>
              </a:solidFill>
              <a:latin typeface="Times New Roman"/>
              <a:ea typeface="Times New Roman"/>
              <a:cs typeface="Times New Roman"/>
              <a:sym typeface="Times New Roman"/>
            </a:endParaRPr>
          </a:p>
          <a:p>
            <a:pPr marL="393700" lvl="0" indent="-196850" rtl="0">
              <a:lnSpc>
                <a:spcPct val="100000"/>
              </a:lnSpc>
              <a:spcBef>
                <a:spcPts val="900"/>
              </a:spcBef>
              <a:buClr>
                <a:schemeClr val="dk1"/>
              </a:buClr>
              <a:buSzPct val="55000"/>
              <a:buFont typeface="Arial"/>
              <a:buNone/>
            </a:pPr>
            <a:r>
              <a:rPr lang="en-US" sz="2000" dirty="0" err="1">
                <a:solidFill>
                  <a:schemeClr val="dk1"/>
                </a:solidFill>
                <a:latin typeface="Arial"/>
                <a:ea typeface="Arial"/>
                <a:cs typeface="Arial"/>
                <a:sym typeface="Arial"/>
              </a:rPr>
              <a:t>Activités</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d’apprentissage</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ce</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que</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l’étudiant</a:t>
            </a:r>
            <a:r>
              <a:rPr lang="en-US" sz="2000" dirty="0">
                <a:solidFill>
                  <a:schemeClr val="dk1"/>
                </a:solidFill>
                <a:latin typeface="Arial"/>
                <a:ea typeface="Arial"/>
                <a:cs typeface="Arial"/>
                <a:sym typeface="Arial"/>
              </a:rPr>
              <a:t> fait)</a:t>
            </a:r>
            <a:br>
              <a:rPr lang="en-US" sz="2000" dirty="0">
                <a:solidFill>
                  <a:schemeClr val="dk1"/>
                </a:solidFill>
                <a:latin typeface="Arial"/>
                <a:ea typeface="Arial"/>
                <a:cs typeface="Arial"/>
                <a:sym typeface="Arial"/>
              </a:rPr>
            </a:br>
            <a:r>
              <a:rPr lang="en-US" sz="1800" dirty="0">
                <a:solidFill>
                  <a:schemeClr val="dk1"/>
                </a:solidFill>
                <a:latin typeface="Times New Roman"/>
                <a:ea typeface="Times New Roman"/>
                <a:cs typeface="Times New Roman"/>
                <a:sym typeface="Times New Roman"/>
              </a:rPr>
              <a:t>Les </a:t>
            </a:r>
            <a:r>
              <a:rPr lang="en-US" sz="1800" dirty="0" err="1">
                <a:solidFill>
                  <a:schemeClr val="dk1"/>
                </a:solidFill>
                <a:latin typeface="Times New Roman"/>
                <a:ea typeface="Times New Roman"/>
                <a:cs typeface="Times New Roman"/>
                <a:sym typeface="Times New Roman"/>
              </a:rPr>
              <a:t>étudiants</a:t>
            </a:r>
            <a:r>
              <a:rPr lang="en-US" sz="1800" dirty="0">
                <a:solidFill>
                  <a:schemeClr val="dk1"/>
                </a:solidFill>
                <a:latin typeface="Times New Roman"/>
                <a:ea typeface="Times New Roman"/>
                <a:cs typeface="Times New Roman"/>
                <a:sym typeface="Times New Roman"/>
              </a:rPr>
              <a:t> </a:t>
            </a:r>
            <a:r>
              <a:rPr lang="en-US" sz="1800" dirty="0" err="1">
                <a:solidFill>
                  <a:schemeClr val="dk1"/>
                </a:solidFill>
                <a:latin typeface="Times New Roman"/>
                <a:ea typeface="Times New Roman"/>
                <a:cs typeface="Times New Roman"/>
                <a:sym typeface="Times New Roman"/>
              </a:rPr>
              <a:t>répètent</a:t>
            </a:r>
            <a:r>
              <a:rPr lang="en-US" sz="1800" dirty="0">
                <a:solidFill>
                  <a:schemeClr val="dk1"/>
                </a:solidFill>
                <a:latin typeface="Times New Roman"/>
                <a:ea typeface="Times New Roman"/>
                <a:cs typeface="Times New Roman"/>
                <a:sym typeface="Times New Roman"/>
              </a:rPr>
              <a:t> la </a:t>
            </a:r>
            <a:r>
              <a:rPr lang="en-US" sz="1800" dirty="0" err="1">
                <a:solidFill>
                  <a:schemeClr val="dk1"/>
                </a:solidFill>
                <a:latin typeface="Times New Roman"/>
                <a:ea typeface="Times New Roman"/>
                <a:cs typeface="Times New Roman"/>
                <a:sym typeface="Times New Roman"/>
              </a:rPr>
              <a:t>procédure</a:t>
            </a:r>
            <a:r>
              <a:rPr lang="en-US" sz="1800" dirty="0">
                <a:solidFill>
                  <a:schemeClr val="dk1"/>
                </a:solidFill>
                <a:latin typeface="Times New Roman"/>
                <a:ea typeface="Times New Roman"/>
                <a:cs typeface="Times New Roman"/>
                <a:sym typeface="Times New Roman"/>
              </a:rPr>
              <a:t> pour les </a:t>
            </a:r>
            <a:r>
              <a:rPr lang="en-US" sz="1800" dirty="0" err="1">
                <a:solidFill>
                  <a:schemeClr val="dk1"/>
                </a:solidFill>
                <a:latin typeface="Times New Roman"/>
                <a:ea typeface="Times New Roman"/>
                <a:cs typeface="Times New Roman"/>
                <a:sym typeface="Times New Roman"/>
              </a:rPr>
              <a:t>deux</a:t>
            </a:r>
            <a:r>
              <a:rPr lang="en-US" sz="1800" dirty="0">
                <a:solidFill>
                  <a:schemeClr val="dk1"/>
                </a:solidFill>
                <a:latin typeface="Times New Roman"/>
                <a:ea typeface="Times New Roman"/>
                <a:cs typeface="Times New Roman"/>
                <a:sym typeface="Times New Roman"/>
              </a:rPr>
              <a:t> </a:t>
            </a:r>
            <a:r>
              <a:rPr lang="en-US" sz="1800" dirty="0" err="1">
                <a:solidFill>
                  <a:schemeClr val="dk1"/>
                </a:solidFill>
                <a:latin typeface="Times New Roman"/>
                <a:ea typeface="Times New Roman"/>
                <a:cs typeface="Times New Roman"/>
                <a:sym typeface="Times New Roman"/>
              </a:rPr>
              <a:t>exemples</a:t>
            </a:r>
            <a:endParaRPr lang="en-US" sz="1800" dirty="0">
              <a:solidFill>
                <a:schemeClr val="dk1"/>
              </a:solidFill>
              <a:latin typeface="Times New Roman"/>
              <a:ea typeface="Times New Roman"/>
              <a:cs typeface="Times New Roman"/>
              <a:sym typeface="Times New Roman"/>
            </a:endParaRPr>
          </a:p>
          <a:p>
            <a:pPr marL="393700" lvl="0" indent="-127000" rtl="0">
              <a:lnSpc>
                <a:spcPct val="100000"/>
              </a:lnSpc>
              <a:spcBef>
                <a:spcPts val="900"/>
              </a:spcBef>
              <a:buNone/>
            </a:pPr>
            <a:r>
              <a:rPr lang="en-US" sz="2000" dirty="0">
                <a:solidFill>
                  <a:schemeClr val="dk1"/>
                </a:solidFill>
                <a:latin typeface="Arial"/>
                <a:ea typeface="Arial"/>
                <a:cs typeface="Arial"/>
                <a:sym typeface="Arial"/>
              </a:rPr>
              <a:t>La raison de </a:t>
            </a:r>
            <a:r>
              <a:rPr lang="en-US" sz="2000" dirty="0" err="1">
                <a:solidFill>
                  <a:schemeClr val="dk1"/>
                </a:solidFill>
                <a:latin typeface="Arial"/>
                <a:ea typeface="Arial"/>
                <a:cs typeface="Arial"/>
                <a:sym typeface="Arial"/>
              </a:rPr>
              <a:t>chaque</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activité</a:t>
            </a:r>
            <a:endParaRPr lang="en-US" sz="2000" dirty="0">
              <a:solidFill>
                <a:schemeClr val="dk1"/>
              </a:solidFill>
              <a:latin typeface="Arial"/>
              <a:ea typeface="Arial"/>
              <a:cs typeface="Arial"/>
              <a:sym typeface="Arial"/>
            </a:endParaRPr>
          </a:p>
          <a:p>
            <a:pPr marL="393700" lvl="0" indent="-196850" rtl="0">
              <a:lnSpc>
                <a:spcPct val="100000"/>
              </a:lnSpc>
              <a:spcBef>
                <a:spcPts val="900"/>
              </a:spcBef>
              <a:buClr>
                <a:schemeClr val="dk1"/>
              </a:buClr>
              <a:buSzPct val="61111"/>
              <a:buFont typeface="Arial"/>
              <a:buNone/>
            </a:pPr>
            <a:r>
              <a:rPr lang="en-US" sz="1800" dirty="0" err="1">
                <a:solidFill>
                  <a:schemeClr val="dk1"/>
                </a:solidFill>
                <a:latin typeface="Times New Roman"/>
                <a:ea typeface="Times New Roman"/>
                <a:cs typeface="Times New Roman"/>
                <a:sym typeface="Times New Roman"/>
              </a:rPr>
              <a:t>Comprendre</a:t>
            </a:r>
            <a:r>
              <a:rPr lang="en-US" sz="1800" dirty="0">
                <a:solidFill>
                  <a:schemeClr val="dk1"/>
                </a:solidFill>
                <a:latin typeface="Times New Roman"/>
                <a:ea typeface="Times New Roman"/>
                <a:cs typeface="Times New Roman"/>
                <a:sym typeface="Times New Roman"/>
              </a:rPr>
              <a:t> le </a:t>
            </a:r>
            <a:r>
              <a:rPr lang="en-US" sz="1800" dirty="0" err="1">
                <a:solidFill>
                  <a:schemeClr val="dk1"/>
                </a:solidFill>
                <a:latin typeface="Times New Roman"/>
                <a:ea typeface="Times New Roman"/>
                <a:cs typeface="Times New Roman"/>
                <a:sym typeface="Times New Roman"/>
              </a:rPr>
              <a:t>principe</a:t>
            </a:r>
            <a:r>
              <a:rPr lang="en-US" sz="1800" dirty="0">
                <a:solidFill>
                  <a:schemeClr val="dk1"/>
                </a:solidFill>
                <a:latin typeface="Times New Roman"/>
                <a:ea typeface="Times New Roman"/>
                <a:cs typeface="Times New Roman"/>
                <a:sym typeface="Times New Roman"/>
              </a:rPr>
              <a:t> </a:t>
            </a:r>
            <a:r>
              <a:rPr lang="en-US" sz="1800" dirty="0" err="1">
                <a:solidFill>
                  <a:schemeClr val="dk1"/>
                </a:solidFill>
                <a:latin typeface="Times New Roman"/>
                <a:ea typeface="Times New Roman"/>
                <a:cs typeface="Times New Roman"/>
                <a:sym typeface="Times New Roman"/>
              </a:rPr>
              <a:t>général</a:t>
            </a:r>
            <a:r>
              <a:rPr lang="en-US" sz="1800" dirty="0">
                <a:solidFill>
                  <a:schemeClr val="dk1"/>
                </a:solidFill>
                <a:latin typeface="Times New Roman"/>
                <a:ea typeface="Times New Roman"/>
                <a:cs typeface="Times New Roman"/>
                <a:sym typeface="Times New Roman"/>
              </a:rPr>
              <a:t> de </a:t>
            </a:r>
            <a:r>
              <a:rPr lang="en-US" sz="1800" dirty="0" err="1">
                <a:solidFill>
                  <a:schemeClr val="dk1"/>
                </a:solidFill>
                <a:latin typeface="Times New Roman"/>
                <a:ea typeface="Times New Roman"/>
                <a:cs typeface="Times New Roman"/>
                <a:sym typeface="Times New Roman"/>
              </a:rPr>
              <a:t>l’utilisation</a:t>
            </a:r>
            <a:r>
              <a:rPr lang="en-US" sz="1800" dirty="0">
                <a:solidFill>
                  <a:schemeClr val="dk1"/>
                </a:solidFill>
                <a:latin typeface="Times New Roman"/>
                <a:ea typeface="Times New Roman"/>
                <a:cs typeface="Times New Roman"/>
                <a:sym typeface="Times New Roman"/>
              </a:rPr>
              <a:t> du </a:t>
            </a:r>
            <a:r>
              <a:rPr lang="en-US" sz="1800" dirty="0" err="1">
                <a:solidFill>
                  <a:schemeClr val="dk1"/>
                </a:solidFill>
                <a:latin typeface="Times New Roman"/>
                <a:ea typeface="Times New Roman"/>
                <a:cs typeface="Times New Roman"/>
                <a:sym typeface="Times New Roman"/>
              </a:rPr>
              <a:t>logiciel</a:t>
            </a:r>
            <a:r>
              <a:rPr lang="en-US" sz="1800" dirty="0">
                <a:solidFill>
                  <a:schemeClr val="dk1"/>
                </a:solidFill>
                <a:latin typeface="Times New Roman"/>
                <a:ea typeface="Times New Roman"/>
                <a:cs typeface="Times New Roman"/>
                <a:sym typeface="Times New Roman"/>
              </a:rPr>
              <a:t> (</a:t>
            </a:r>
            <a:r>
              <a:rPr lang="en-US" sz="1800" dirty="0" err="1">
                <a:solidFill>
                  <a:schemeClr val="dk1"/>
                </a:solidFill>
                <a:latin typeface="Times New Roman"/>
                <a:ea typeface="Times New Roman"/>
                <a:cs typeface="Times New Roman"/>
                <a:sym typeface="Times New Roman"/>
              </a:rPr>
              <a:t>élaboration</a:t>
            </a:r>
            <a:r>
              <a:rPr lang="en-US" sz="1800" dirty="0">
                <a:solidFill>
                  <a:schemeClr val="dk1"/>
                </a:solidFill>
                <a:latin typeface="Times New Roman"/>
                <a:ea typeface="Times New Roman"/>
                <a:cs typeface="Times New Roman"/>
                <a:sym typeface="Times New Roman"/>
              </a:rPr>
              <a:t>) et </a:t>
            </a:r>
            <a:r>
              <a:rPr lang="en-US" sz="1800" dirty="0" err="1">
                <a:solidFill>
                  <a:schemeClr val="dk1"/>
                </a:solidFill>
                <a:latin typeface="Times New Roman"/>
                <a:ea typeface="Times New Roman"/>
                <a:cs typeface="Times New Roman"/>
                <a:sym typeface="Times New Roman"/>
              </a:rPr>
              <a:t>l’appliquer</a:t>
            </a:r>
            <a:r>
              <a:rPr lang="en-US" sz="1800" dirty="0">
                <a:solidFill>
                  <a:schemeClr val="dk1"/>
                </a:solidFill>
                <a:latin typeface="Times New Roman"/>
                <a:ea typeface="Times New Roman"/>
                <a:cs typeface="Times New Roman"/>
                <a:sym typeface="Times New Roman"/>
              </a:rPr>
              <a:t> (application). Vivre un premier </a:t>
            </a:r>
            <a:r>
              <a:rPr lang="en-US" sz="1800" dirty="0" err="1">
                <a:solidFill>
                  <a:schemeClr val="dk1"/>
                </a:solidFill>
                <a:latin typeface="Times New Roman"/>
                <a:ea typeface="Times New Roman"/>
                <a:cs typeface="Times New Roman"/>
                <a:sym typeface="Times New Roman"/>
              </a:rPr>
              <a:t>succès</a:t>
            </a:r>
            <a:r>
              <a:rPr lang="en-US" sz="1800" dirty="0">
                <a:solidFill>
                  <a:schemeClr val="dk1"/>
                </a:solidFill>
                <a:latin typeface="Times New Roman"/>
                <a:ea typeface="Times New Roman"/>
                <a:cs typeface="Times New Roman"/>
                <a:sym typeface="Times New Roman"/>
              </a:rPr>
              <a:t> </a:t>
            </a:r>
            <a:r>
              <a:rPr lang="en-US" sz="1800" dirty="0" err="1">
                <a:solidFill>
                  <a:schemeClr val="dk1"/>
                </a:solidFill>
                <a:latin typeface="Times New Roman"/>
                <a:ea typeface="Times New Roman"/>
                <a:cs typeface="Times New Roman"/>
                <a:sym typeface="Times New Roman"/>
              </a:rPr>
              <a:t>d’utilisation</a:t>
            </a:r>
            <a:r>
              <a:rPr lang="en-US" sz="1800" dirty="0">
                <a:solidFill>
                  <a:schemeClr val="dk1"/>
                </a:solidFill>
                <a:latin typeface="Times New Roman"/>
                <a:ea typeface="Times New Roman"/>
                <a:cs typeface="Times New Roman"/>
                <a:sym typeface="Times New Roman"/>
              </a:rPr>
              <a:t> (sentiment de </a:t>
            </a:r>
            <a:r>
              <a:rPr lang="en-US" sz="1800" dirty="0" err="1">
                <a:solidFill>
                  <a:schemeClr val="dk1"/>
                </a:solidFill>
                <a:latin typeface="Times New Roman"/>
                <a:ea typeface="Times New Roman"/>
                <a:cs typeface="Times New Roman"/>
                <a:sym typeface="Times New Roman"/>
              </a:rPr>
              <a:t>compétence</a:t>
            </a:r>
            <a:endParaRPr lang="en-US" sz="1800" dirty="0">
              <a:solidFill>
                <a:schemeClr val="dk1"/>
              </a:solidFill>
              <a:latin typeface="Times New Roman"/>
              <a:ea typeface="Times New Roman"/>
              <a:cs typeface="Times New Roman"/>
              <a:sym typeface="Times New Roman"/>
            </a:endParaRPr>
          </a:p>
          <a:p>
            <a:pPr marL="393700" lvl="0" indent="-196850" rtl="0">
              <a:lnSpc>
                <a:spcPct val="100000"/>
              </a:lnSpc>
              <a:spcBef>
                <a:spcPts val="900"/>
              </a:spcBef>
              <a:buClr>
                <a:schemeClr val="dk1"/>
              </a:buClr>
              <a:buSzPct val="55000"/>
              <a:buFont typeface="Arial"/>
              <a:buNone/>
            </a:pPr>
            <a:r>
              <a:rPr lang="en-US" sz="2000" dirty="0">
                <a:solidFill>
                  <a:schemeClr val="dk1"/>
                </a:solidFill>
                <a:latin typeface="Arial"/>
                <a:ea typeface="Arial"/>
                <a:cs typeface="Arial"/>
                <a:sym typeface="Arial"/>
              </a:rPr>
              <a:t>Le temps </a:t>
            </a:r>
            <a:r>
              <a:rPr lang="en-US" sz="2000" dirty="0" err="1">
                <a:solidFill>
                  <a:schemeClr val="dk1"/>
                </a:solidFill>
                <a:latin typeface="Arial"/>
                <a:ea typeface="Arial"/>
                <a:cs typeface="Arial"/>
                <a:sym typeface="Arial"/>
              </a:rPr>
              <a:t>prévu</a:t>
            </a:r>
            <a:r>
              <a:rPr lang="en-US" sz="2000" dirty="0">
                <a:solidFill>
                  <a:schemeClr val="dk1"/>
                </a:solidFill>
                <a:latin typeface="Arial"/>
                <a:ea typeface="Arial"/>
                <a:cs typeface="Arial"/>
                <a:sym typeface="Arial"/>
              </a:rPr>
              <a:t> : 10 min.</a:t>
            </a:r>
          </a:p>
          <a:p>
            <a:pPr marL="393700" lvl="0" indent="-127000" rtl="0">
              <a:lnSpc>
                <a:spcPct val="100000"/>
              </a:lnSpc>
              <a:spcBef>
                <a:spcPts val="900"/>
              </a:spcBef>
              <a:buNone/>
            </a:pPr>
            <a:r>
              <a:rPr lang="en-US" sz="2000" dirty="0" err="1">
                <a:solidFill>
                  <a:schemeClr val="dk1"/>
                </a:solidFill>
                <a:latin typeface="Arial"/>
                <a:ea typeface="Arial"/>
                <a:cs typeface="Arial"/>
                <a:sym typeface="Arial"/>
              </a:rPr>
              <a:t>Matériel</a:t>
            </a:r>
            <a:r>
              <a:rPr lang="en-US" sz="2000" dirty="0">
                <a:solidFill>
                  <a:schemeClr val="dk1"/>
                </a:solidFill>
                <a:latin typeface="Arial"/>
                <a:ea typeface="Arial"/>
                <a:cs typeface="Arial"/>
                <a:sym typeface="Arial"/>
              </a:rPr>
              <a:t> : </a:t>
            </a:r>
            <a:r>
              <a:rPr lang="en-US" sz="2000" dirty="0" err="1">
                <a:solidFill>
                  <a:schemeClr val="dk1"/>
                </a:solidFill>
                <a:latin typeface="Arial"/>
                <a:ea typeface="Arial"/>
                <a:cs typeface="Arial"/>
                <a:sym typeface="Arial"/>
              </a:rPr>
              <a:t>zotero</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sur</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chaque</a:t>
            </a:r>
            <a:r>
              <a:rPr lang="en-US" sz="2000" dirty="0">
                <a:solidFill>
                  <a:schemeClr val="dk1"/>
                </a:solidFill>
                <a:latin typeface="Arial"/>
                <a:ea typeface="Arial"/>
                <a:cs typeface="Arial"/>
                <a:sym typeface="Arial"/>
              </a:rPr>
              <a:t> poste, </a:t>
            </a:r>
            <a:r>
              <a:rPr lang="en-US" sz="2000" dirty="0" err="1">
                <a:solidFill>
                  <a:schemeClr val="dk1"/>
                </a:solidFill>
                <a:latin typeface="Arial"/>
                <a:ea typeface="Arial"/>
                <a:cs typeface="Arial"/>
                <a:sym typeface="Arial"/>
              </a:rPr>
              <a:t>projecteur</a:t>
            </a:r>
            <a:r>
              <a:rPr lang="en-US" sz="2000" dirty="0">
                <a:solidFill>
                  <a:schemeClr val="dk1"/>
                </a:solidFill>
                <a:latin typeface="Arial"/>
                <a:ea typeface="Arial"/>
                <a:cs typeface="Arial"/>
                <a:sym typeface="Arial"/>
              </a:rPr>
              <a:t>, </a:t>
            </a:r>
          </a:p>
          <a:p>
            <a:pPr marL="393700" lvl="0" indent="-127000" rtl="0">
              <a:lnSpc>
                <a:spcPct val="100000"/>
              </a:lnSpc>
              <a:spcBef>
                <a:spcPts val="900"/>
              </a:spcBef>
              <a:buNone/>
            </a:pPr>
            <a:r>
              <a:rPr lang="en-US" sz="2000" dirty="0" err="1">
                <a:solidFill>
                  <a:schemeClr val="dk1"/>
                </a:solidFill>
                <a:latin typeface="Arial"/>
                <a:ea typeface="Arial"/>
                <a:cs typeface="Arial"/>
                <a:sym typeface="Arial"/>
              </a:rPr>
              <a:t>Tâches</a:t>
            </a:r>
            <a:r>
              <a:rPr lang="en-US" sz="2000" dirty="0">
                <a:solidFill>
                  <a:schemeClr val="dk1"/>
                </a:solidFill>
                <a:latin typeface="Arial"/>
                <a:ea typeface="Arial"/>
                <a:cs typeface="Arial"/>
                <a:sym typeface="Arial"/>
              </a:rPr>
              <a:t> à faire </a:t>
            </a:r>
            <a:r>
              <a:rPr lang="en-US" sz="2000" dirty="0" err="1">
                <a:solidFill>
                  <a:schemeClr val="dk1"/>
                </a:solidFill>
                <a:latin typeface="Arial"/>
                <a:ea typeface="Arial"/>
                <a:cs typeface="Arial"/>
                <a:sym typeface="Arial"/>
              </a:rPr>
              <a:t>avant</a:t>
            </a:r>
            <a:r>
              <a:rPr lang="en-US" sz="2000" dirty="0">
                <a:solidFill>
                  <a:schemeClr val="dk1"/>
                </a:solidFill>
                <a:latin typeface="Arial"/>
                <a:ea typeface="Arial"/>
                <a:cs typeface="Arial"/>
                <a:sym typeface="Arial"/>
              </a:rPr>
              <a:t> et après la formation : </a:t>
            </a:r>
            <a:r>
              <a:rPr lang="en-US" sz="2000" dirty="0" err="1">
                <a:solidFill>
                  <a:schemeClr val="dk1"/>
                </a:solidFill>
                <a:latin typeface="Arial"/>
                <a:ea typeface="Arial"/>
                <a:cs typeface="Arial"/>
                <a:sym typeface="Arial"/>
              </a:rPr>
              <a:t>visionner</a:t>
            </a:r>
            <a:r>
              <a:rPr lang="en-US" sz="2000" dirty="0">
                <a:solidFill>
                  <a:schemeClr val="dk1"/>
                </a:solidFill>
                <a:latin typeface="Arial"/>
                <a:ea typeface="Arial"/>
                <a:cs typeface="Arial"/>
                <a:sym typeface="Arial"/>
              </a:rPr>
              <a:t> Capsule pour </a:t>
            </a:r>
            <a:r>
              <a:rPr lang="en-US" sz="2000" dirty="0" err="1">
                <a:solidFill>
                  <a:schemeClr val="dk1"/>
                </a:solidFill>
                <a:latin typeface="Arial"/>
                <a:ea typeface="Arial"/>
                <a:cs typeface="Arial"/>
                <a:sym typeface="Arial"/>
              </a:rPr>
              <a:t>débuter</a:t>
            </a:r>
            <a:r>
              <a:rPr lang="en-US" sz="2000" dirty="0">
                <a:solidFill>
                  <a:schemeClr val="dk1"/>
                </a:solidFill>
                <a:latin typeface="Arial"/>
                <a:ea typeface="Arial"/>
                <a:cs typeface="Arial"/>
                <a:sym typeface="Arial"/>
              </a:rPr>
              <a:t> avec </a:t>
            </a:r>
            <a:r>
              <a:rPr lang="en-US" sz="2000" dirty="0" err="1">
                <a:solidFill>
                  <a:schemeClr val="dk1"/>
                </a:solidFill>
                <a:latin typeface="Arial"/>
                <a:ea typeface="Arial"/>
                <a:cs typeface="Arial"/>
                <a:sym typeface="Arial"/>
              </a:rPr>
              <a:t>Zotero</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NOter</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une</a:t>
            </a:r>
            <a:r>
              <a:rPr lang="en-US" sz="2000" dirty="0">
                <a:solidFill>
                  <a:schemeClr val="dk1"/>
                </a:solidFill>
                <a:latin typeface="Arial"/>
                <a:ea typeface="Arial"/>
                <a:cs typeface="Arial"/>
                <a:sym typeface="Arial"/>
              </a:rPr>
              <a:t> question </a:t>
            </a:r>
            <a:r>
              <a:rPr lang="en-US" sz="2000" dirty="0" err="1">
                <a:solidFill>
                  <a:schemeClr val="dk1"/>
                </a:solidFill>
                <a:latin typeface="Arial"/>
                <a:ea typeface="Arial"/>
                <a:cs typeface="Arial"/>
                <a:sym typeface="Arial"/>
              </a:rPr>
              <a:t>ou</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une</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remarque</a:t>
            </a:r>
            <a:r>
              <a:rPr lang="en-US" sz="2000" dirty="0">
                <a:solidFill>
                  <a:schemeClr val="dk1"/>
                </a:solidFill>
                <a:latin typeface="Arial"/>
                <a:ea typeface="Arial"/>
                <a:cs typeface="Arial"/>
                <a:sym typeface="Arial"/>
              </a:rPr>
              <a:t>.</a:t>
            </a:r>
          </a:p>
          <a:p>
            <a:pPr marL="393700" lvl="0" indent="-127000" rtl="0">
              <a:lnSpc>
                <a:spcPct val="100000"/>
              </a:lnSpc>
              <a:spcBef>
                <a:spcPts val="900"/>
              </a:spcBef>
              <a:buNone/>
            </a:pPr>
            <a:r>
              <a:rPr lang="en-US" sz="2000" dirty="0">
                <a:solidFill>
                  <a:schemeClr val="dk1"/>
                </a:solidFill>
                <a:latin typeface="Arial"/>
                <a:ea typeface="Arial"/>
                <a:cs typeface="Arial"/>
                <a:sym typeface="Arial"/>
              </a:rPr>
              <a:t>Après : </a:t>
            </a:r>
            <a:r>
              <a:rPr lang="en-US" sz="1100" dirty="0">
                <a:solidFill>
                  <a:schemeClr val="dk1"/>
                </a:solidFill>
                <a:latin typeface="Courier New"/>
                <a:ea typeface="Courier New"/>
                <a:cs typeface="Courier New"/>
                <a:sym typeface="Courier New"/>
              </a:rPr>
              <a:t>o </a:t>
            </a:r>
            <a:r>
              <a:rPr lang="en-US" sz="1100" dirty="0">
                <a:solidFill>
                  <a:schemeClr val="dk1"/>
                </a:solidFill>
                <a:latin typeface="Arial"/>
                <a:ea typeface="Arial"/>
                <a:cs typeface="Arial"/>
                <a:sym typeface="Arial"/>
              </a:rPr>
              <a:t>I</a:t>
            </a:r>
            <a:r>
              <a:rPr lang="en-US" sz="1800" dirty="0">
                <a:solidFill>
                  <a:schemeClr val="dk1"/>
                </a:solidFill>
                <a:latin typeface="Arial"/>
                <a:ea typeface="Arial"/>
                <a:cs typeface="Arial"/>
                <a:sym typeface="Arial"/>
              </a:rPr>
              <a:t>nstaller à </a:t>
            </a:r>
            <a:r>
              <a:rPr lang="en-US" sz="1800" dirty="0" err="1">
                <a:solidFill>
                  <a:schemeClr val="dk1"/>
                </a:solidFill>
                <a:latin typeface="Arial"/>
                <a:ea typeface="Arial"/>
                <a:cs typeface="Arial"/>
                <a:sym typeface="Arial"/>
              </a:rPr>
              <a:t>bbb</a:t>
            </a:r>
            <a:r>
              <a:rPr lang="en-US" sz="1800" dirty="0">
                <a:solidFill>
                  <a:schemeClr val="dk1"/>
                </a:solidFill>
                <a:latin typeface="Arial"/>
                <a:ea typeface="Arial"/>
                <a:cs typeface="Arial"/>
                <a:sym typeface="Arial"/>
              </a:rPr>
              <a:t> et </a:t>
            </a:r>
            <a:r>
              <a:rPr lang="en-US" sz="1800" dirty="0" err="1">
                <a:solidFill>
                  <a:schemeClr val="dk1"/>
                </a:solidFill>
                <a:latin typeface="Arial"/>
                <a:ea typeface="Arial"/>
                <a:cs typeface="Arial"/>
                <a:sym typeface="Arial"/>
              </a:rPr>
              <a:t>utiliser</a:t>
            </a:r>
            <a:r>
              <a:rPr lang="en-US" sz="1800" dirty="0">
                <a:solidFill>
                  <a:schemeClr val="dk1"/>
                </a:solidFill>
                <a:latin typeface="Arial"/>
                <a:ea typeface="Arial"/>
                <a:cs typeface="Arial"/>
                <a:sym typeface="Arial"/>
              </a:rPr>
              <a:t> le </a:t>
            </a:r>
            <a:r>
              <a:rPr lang="en-US" sz="1800" dirty="0" err="1">
                <a:solidFill>
                  <a:schemeClr val="dk1"/>
                </a:solidFill>
                <a:latin typeface="Arial"/>
                <a:ea typeface="Arial"/>
                <a:cs typeface="Arial"/>
                <a:sym typeface="Arial"/>
              </a:rPr>
              <a:t>logiciel</a:t>
            </a:r>
            <a:r>
              <a:rPr lang="en-US" sz="1800" dirty="0">
                <a:solidFill>
                  <a:schemeClr val="dk1"/>
                </a:solidFill>
                <a:latin typeface="Arial"/>
                <a:ea typeface="Arial"/>
                <a:cs typeface="Arial"/>
                <a:sym typeface="Arial"/>
              </a:rPr>
              <a:t>,</a:t>
            </a:r>
          </a:p>
          <a:p>
            <a:pPr marL="393700" lvl="0" indent="-127000" rtl="0">
              <a:lnSpc>
                <a:spcPct val="100000"/>
              </a:lnSpc>
              <a:spcBef>
                <a:spcPts val="900"/>
              </a:spcBef>
              <a:buNone/>
            </a:pPr>
            <a:r>
              <a:rPr lang="en-US" sz="1800" dirty="0">
                <a:solidFill>
                  <a:schemeClr val="dk1"/>
                </a:solidFill>
                <a:latin typeface="Courier New"/>
                <a:ea typeface="Courier New"/>
                <a:cs typeface="Courier New"/>
                <a:sym typeface="Courier New"/>
              </a:rPr>
              <a:t>o </a:t>
            </a:r>
            <a:r>
              <a:rPr lang="en-US" sz="1800" dirty="0">
                <a:solidFill>
                  <a:schemeClr val="dk1"/>
                </a:solidFill>
                <a:latin typeface="Arial"/>
                <a:ea typeface="Arial"/>
                <a:cs typeface="Arial"/>
                <a:sym typeface="Arial"/>
              </a:rPr>
              <a:t>Poser des questions </a:t>
            </a:r>
            <a:r>
              <a:rPr lang="en-US" sz="1800" dirty="0" err="1">
                <a:solidFill>
                  <a:schemeClr val="dk1"/>
                </a:solidFill>
                <a:latin typeface="Arial"/>
                <a:ea typeface="Arial"/>
                <a:cs typeface="Arial"/>
                <a:sym typeface="Arial"/>
              </a:rPr>
              <a:t>sur</a:t>
            </a:r>
            <a:r>
              <a:rPr lang="en-US" sz="1800" dirty="0">
                <a:solidFill>
                  <a:schemeClr val="dk1"/>
                </a:solidFill>
                <a:latin typeface="Arial"/>
                <a:ea typeface="Arial"/>
                <a:cs typeface="Arial"/>
                <a:sym typeface="Arial"/>
              </a:rPr>
              <a:t> place </a:t>
            </a:r>
            <a:r>
              <a:rPr lang="en-US" sz="1800" dirty="0" err="1">
                <a:solidFill>
                  <a:schemeClr val="dk1"/>
                </a:solidFill>
                <a:latin typeface="Arial"/>
                <a:ea typeface="Arial"/>
                <a:cs typeface="Arial"/>
                <a:sym typeface="Arial"/>
              </a:rPr>
              <a:t>ou</a:t>
            </a:r>
            <a:r>
              <a:rPr lang="en-US" sz="1800" dirty="0">
                <a:solidFill>
                  <a:schemeClr val="dk1"/>
                </a:solidFill>
                <a:latin typeface="Arial"/>
                <a:ea typeface="Arial"/>
                <a:cs typeface="Arial"/>
                <a:sym typeface="Arial"/>
              </a:rPr>
              <a:t> à biblio@cmontmorency.qc.ca </a:t>
            </a:r>
            <a:r>
              <a:rPr lang="en-US" sz="1800" dirty="0" err="1">
                <a:solidFill>
                  <a:schemeClr val="dk1"/>
                </a:solidFill>
                <a:latin typeface="Arial"/>
                <a:ea typeface="Arial"/>
                <a:cs typeface="Arial"/>
                <a:sym typeface="Arial"/>
              </a:rPr>
              <a:t>si</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difficulté</a:t>
            </a:r>
            <a:endParaRPr lang="en-US" sz="1800" dirty="0">
              <a:solidFill>
                <a:schemeClr val="dk1"/>
              </a:solidFill>
              <a:latin typeface="Arial"/>
              <a:ea typeface="Arial"/>
              <a:cs typeface="Arial"/>
              <a:sym typeface="Arial"/>
            </a:endParaRPr>
          </a:p>
          <a:p>
            <a:pPr marL="393700" lvl="0" indent="-196850" rtl="0">
              <a:lnSpc>
                <a:spcPct val="100000"/>
              </a:lnSpc>
              <a:spcBef>
                <a:spcPts val="900"/>
              </a:spcBef>
              <a:buClr>
                <a:schemeClr val="dk1"/>
              </a:buClr>
              <a:buSzPct val="61111"/>
              <a:buFont typeface="Arial"/>
              <a:buNone/>
            </a:pPr>
            <a:r>
              <a:rPr lang="en-US" sz="1800" dirty="0" err="1">
                <a:solidFill>
                  <a:schemeClr val="dk1"/>
                </a:solidFill>
                <a:latin typeface="Times New Roman"/>
                <a:ea typeface="Times New Roman"/>
                <a:cs typeface="Times New Roman"/>
                <a:sym typeface="Times New Roman"/>
              </a:rPr>
              <a:t>Finir</a:t>
            </a:r>
            <a:r>
              <a:rPr lang="en-US" sz="1800" dirty="0">
                <a:solidFill>
                  <a:schemeClr val="dk1"/>
                </a:solidFill>
                <a:latin typeface="Times New Roman"/>
                <a:ea typeface="Times New Roman"/>
                <a:cs typeface="Times New Roman"/>
                <a:sym typeface="Times New Roman"/>
              </a:rPr>
              <a:t> </a:t>
            </a:r>
            <a:r>
              <a:rPr lang="en-US" sz="1800" dirty="0" err="1">
                <a:solidFill>
                  <a:schemeClr val="dk1"/>
                </a:solidFill>
                <a:latin typeface="Times New Roman"/>
                <a:ea typeface="Times New Roman"/>
                <a:cs typeface="Times New Roman"/>
                <a:sym typeface="Times New Roman"/>
              </a:rPr>
              <a:t>d’insérer</a:t>
            </a:r>
            <a:r>
              <a:rPr lang="en-US" sz="1800" dirty="0">
                <a:solidFill>
                  <a:schemeClr val="dk1"/>
                </a:solidFill>
                <a:latin typeface="Times New Roman"/>
                <a:ea typeface="Times New Roman"/>
                <a:cs typeface="Times New Roman"/>
                <a:sym typeface="Times New Roman"/>
              </a:rPr>
              <a:t> des citations et la </a:t>
            </a:r>
            <a:r>
              <a:rPr lang="en-US" sz="1800" dirty="0" err="1">
                <a:solidFill>
                  <a:schemeClr val="dk1"/>
                </a:solidFill>
                <a:latin typeface="Times New Roman"/>
                <a:ea typeface="Times New Roman"/>
                <a:cs typeface="Times New Roman"/>
                <a:sym typeface="Times New Roman"/>
              </a:rPr>
              <a:t>bibliographie</a:t>
            </a:r>
            <a:r>
              <a:rPr lang="en-US" sz="1800" dirty="0">
                <a:solidFill>
                  <a:schemeClr val="dk1"/>
                </a:solidFill>
                <a:latin typeface="Times New Roman"/>
                <a:ea typeface="Times New Roman"/>
                <a:cs typeface="Times New Roman"/>
                <a:sym typeface="Times New Roman"/>
              </a:rPr>
              <a:t> en </a:t>
            </a:r>
            <a:r>
              <a:rPr lang="en-US" sz="1800" dirty="0" err="1">
                <a:solidFill>
                  <a:schemeClr val="dk1"/>
                </a:solidFill>
                <a:latin typeface="Times New Roman"/>
                <a:ea typeface="Times New Roman"/>
                <a:cs typeface="Times New Roman"/>
                <a:sym typeface="Times New Roman"/>
              </a:rPr>
              <a:t>utilisant</a:t>
            </a:r>
            <a:r>
              <a:rPr lang="en-US" sz="1800" dirty="0">
                <a:solidFill>
                  <a:schemeClr val="dk1"/>
                </a:solidFill>
                <a:latin typeface="Times New Roman"/>
                <a:ea typeface="Times New Roman"/>
                <a:cs typeface="Times New Roman"/>
                <a:sym typeface="Times New Roman"/>
              </a:rPr>
              <a:t> le </a:t>
            </a:r>
            <a:r>
              <a:rPr lang="en-US" sz="1800" dirty="0" err="1">
                <a:solidFill>
                  <a:schemeClr val="dk1"/>
                </a:solidFill>
                <a:latin typeface="Times New Roman"/>
                <a:ea typeface="Times New Roman"/>
                <a:cs typeface="Times New Roman"/>
                <a:sym typeface="Times New Roman"/>
              </a:rPr>
              <a:t>logiciel</a:t>
            </a:r>
            <a:endParaRPr lang="en-US" sz="1800" dirty="0">
              <a:solidFill>
                <a:schemeClr val="dk1"/>
              </a:solidFill>
              <a:latin typeface="Times New Roman"/>
              <a:ea typeface="Times New Roman"/>
              <a:cs typeface="Times New Roman"/>
              <a:sym typeface="Times New Roman"/>
            </a:endParaRPr>
          </a:p>
          <a:p>
            <a:pPr marL="393700" lvl="0" indent="-196850" rtl="0">
              <a:lnSpc>
                <a:spcPct val="100000"/>
              </a:lnSpc>
              <a:spcBef>
                <a:spcPts val="900"/>
              </a:spcBef>
              <a:buClr>
                <a:schemeClr val="dk1"/>
              </a:buClr>
              <a:buSzPct val="55000"/>
              <a:buFont typeface="Arial"/>
              <a:buNone/>
            </a:pPr>
            <a:r>
              <a:rPr lang="en-US" sz="2000" dirty="0" err="1">
                <a:solidFill>
                  <a:schemeClr val="dk1"/>
                </a:solidFill>
                <a:latin typeface="Arial"/>
                <a:ea typeface="Arial"/>
                <a:cs typeface="Arial"/>
                <a:sym typeface="Arial"/>
              </a:rPr>
              <a:t>Matériel</a:t>
            </a:r>
            <a:r>
              <a:rPr lang="en-US" sz="2000" dirty="0">
                <a:solidFill>
                  <a:schemeClr val="dk1"/>
                </a:solidFill>
                <a:latin typeface="Arial"/>
                <a:ea typeface="Arial"/>
                <a:cs typeface="Arial"/>
                <a:sym typeface="Arial"/>
              </a:rPr>
              <a:t> </a:t>
            </a:r>
            <a:r>
              <a:rPr lang="en-US" sz="2000" dirty="0" err="1">
                <a:solidFill>
                  <a:schemeClr val="dk1"/>
                </a:solidFill>
                <a:latin typeface="Arial"/>
                <a:ea typeface="Arial"/>
                <a:cs typeface="Arial"/>
                <a:sym typeface="Arial"/>
              </a:rPr>
              <a:t>prévu</a:t>
            </a:r>
            <a:endParaRPr lang="en-US" sz="2000" dirty="0">
              <a:solidFill>
                <a:schemeClr val="dk1"/>
              </a:solidFill>
              <a:latin typeface="Arial"/>
              <a:ea typeface="Arial"/>
              <a:cs typeface="Arial"/>
              <a:sym typeface="Arial"/>
            </a:endParaRPr>
          </a:p>
          <a:p>
            <a:pPr lvl="0">
              <a:spcBef>
                <a:spcPts val="0"/>
              </a:spcBef>
              <a:buNone/>
            </a:pPr>
            <a:r>
              <a:rPr lang="en-US" sz="2000" dirty="0" err="1">
                <a:solidFill>
                  <a:schemeClr val="dk1"/>
                </a:solidFill>
                <a:latin typeface="Arial"/>
                <a:ea typeface="Arial"/>
                <a:cs typeface="Arial"/>
                <a:sym typeface="Arial"/>
              </a:rPr>
              <a:t>Commentaires</a:t>
            </a:r>
            <a:r>
              <a:rPr lang="en-US" sz="2000" dirty="0">
                <a:solidFill>
                  <a:schemeClr val="dk1"/>
                </a:solidFill>
                <a:latin typeface="Arial"/>
                <a:ea typeface="Arial"/>
                <a:cs typeface="Arial"/>
                <a:sym typeface="Arial"/>
              </a:rPr>
              <a:t> post-formation </a:t>
            </a:r>
            <a:r>
              <a:rPr lang="en-US" dirty="0">
                <a:solidFill>
                  <a:srgbClr val="0000FF"/>
                </a:solidFill>
              </a:rPr>
              <a:t>(</a:t>
            </a:r>
            <a:r>
              <a:rPr lang="en-US" dirty="0" err="1">
                <a:solidFill>
                  <a:srgbClr val="0000FF"/>
                </a:solidFill>
              </a:rPr>
              <a:t>montrer</a:t>
            </a:r>
            <a:r>
              <a:rPr lang="en-US" dirty="0">
                <a:solidFill>
                  <a:srgbClr val="0000FF"/>
                </a:solidFill>
              </a:rPr>
              <a:t> des </a:t>
            </a:r>
            <a:r>
              <a:rPr lang="en-US" dirty="0" err="1">
                <a:solidFill>
                  <a:srgbClr val="0000FF"/>
                </a:solidFill>
              </a:rPr>
              <a:t>exemples</a:t>
            </a:r>
            <a:r>
              <a:rPr lang="en-US" dirty="0">
                <a:solidFill>
                  <a:srgbClr val="0000FF"/>
                </a:solidFill>
              </a:rPr>
              <a:t> </a:t>
            </a:r>
            <a:r>
              <a:rPr lang="en-US" dirty="0" err="1">
                <a:solidFill>
                  <a:srgbClr val="0000FF"/>
                </a:solidFill>
              </a:rPr>
              <a:t>dans</a:t>
            </a:r>
            <a:r>
              <a:rPr lang="en-US" dirty="0">
                <a:solidFill>
                  <a:srgbClr val="0000FF"/>
                </a:solidFill>
              </a:rPr>
              <a:t> la </a:t>
            </a:r>
            <a:r>
              <a:rPr lang="en-US" dirty="0" err="1">
                <a:solidFill>
                  <a:srgbClr val="0000FF"/>
                </a:solidFill>
              </a:rPr>
              <a:t>diapositive</a:t>
            </a:r>
            <a:r>
              <a:rPr lang="en-US" dirty="0">
                <a:solidFill>
                  <a:srgbClr val="0000FF"/>
                </a:solidFill>
              </a:rPr>
              <a:t>). </a:t>
            </a:r>
            <a:r>
              <a:rPr lang="en-US" dirty="0" err="1"/>
              <a:t>Activité</a:t>
            </a:r>
            <a:r>
              <a:rPr lang="en-US" dirty="0"/>
              <a:t> </a:t>
            </a:r>
            <a:r>
              <a:rPr lang="en-US" dirty="0" err="1"/>
              <a:t>d’enseignement</a:t>
            </a:r>
            <a:r>
              <a:rPr lang="en-US" dirty="0"/>
              <a:t>, </a:t>
            </a:r>
            <a:r>
              <a:rPr lang="en-US" dirty="0" err="1"/>
              <a:t>activité</a:t>
            </a:r>
            <a:r>
              <a:rPr lang="en-US" dirty="0"/>
              <a:t> </a:t>
            </a:r>
            <a:r>
              <a:rPr lang="en-US" dirty="0" err="1"/>
              <a:t>d’apprentissage</a:t>
            </a:r>
            <a:r>
              <a:rPr lang="en-US" dirty="0"/>
              <a:t>, le temps, </a:t>
            </a:r>
            <a:r>
              <a:rPr lang="en-US" dirty="0" err="1"/>
              <a:t>l’équipement</a:t>
            </a:r>
            <a:r>
              <a:rPr lang="en-US" dirty="0"/>
              <a:t>.</a:t>
            </a:r>
          </a:p>
          <a:p>
            <a:pPr lvl="0">
              <a:spcBef>
                <a:spcPts val="0"/>
              </a:spcBef>
              <a:buNone/>
            </a:pPr>
            <a:r>
              <a:rPr lang="en-US" dirty="0"/>
              <a:t>Rappel. Nous </a:t>
            </a:r>
            <a:r>
              <a:rPr lang="en-US" dirty="0" err="1"/>
              <a:t>sommes</a:t>
            </a:r>
            <a:r>
              <a:rPr lang="en-US" dirty="0"/>
              <a:t> </a:t>
            </a:r>
            <a:r>
              <a:rPr lang="en-US" dirty="0" err="1"/>
              <a:t>une</a:t>
            </a:r>
            <a:r>
              <a:rPr lang="en-US" dirty="0"/>
              <a:t> </a:t>
            </a:r>
            <a:r>
              <a:rPr lang="en-US" dirty="0" err="1"/>
              <a:t>équipe</a:t>
            </a:r>
            <a:r>
              <a:rPr lang="en-US" dirty="0"/>
              <a:t> de 6 </a:t>
            </a:r>
            <a:r>
              <a:rPr lang="en-US" dirty="0" err="1"/>
              <a:t>personnes</a:t>
            </a:r>
            <a:r>
              <a:rPr lang="en-US" dirty="0"/>
              <a:t> à </a:t>
            </a:r>
            <a:r>
              <a:rPr lang="en-US" dirty="0" err="1"/>
              <a:t>donner</a:t>
            </a:r>
            <a:r>
              <a:rPr lang="en-US" dirty="0"/>
              <a:t> </a:t>
            </a:r>
            <a:r>
              <a:rPr lang="en-US" dirty="0" err="1"/>
              <a:t>ces</a:t>
            </a:r>
            <a:r>
              <a:rPr lang="en-US" dirty="0"/>
              <a:t> formations, </a:t>
            </a:r>
            <a:r>
              <a:rPr lang="en-US" dirty="0" err="1"/>
              <a:t>l’improvisation</a:t>
            </a:r>
            <a:r>
              <a:rPr lang="en-US" dirty="0"/>
              <a:t> </a:t>
            </a:r>
            <a:r>
              <a:rPr lang="en-US" dirty="0" err="1"/>
              <a:t>n’est</a:t>
            </a:r>
            <a:r>
              <a:rPr lang="en-US" dirty="0"/>
              <a:t> pas </a:t>
            </a:r>
            <a:r>
              <a:rPr lang="en-US" dirty="0" err="1"/>
              <a:t>une</a:t>
            </a:r>
            <a:r>
              <a:rPr lang="en-US" dirty="0"/>
              <a:t> option.</a:t>
            </a:r>
          </a:p>
          <a:p>
            <a:pPr lvl="0">
              <a:spcBef>
                <a:spcPts val="0"/>
              </a:spcBef>
              <a:buNone/>
            </a:pPr>
            <a:r>
              <a:rPr lang="en-US" dirty="0" err="1"/>
              <a:t>Maintenant</a:t>
            </a:r>
            <a:r>
              <a:rPr lang="en-US" dirty="0"/>
              <a:t>, </a:t>
            </a:r>
            <a:r>
              <a:rPr lang="en-US" dirty="0" err="1"/>
              <a:t>c’est</a:t>
            </a:r>
            <a:r>
              <a:rPr lang="en-US" dirty="0"/>
              <a:t> </a:t>
            </a:r>
            <a:r>
              <a:rPr lang="en-US" dirty="0" err="1"/>
              <a:t>intégré</a:t>
            </a:r>
            <a:r>
              <a:rPr lang="en-US" dirty="0"/>
              <a:t> en </a:t>
            </a:r>
            <a:r>
              <a:rPr lang="en-US" dirty="0" err="1"/>
              <a:t>grande</a:t>
            </a:r>
            <a:r>
              <a:rPr lang="en-US" dirty="0"/>
              <a:t> </a:t>
            </a:r>
            <a:r>
              <a:rPr lang="en-US" dirty="0" err="1"/>
              <a:t>partie</a:t>
            </a:r>
            <a:r>
              <a:rPr lang="en-US" dirty="0"/>
              <a:t> </a:t>
            </a:r>
            <a:r>
              <a:rPr lang="en-US" dirty="0" err="1"/>
              <a:t>dans</a:t>
            </a:r>
            <a:r>
              <a:rPr lang="en-US" dirty="0"/>
              <a:t> le travail. Le plan de </a:t>
            </a:r>
            <a:r>
              <a:rPr lang="en-US" dirty="0" err="1"/>
              <a:t>leçon</a:t>
            </a:r>
            <a:r>
              <a:rPr lang="en-US" dirty="0"/>
              <a:t> ne </a:t>
            </a:r>
            <a:r>
              <a:rPr lang="en-US" dirty="0" err="1"/>
              <a:t>sert</a:t>
            </a:r>
            <a:r>
              <a:rPr lang="en-US" dirty="0"/>
              <a:t> </a:t>
            </a:r>
            <a:r>
              <a:rPr lang="en-US" dirty="0" err="1"/>
              <a:t>que</a:t>
            </a:r>
            <a:r>
              <a:rPr lang="en-US" dirty="0"/>
              <a:t> de rappel et de guide </a:t>
            </a:r>
            <a:r>
              <a:rPr lang="en-US" dirty="0" err="1"/>
              <a:t>ou</a:t>
            </a:r>
            <a:r>
              <a:rPr lang="en-US" dirty="0"/>
              <a:t> pour le nouveau personnel technique.</a:t>
            </a:r>
          </a:p>
          <a:p>
            <a:pPr lvl="0">
              <a:spcBef>
                <a:spcPts val="0"/>
              </a:spcBef>
              <a:buNone/>
            </a:pPr>
            <a:r>
              <a:rPr lang="en-US" dirty="0"/>
              <a:t>Si on change la </a:t>
            </a:r>
            <a:r>
              <a:rPr lang="en-US" dirty="0" err="1"/>
              <a:t>formule</a:t>
            </a:r>
            <a:r>
              <a:rPr lang="en-US" dirty="0"/>
              <a:t>, </a:t>
            </a:r>
            <a:r>
              <a:rPr lang="en-US" dirty="0" err="1"/>
              <a:t>il</a:t>
            </a:r>
            <a:r>
              <a:rPr lang="en-US" dirty="0"/>
              <a:t> </a:t>
            </a:r>
            <a:r>
              <a:rPr lang="en-US" dirty="0" err="1"/>
              <a:t>faut</a:t>
            </a:r>
            <a:r>
              <a:rPr lang="en-US" dirty="0"/>
              <a:t> </a:t>
            </a:r>
            <a:r>
              <a:rPr lang="en-US" dirty="0" err="1"/>
              <a:t>revenir</a:t>
            </a:r>
            <a:r>
              <a:rPr lang="en-US" dirty="0"/>
              <a:t> à un plan de </a:t>
            </a:r>
            <a:r>
              <a:rPr lang="en-US" dirty="0" err="1"/>
              <a:t>leçon</a:t>
            </a:r>
            <a:r>
              <a:rPr lang="en-US" dirty="0"/>
              <a:t> et de la formation des </a:t>
            </a:r>
            <a:r>
              <a:rPr lang="en-US" dirty="0" err="1"/>
              <a:t>techniciens</a:t>
            </a:r>
            <a:r>
              <a:rPr lang="en-US" dirty="0"/>
              <a:t> pour assurer la </a:t>
            </a:r>
            <a:r>
              <a:rPr lang="en-US" dirty="0" err="1"/>
              <a:t>conformité</a:t>
            </a:r>
            <a:r>
              <a:rPr lang="en-US" dirty="0"/>
              <a:t>.</a:t>
            </a:r>
          </a:p>
        </p:txBody>
      </p:sp>
    </p:spTree>
    <p:extLst>
      <p:ext uri="{BB962C8B-B14F-4D97-AF65-F5344CB8AC3E}">
        <p14:creationId xmlns:p14="http://schemas.microsoft.com/office/powerpoint/2010/main" val="40395100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Shape 2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88" name="Shape 28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a:t>Philippe : </a:t>
            </a:r>
          </a:p>
          <a:p>
            <a:pPr lvl="0">
              <a:spcBef>
                <a:spcPts val="0"/>
              </a:spcBef>
              <a:buNone/>
            </a:pPr>
            <a:r>
              <a:rPr lang="en-US"/>
              <a:t>Philippe</a:t>
            </a:r>
          </a:p>
          <a:p>
            <a:pPr lvl="0">
              <a:spcBef>
                <a:spcPts val="0"/>
              </a:spcBef>
              <a:buNone/>
            </a:pPr>
            <a:r>
              <a:rPr lang="en-US"/>
              <a:t>Les C.I sont des stratégies d’apprentissage cognitives d’exécution et de gestion de ressources. Elles doivent être appliquées afin de s’ancrer</a:t>
            </a:r>
          </a:p>
          <a:p>
            <a:pPr lvl="0">
              <a:spcBef>
                <a:spcPts val="0"/>
              </a:spcBef>
              <a:buNone/>
            </a:pPr>
            <a:r>
              <a:rPr lang="en-US"/>
              <a:t>Nous utilisons des techniques mixtes d’enseignement : </a:t>
            </a:r>
          </a:p>
          <a:p>
            <a:pPr marL="457200" lvl="0" indent="-228600">
              <a:spcBef>
                <a:spcPts val="0"/>
              </a:spcBef>
              <a:buChar char="●"/>
            </a:pPr>
            <a:r>
              <a:rPr lang="en-US"/>
              <a:t>La résolution de problèmes</a:t>
            </a:r>
          </a:p>
          <a:p>
            <a:pPr marL="457200" lvl="0" indent="-228600">
              <a:spcBef>
                <a:spcPts val="0"/>
              </a:spcBef>
              <a:buChar char="●"/>
            </a:pPr>
            <a:r>
              <a:rPr lang="en-US"/>
              <a:t>Le modelage (par le formateur ou les pairs). Tiré de l’enseignement explicite</a:t>
            </a:r>
          </a:p>
          <a:p>
            <a:pPr marL="457200" lvl="0" indent="-228600" rtl="0">
              <a:spcBef>
                <a:spcPts val="0"/>
              </a:spcBef>
              <a:buChar char="●"/>
            </a:pPr>
            <a:r>
              <a:rPr lang="en-US"/>
              <a:t>La pratique guidée accompagnée de rétroaction</a:t>
            </a:r>
          </a:p>
          <a:p>
            <a:pPr marL="457200" lvl="0" indent="-228600" rtl="0">
              <a:spcBef>
                <a:spcPts val="0"/>
              </a:spcBef>
              <a:buChar char="●"/>
            </a:pPr>
            <a:r>
              <a:rPr lang="en-US"/>
              <a:t>Le questionnement</a:t>
            </a:r>
          </a:p>
          <a:p>
            <a:pPr marL="457200" lvl="0" indent="-228600" rtl="0">
              <a:spcBef>
                <a:spcPts val="0"/>
              </a:spcBef>
              <a:buChar char="●"/>
            </a:pPr>
            <a:r>
              <a:rPr lang="en-US"/>
              <a:t>Essaimé : l’explication et la démonstration</a:t>
            </a:r>
          </a:p>
          <a:p>
            <a:pPr lvl="0">
              <a:spcBef>
                <a:spcPts val="0"/>
              </a:spcBef>
              <a:buNone/>
            </a:pPr>
            <a:endParaRPr/>
          </a:p>
          <a:p>
            <a:pPr lvl="0">
              <a:spcBef>
                <a:spcPts val="0"/>
              </a:spcBef>
              <a:buNone/>
            </a:pPr>
            <a:endParaRPr/>
          </a:p>
        </p:txBody>
      </p:sp>
    </p:spTree>
    <p:extLst>
      <p:ext uri="{BB962C8B-B14F-4D97-AF65-F5344CB8AC3E}">
        <p14:creationId xmlns:p14="http://schemas.microsoft.com/office/powerpoint/2010/main" val="31699816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Shape 2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96" name="Shape 29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 :</a:t>
            </a:r>
          </a:p>
          <a:p>
            <a:pPr lvl="0">
              <a:spcBef>
                <a:spcPts val="0"/>
              </a:spcBef>
              <a:buNone/>
            </a:pPr>
            <a:r>
              <a:rPr lang="en-US" dirty="0" err="1"/>
              <a:t>Philipe</a:t>
            </a:r>
            <a:endParaRPr lang="en-US" dirty="0"/>
          </a:p>
          <a:p>
            <a:pPr lvl="0">
              <a:spcBef>
                <a:spcPts val="0"/>
              </a:spcBef>
              <a:buNone/>
            </a:pPr>
            <a:r>
              <a:rPr lang="en-US" dirty="0"/>
              <a:t>Un atelier type (le plus </a:t>
            </a:r>
            <a:r>
              <a:rPr lang="en-US" dirty="0" err="1"/>
              <a:t>souvent</a:t>
            </a:r>
            <a:r>
              <a:rPr lang="en-US" dirty="0"/>
              <a:t> </a:t>
            </a:r>
            <a:r>
              <a:rPr lang="en-US" dirty="0" err="1"/>
              <a:t>donné</a:t>
            </a:r>
            <a:r>
              <a:rPr lang="en-US" dirty="0"/>
              <a:t> : </a:t>
            </a:r>
            <a:r>
              <a:rPr lang="en-US" dirty="0" err="1"/>
              <a:t>outils</a:t>
            </a:r>
            <a:r>
              <a:rPr lang="en-US" dirty="0"/>
              <a:t> de </a:t>
            </a:r>
            <a:r>
              <a:rPr lang="en-US" dirty="0" err="1"/>
              <a:t>recherche</a:t>
            </a:r>
            <a:r>
              <a:rPr lang="en-US" dirty="0"/>
              <a:t>)</a:t>
            </a:r>
          </a:p>
          <a:p>
            <a:pPr lvl="0">
              <a:spcBef>
                <a:spcPts val="0"/>
              </a:spcBef>
              <a:buNone/>
            </a:pPr>
            <a:r>
              <a:rPr lang="en-US" dirty="0" err="1"/>
              <a:t>Préalable</a:t>
            </a:r>
            <a:r>
              <a:rPr lang="en-US" dirty="0"/>
              <a:t> : (</a:t>
            </a:r>
            <a:r>
              <a:rPr lang="en-US" dirty="0">
                <a:solidFill>
                  <a:schemeClr val="dk1"/>
                </a:solidFill>
              </a:rPr>
              <a:t>Activation et </a:t>
            </a:r>
            <a:r>
              <a:rPr lang="en-US" dirty="0" err="1">
                <a:solidFill>
                  <a:schemeClr val="dk1"/>
                </a:solidFill>
              </a:rPr>
              <a:t>élaboration</a:t>
            </a:r>
            <a:r>
              <a:rPr lang="en-US" dirty="0">
                <a:solidFill>
                  <a:schemeClr val="dk1"/>
                </a:solidFill>
              </a:rPr>
              <a:t>). </a:t>
            </a:r>
            <a:r>
              <a:rPr lang="en-US" dirty="0"/>
              <a:t>Nous </a:t>
            </a:r>
            <a:r>
              <a:rPr lang="en-US" dirty="0" err="1"/>
              <a:t>donnons</a:t>
            </a:r>
            <a:r>
              <a:rPr lang="en-US" dirty="0"/>
              <a:t> un devoir aux </a:t>
            </a:r>
            <a:r>
              <a:rPr lang="en-US" dirty="0" err="1"/>
              <a:t>étudiants</a:t>
            </a:r>
            <a:r>
              <a:rPr lang="en-US" dirty="0"/>
              <a:t> par </a:t>
            </a:r>
            <a:r>
              <a:rPr lang="en-US" dirty="0" err="1"/>
              <a:t>l’entremise</a:t>
            </a:r>
            <a:r>
              <a:rPr lang="en-US" dirty="0"/>
              <a:t> du </a:t>
            </a:r>
            <a:r>
              <a:rPr lang="en-US" dirty="0" err="1"/>
              <a:t>professeur</a:t>
            </a:r>
            <a:r>
              <a:rPr lang="en-US" dirty="0"/>
              <a:t>. Ex, : </a:t>
            </a:r>
            <a:r>
              <a:rPr lang="en-US" dirty="0" err="1"/>
              <a:t>déterminer</a:t>
            </a:r>
            <a:r>
              <a:rPr lang="en-US" dirty="0"/>
              <a:t> et </a:t>
            </a:r>
            <a:r>
              <a:rPr lang="en-US" dirty="0" err="1"/>
              <a:t>préciser</a:t>
            </a:r>
            <a:r>
              <a:rPr lang="en-US" dirty="0"/>
              <a:t> le </a:t>
            </a:r>
            <a:r>
              <a:rPr lang="en-US" dirty="0" err="1"/>
              <a:t>sujet</a:t>
            </a:r>
            <a:r>
              <a:rPr lang="en-US" dirty="0"/>
              <a:t> de </a:t>
            </a:r>
            <a:r>
              <a:rPr lang="en-US" dirty="0" err="1"/>
              <a:t>recherche</a:t>
            </a:r>
            <a:r>
              <a:rPr lang="en-US" dirty="0"/>
              <a:t> et/</a:t>
            </a:r>
            <a:r>
              <a:rPr lang="en-US" dirty="0" err="1"/>
              <a:t>ou</a:t>
            </a:r>
            <a:r>
              <a:rPr lang="en-US" dirty="0"/>
              <a:t> le plan de concept. </a:t>
            </a:r>
            <a:r>
              <a:rPr lang="en-US" dirty="0" err="1"/>
              <a:t>C’est</a:t>
            </a:r>
            <a:r>
              <a:rPr lang="en-US" dirty="0"/>
              <a:t> possible à faire </a:t>
            </a:r>
            <a:r>
              <a:rPr lang="en-US" dirty="0" err="1"/>
              <a:t>seulement</a:t>
            </a:r>
            <a:r>
              <a:rPr lang="en-US" dirty="0"/>
              <a:t> </a:t>
            </a:r>
            <a:r>
              <a:rPr lang="en-US" dirty="0" err="1"/>
              <a:t>si</a:t>
            </a:r>
            <a:r>
              <a:rPr lang="en-US" dirty="0"/>
              <a:t> le travail a </a:t>
            </a:r>
            <a:r>
              <a:rPr lang="en-US" dirty="0" err="1"/>
              <a:t>été</a:t>
            </a:r>
            <a:r>
              <a:rPr lang="en-US" dirty="0"/>
              <a:t> </a:t>
            </a:r>
            <a:r>
              <a:rPr lang="en-US" dirty="0" err="1"/>
              <a:t>expliqué</a:t>
            </a:r>
            <a:r>
              <a:rPr lang="en-US" dirty="0"/>
              <a:t> </a:t>
            </a:r>
            <a:r>
              <a:rPr lang="en-US" dirty="0" err="1"/>
              <a:t>auparavant</a:t>
            </a:r>
            <a:r>
              <a:rPr lang="en-US" dirty="0"/>
              <a:t> par le </a:t>
            </a:r>
            <a:r>
              <a:rPr lang="en-US" dirty="0" err="1"/>
              <a:t>professeur</a:t>
            </a:r>
            <a:r>
              <a:rPr lang="en-US" dirty="0"/>
              <a:t> et </a:t>
            </a:r>
            <a:r>
              <a:rPr lang="en-US" dirty="0" err="1"/>
              <a:t>si</a:t>
            </a:r>
            <a:r>
              <a:rPr lang="en-US" dirty="0"/>
              <a:t> </a:t>
            </a:r>
            <a:r>
              <a:rPr lang="en-US" dirty="0" err="1"/>
              <a:t>ceux</a:t>
            </a:r>
            <a:r>
              <a:rPr lang="en-US" dirty="0"/>
              <a:t>-ci </a:t>
            </a:r>
            <a:r>
              <a:rPr lang="en-US" dirty="0" err="1"/>
              <a:t>savent</a:t>
            </a:r>
            <a:r>
              <a:rPr lang="en-US" dirty="0"/>
              <a:t> </a:t>
            </a:r>
            <a:r>
              <a:rPr lang="en-US" dirty="0" err="1"/>
              <a:t>qu’ils</a:t>
            </a:r>
            <a:r>
              <a:rPr lang="en-US" dirty="0"/>
              <a:t> </a:t>
            </a:r>
            <a:r>
              <a:rPr lang="en-US" dirty="0" err="1"/>
              <a:t>ont</a:t>
            </a:r>
            <a:r>
              <a:rPr lang="en-US" dirty="0"/>
              <a:t> </a:t>
            </a:r>
            <a:r>
              <a:rPr lang="en-US" dirty="0" err="1"/>
              <a:t>une</a:t>
            </a:r>
            <a:r>
              <a:rPr lang="en-US" dirty="0"/>
              <a:t> formation à </a:t>
            </a:r>
            <a:r>
              <a:rPr lang="en-US" dirty="0" err="1"/>
              <a:t>venir</a:t>
            </a:r>
            <a:r>
              <a:rPr lang="en-US" dirty="0"/>
              <a:t> le prochain cours et </a:t>
            </a:r>
            <a:r>
              <a:rPr lang="en-US" dirty="0" err="1"/>
              <a:t>qu’ils</a:t>
            </a:r>
            <a:r>
              <a:rPr lang="en-US" dirty="0"/>
              <a:t> </a:t>
            </a:r>
            <a:r>
              <a:rPr lang="en-US" dirty="0" err="1"/>
              <a:t>auront</a:t>
            </a:r>
            <a:r>
              <a:rPr lang="en-US" dirty="0"/>
              <a:t> à </a:t>
            </a:r>
            <a:r>
              <a:rPr lang="en-US" dirty="0" err="1"/>
              <a:t>utiliser</a:t>
            </a:r>
            <a:r>
              <a:rPr lang="en-US" dirty="0"/>
              <a:t> </a:t>
            </a:r>
            <a:r>
              <a:rPr lang="en-US" dirty="0" err="1"/>
              <a:t>leur</a:t>
            </a:r>
            <a:r>
              <a:rPr lang="en-US" dirty="0"/>
              <a:t> devoir. </a:t>
            </a:r>
            <a:r>
              <a:rPr lang="en-US" dirty="0" err="1"/>
              <a:t>Sinon</a:t>
            </a:r>
            <a:r>
              <a:rPr lang="en-US" dirty="0"/>
              <a:t> les </a:t>
            </a:r>
            <a:r>
              <a:rPr lang="en-US" dirty="0" err="1"/>
              <a:t>étudiants</a:t>
            </a:r>
            <a:r>
              <a:rPr lang="en-US" dirty="0"/>
              <a:t> ne </a:t>
            </a:r>
            <a:r>
              <a:rPr lang="en-US" dirty="0" err="1"/>
              <a:t>verront</a:t>
            </a:r>
            <a:r>
              <a:rPr lang="en-US" dirty="0"/>
              <a:t> pas </a:t>
            </a:r>
            <a:r>
              <a:rPr lang="en-US" dirty="0" err="1"/>
              <a:t>d’utilité</a:t>
            </a:r>
            <a:r>
              <a:rPr lang="en-US" dirty="0"/>
              <a:t> à se </a:t>
            </a:r>
            <a:r>
              <a:rPr lang="en-US" dirty="0" err="1"/>
              <a:t>préparer</a:t>
            </a:r>
            <a:r>
              <a:rPr lang="en-US" dirty="0"/>
              <a:t>.</a:t>
            </a:r>
          </a:p>
          <a:p>
            <a:pPr lvl="0">
              <a:spcBef>
                <a:spcPts val="0"/>
              </a:spcBef>
              <a:buNone/>
            </a:pPr>
            <a:r>
              <a:rPr lang="en-US" dirty="0"/>
              <a:t>Activation : Le </a:t>
            </a:r>
            <a:r>
              <a:rPr lang="en-US" dirty="0" err="1"/>
              <a:t>formateur</a:t>
            </a:r>
            <a:r>
              <a:rPr lang="en-US" dirty="0"/>
              <a:t> se </a:t>
            </a:r>
            <a:r>
              <a:rPr lang="en-US" dirty="0" err="1"/>
              <a:t>présente</a:t>
            </a:r>
            <a:r>
              <a:rPr lang="en-US" dirty="0"/>
              <a:t> et </a:t>
            </a:r>
            <a:r>
              <a:rPr lang="en-US" dirty="0" err="1"/>
              <a:t>annonce</a:t>
            </a:r>
            <a:r>
              <a:rPr lang="en-US" dirty="0"/>
              <a:t> les </a:t>
            </a:r>
            <a:r>
              <a:rPr lang="en-US" dirty="0" err="1"/>
              <a:t>objectifs</a:t>
            </a:r>
            <a:r>
              <a:rPr lang="en-US" dirty="0"/>
              <a:t> de la formation et </a:t>
            </a:r>
            <a:r>
              <a:rPr lang="en-US" dirty="0" err="1"/>
              <a:t>ses</a:t>
            </a:r>
            <a:r>
              <a:rPr lang="en-US" dirty="0"/>
              <a:t> liens avec le travail </a:t>
            </a:r>
            <a:r>
              <a:rPr lang="en-US" dirty="0" err="1"/>
              <a:t>exigé</a:t>
            </a:r>
            <a:r>
              <a:rPr lang="en-US" dirty="0"/>
              <a:t> </a:t>
            </a:r>
            <a:r>
              <a:rPr lang="en-US" dirty="0" err="1"/>
              <a:t>dans</a:t>
            </a:r>
            <a:r>
              <a:rPr lang="en-US" dirty="0"/>
              <a:t> le cours. Il </a:t>
            </a:r>
            <a:r>
              <a:rPr lang="en-US" dirty="0" err="1"/>
              <a:t>demande</a:t>
            </a:r>
            <a:r>
              <a:rPr lang="en-US" dirty="0"/>
              <a:t> de </a:t>
            </a:r>
            <a:r>
              <a:rPr lang="en-US" dirty="0" err="1"/>
              <a:t>sortir</a:t>
            </a:r>
            <a:r>
              <a:rPr lang="en-US" dirty="0"/>
              <a:t> le devoir fait </a:t>
            </a:r>
            <a:r>
              <a:rPr lang="en-US" dirty="0" err="1"/>
              <a:t>parce</a:t>
            </a:r>
            <a:r>
              <a:rPr lang="en-US" dirty="0"/>
              <a:t> </a:t>
            </a:r>
            <a:r>
              <a:rPr lang="en-US" dirty="0" err="1"/>
              <a:t>que</a:t>
            </a:r>
            <a:r>
              <a:rPr lang="en-US" dirty="0"/>
              <a:t> les </a:t>
            </a:r>
            <a:r>
              <a:rPr lang="en-US" dirty="0" err="1"/>
              <a:t>étudiants</a:t>
            </a:r>
            <a:r>
              <a:rPr lang="en-US" dirty="0"/>
              <a:t> en </a:t>
            </a:r>
            <a:r>
              <a:rPr lang="en-US" dirty="0" err="1"/>
              <a:t>auront</a:t>
            </a:r>
            <a:r>
              <a:rPr lang="en-US" dirty="0"/>
              <a:t> </a:t>
            </a:r>
            <a:r>
              <a:rPr lang="en-US" dirty="0" err="1"/>
              <a:t>besoin</a:t>
            </a:r>
            <a:r>
              <a:rPr lang="en-US" dirty="0"/>
              <a:t> </a:t>
            </a:r>
            <a:r>
              <a:rPr lang="en-US" dirty="0" err="1"/>
              <a:t>lors</a:t>
            </a:r>
            <a:r>
              <a:rPr lang="en-US" dirty="0"/>
              <a:t> de la </a:t>
            </a:r>
            <a:r>
              <a:rPr lang="en-US" dirty="0" err="1"/>
              <a:t>pratique</a:t>
            </a:r>
            <a:r>
              <a:rPr lang="en-US" dirty="0"/>
              <a:t> </a:t>
            </a:r>
            <a:r>
              <a:rPr lang="en-US" dirty="0" err="1"/>
              <a:t>guidée</a:t>
            </a:r>
            <a:r>
              <a:rPr lang="en-US" dirty="0"/>
              <a:t> en 2ème </a:t>
            </a:r>
            <a:r>
              <a:rPr lang="en-US" dirty="0" err="1"/>
              <a:t>partie</a:t>
            </a:r>
            <a:r>
              <a:rPr lang="en-US" dirty="0"/>
              <a:t>.</a:t>
            </a:r>
          </a:p>
        </p:txBody>
      </p:sp>
    </p:spTree>
    <p:extLst>
      <p:ext uri="{BB962C8B-B14F-4D97-AF65-F5344CB8AC3E}">
        <p14:creationId xmlns:p14="http://schemas.microsoft.com/office/powerpoint/2010/main" val="220840341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05" name="Shape 305"/>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a:t>
            </a:r>
          </a:p>
          <a:p>
            <a:pPr lvl="0">
              <a:spcBef>
                <a:spcPts val="0"/>
              </a:spcBef>
              <a:buNone/>
            </a:pPr>
            <a:r>
              <a:rPr lang="en-US" dirty="0"/>
              <a:t>Philippe</a:t>
            </a:r>
          </a:p>
          <a:p>
            <a:pPr lvl="0" rtl="0">
              <a:spcBef>
                <a:spcPts val="0"/>
              </a:spcBef>
              <a:buNone/>
            </a:pPr>
            <a:r>
              <a:rPr lang="en-US" dirty="0"/>
              <a:t>Un atelier type</a:t>
            </a:r>
          </a:p>
          <a:p>
            <a:pPr lvl="0" rtl="0">
              <a:spcBef>
                <a:spcPts val="0"/>
              </a:spcBef>
              <a:buNone/>
            </a:pPr>
            <a:r>
              <a:rPr lang="en-US" dirty="0" err="1"/>
              <a:t>Élaboration</a:t>
            </a:r>
            <a:r>
              <a:rPr lang="en-US" dirty="0"/>
              <a:t> + </a:t>
            </a:r>
            <a:r>
              <a:rPr lang="en-US" dirty="0" err="1"/>
              <a:t>résolution</a:t>
            </a:r>
            <a:r>
              <a:rPr lang="en-US" dirty="0"/>
              <a:t> de </a:t>
            </a:r>
            <a:r>
              <a:rPr lang="en-US" dirty="0" err="1"/>
              <a:t>problème</a:t>
            </a:r>
            <a:r>
              <a:rPr lang="en-US" dirty="0"/>
              <a:t> : nous </a:t>
            </a:r>
            <a:r>
              <a:rPr lang="en-US" dirty="0" err="1"/>
              <a:t>demandons</a:t>
            </a:r>
            <a:r>
              <a:rPr lang="en-US" dirty="0"/>
              <a:t> aux </a:t>
            </a:r>
            <a:r>
              <a:rPr lang="en-US" dirty="0" err="1"/>
              <a:t>étudiants</a:t>
            </a:r>
            <a:r>
              <a:rPr lang="en-US" dirty="0"/>
              <a:t> de </a:t>
            </a:r>
            <a:r>
              <a:rPr lang="en-US" dirty="0" err="1"/>
              <a:t>répondre</a:t>
            </a:r>
            <a:r>
              <a:rPr lang="en-US" dirty="0"/>
              <a:t> à </a:t>
            </a:r>
            <a:r>
              <a:rPr lang="en-US" dirty="0" err="1"/>
              <a:t>une</a:t>
            </a:r>
            <a:r>
              <a:rPr lang="en-US" dirty="0"/>
              <a:t> question de </a:t>
            </a:r>
            <a:r>
              <a:rPr lang="en-US" dirty="0" err="1"/>
              <a:t>recherche</a:t>
            </a:r>
            <a:r>
              <a:rPr lang="en-US" dirty="0"/>
              <a:t> avec les </a:t>
            </a:r>
            <a:r>
              <a:rPr lang="en-US" dirty="0" err="1"/>
              <a:t>outils</a:t>
            </a:r>
            <a:r>
              <a:rPr lang="en-US" dirty="0"/>
              <a:t> de </a:t>
            </a:r>
            <a:r>
              <a:rPr lang="en-US" dirty="0" err="1"/>
              <a:t>recherche</a:t>
            </a:r>
            <a:r>
              <a:rPr lang="en-US" dirty="0"/>
              <a:t> </a:t>
            </a:r>
            <a:r>
              <a:rPr lang="en-US" dirty="0" err="1"/>
              <a:t>qu’ils</a:t>
            </a:r>
            <a:r>
              <a:rPr lang="en-US" dirty="0"/>
              <a:t> </a:t>
            </a:r>
            <a:r>
              <a:rPr lang="en-US" dirty="0" err="1"/>
              <a:t>connaissent</a:t>
            </a:r>
            <a:r>
              <a:rPr lang="en-US" dirty="0"/>
              <a:t>. Nous </a:t>
            </a:r>
            <a:r>
              <a:rPr lang="en-US" dirty="0" err="1"/>
              <a:t>créons</a:t>
            </a:r>
            <a:r>
              <a:rPr lang="en-US" dirty="0"/>
              <a:t> un </a:t>
            </a:r>
            <a:r>
              <a:rPr lang="en-US" dirty="0" err="1"/>
              <a:t>conflit</a:t>
            </a:r>
            <a:r>
              <a:rPr lang="en-US" dirty="0"/>
              <a:t> </a:t>
            </a:r>
            <a:r>
              <a:rPr lang="en-US" dirty="0" err="1"/>
              <a:t>cognitif</a:t>
            </a:r>
            <a:r>
              <a:rPr lang="en-US" dirty="0"/>
              <a:t> : </a:t>
            </a:r>
            <a:r>
              <a:rPr lang="en-US" dirty="0" err="1"/>
              <a:t>représentation</a:t>
            </a:r>
            <a:r>
              <a:rPr lang="en-US" dirty="0"/>
              <a:t> (Google=</a:t>
            </a:r>
            <a:r>
              <a:rPr lang="en-US" dirty="0" err="1"/>
              <a:t>Dieu</a:t>
            </a:r>
            <a:r>
              <a:rPr lang="en-US" dirty="0"/>
              <a:t> de </a:t>
            </a:r>
            <a:r>
              <a:rPr lang="en-US" dirty="0" err="1"/>
              <a:t>l’information</a:t>
            </a:r>
            <a:r>
              <a:rPr lang="en-US" dirty="0"/>
              <a:t>) pas </a:t>
            </a:r>
            <a:r>
              <a:rPr lang="en-US" dirty="0" err="1"/>
              <a:t>conforme</a:t>
            </a:r>
            <a:r>
              <a:rPr lang="en-US" dirty="0"/>
              <a:t> à la </a:t>
            </a:r>
            <a:r>
              <a:rPr lang="en-US" dirty="0" err="1"/>
              <a:t>réalité</a:t>
            </a:r>
            <a:r>
              <a:rPr lang="en-US" dirty="0"/>
              <a:t> : Google </a:t>
            </a:r>
            <a:r>
              <a:rPr lang="en-US" dirty="0" err="1"/>
              <a:t>n’a</a:t>
            </a:r>
            <a:r>
              <a:rPr lang="en-US" dirty="0"/>
              <a:t> pas </a:t>
            </a:r>
            <a:r>
              <a:rPr lang="en-US" dirty="0" err="1"/>
              <a:t>réponse</a:t>
            </a:r>
            <a:r>
              <a:rPr lang="en-US" dirty="0"/>
              <a:t> à tout</a:t>
            </a:r>
          </a:p>
        </p:txBody>
      </p:sp>
    </p:spTree>
    <p:extLst>
      <p:ext uri="{BB962C8B-B14F-4D97-AF65-F5344CB8AC3E}">
        <p14:creationId xmlns:p14="http://schemas.microsoft.com/office/powerpoint/2010/main" val="37178837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7" name="Shape 107"/>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91666"/>
              <a:buFont typeface="Arial"/>
              <a:buNone/>
            </a:pPr>
            <a:r>
              <a:rPr lang="en-US" sz="1200">
                <a:solidFill>
                  <a:schemeClr val="dk1"/>
                </a:solidFill>
              </a:rPr>
              <a:t>Isabelle : </a:t>
            </a:r>
          </a:p>
          <a:p>
            <a:pPr lvl="0">
              <a:spcBef>
                <a:spcPts val="0"/>
              </a:spcBef>
              <a:buClr>
                <a:schemeClr val="dk1"/>
              </a:buClr>
              <a:buSzPct val="91666"/>
              <a:buFont typeface="Arial"/>
              <a:buNone/>
            </a:pPr>
            <a:r>
              <a:rPr lang="en-US" sz="1200">
                <a:solidFill>
                  <a:schemeClr val="dk1"/>
                </a:solidFill>
              </a:rPr>
              <a:t>Les étudiants, comme nous l’avons été nous aussi, vont apprécier un cours où ils ont le sentiment d’avoir appris, l’impression d’avoir cheminé. </a:t>
            </a:r>
          </a:p>
          <a:p>
            <a:pPr lvl="0">
              <a:spcBef>
                <a:spcPts val="0"/>
              </a:spcBef>
              <a:buClr>
                <a:schemeClr val="dk1"/>
              </a:buClr>
              <a:buSzPct val="91666"/>
              <a:buFont typeface="Arial"/>
              <a:buNone/>
            </a:pPr>
            <a:r>
              <a:rPr lang="en-US" sz="1200">
                <a:solidFill>
                  <a:schemeClr val="dk1"/>
                </a:solidFill>
              </a:rPr>
              <a:t>Les SA sont un des ingrédients pour améliorer un enseignement, vous en êtes certainement conscient puisque vous êtes ici!</a:t>
            </a:r>
          </a:p>
        </p:txBody>
      </p:sp>
    </p:spTree>
    <p:extLst>
      <p:ext uri="{BB962C8B-B14F-4D97-AF65-F5344CB8AC3E}">
        <p14:creationId xmlns:p14="http://schemas.microsoft.com/office/powerpoint/2010/main" val="257954149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Shape 31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4" name="Shape 314"/>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a:solidFill>
                  <a:schemeClr val="dk1"/>
                </a:solidFill>
              </a:rPr>
              <a:t>Philippe :</a:t>
            </a:r>
          </a:p>
          <a:p>
            <a:pPr lvl="0">
              <a:spcBef>
                <a:spcPts val="0"/>
              </a:spcBef>
              <a:buNone/>
            </a:pPr>
            <a:r>
              <a:rPr lang="en-US"/>
              <a:t>Philippe</a:t>
            </a:r>
          </a:p>
          <a:p>
            <a:pPr lvl="0" rtl="0">
              <a:spcBef>
                <a:spcPts val="0"/>
              </a:spcBef>
              <a:buNone/>
            </a:pPr>
            <a:r>
              <a:rPr lang="en-US"/>
              <a:t>Un atelier type</a:t>
            </a:r>
          </a:p>
          <a:p>
            <a:pPr lvl="0">
              <a:spcBef>
                <a:spcPts val="0"/>
              </a:spcBef>
              <a:buNone/>
            </a:pPr>
            <a:r>
              <a:rPr lang="en-US"/>
              <a:t>Élaboration/organisation : nous fournissons un tableau descriptif des outils de recherche. Nous leur demandons de choisir l’outil qui répondrait le mieux à la question préalablement posée. </a:t>
            </a:r>
          </a:p>
          <a:p>
            <a:pPr lvl="0">
              <a:spcBef>
                <a:spcPts val="0"/>
              </a:spcBef>
              <a:buNone/>
            </a:pPr>
            <a:r>
              <a:rPr lang="en-US"/>
              <a:t>Les étudiants votent par télévoteurs (secrètement). </a:t>
            </a:r>
          </a:p>
          <a:p>
            <a:pPr lvl="0">
              <a:spcBef>
                <a:spcPts val="0"/>
              </a:spcBef>
              <a:buNone/>
            </a:pPr>
            <a:r>
              <a:rPr lang="en-US"/>
              <a:t>La vaste majorité des étudiants ont la bonne réponse parce que les choix sont clairs (ce n’est pas le cas dans la formation sur l’évaluation des sources). Si ce n’est pas le cas, nous demandons aux étudiants de justifier et nous faisons appel au tableau (discussion). </a:t>
            </a:r>
          </a:p>
          <a:p>
            <a:pPr lvl="0" rtl="0">
              <a:spcBef>
                <a:spcPts val="0"/>
              </a:spcBef>
              <a:buNone/>
            </a:pPr>
            <a:endParaRPr/>
          </a:p>
        </p:txBody>
      </p:sp>
    </p:spTree>
    <p:extLst>
      <p:ext uri="{BB962C8B-B14F-4D97-AF65-F5344CB8AC3E}">
        <p14:creationId xmlns:p14="http://schemas.microsoft.com/office/powerpoint/2010/main" val="15712354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Shape 32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1" name="Shape 321"/>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solidFill>
                  <a:schemeClr val="dk1"/>
                </a:solidFill>
              </a:rPr>
              <a:t>Philippe : Philippe</a:t>
            </a:r>
          </a:p>
          <a:p>
            <a:pPr lvl="0" rtl="0">
              <a:spcBef>
                <a:spcPts val="0"/>
              </a:spcBef>
              <a:buClr>
                <a:schemeClr val="dk1"/>
              </a:buClr>
              <a:buSzPct val="50000"/>
              <a:buFont typeface="Arial"/>
              <a:buNone/>
            </a:pPr>
            <a:endParaRPr dirty="0"/>
          </a:p>
          <a:p>
            <a:pPr lvl="0">
              <a:spcBef>
                <a:spcPts val="0"/>
              </a:spcBef>
              <a:buClr>
                <a:schemeClr val="dk1"/>
              </a:buClr>
              <a:buSzPct val="50000"/>
              <a:buFont typeface="Arial"/>
              <a:buNone/>
            </a:pPr>
            <a:r>
              <a:rPr lang="en-US" dirty="0">
                <a:solidFill>
                  <a:schemeClr val="dk1"/>
                </a:solidFill>
              </a:rPr>
              <a:t>Par la suite, nous </a:t>
            </a:r>
            <a:r>
              <a:rPr lang="en-US" dirty="0" err="1">
                <a:solidFill>
                  <a:schemeClr val="dk1"/>
                </a:solidFill>
              </a:rPr>
              <a:t>guidons</a:t>
            </a:r>
            <a:r>
              <a:rPr lang="en-US" dirty="0">
                <a:solidFill>
                  <a:schemeClr val="dk1"/>
                </a:solidFill>
              </a:rPr>
              <a:t> </a:t>
            </a:r>
            <a:r>
              <a:rPr lang="en-US" dirty="0" err="1">
                <a:solidFill>
                  <a:schemeClr val="dk1"/>
                </a:solidFill>
              </a:rPr>
              <a:t>jusqu’à</a:t>
            </a:r>
            <a:r>
              <a:rPr lang="en-US" dirty="0">
                <a:solidFill>
                  <a:schemeClr val="dk1"/>
                </a:solidFill>
              </a:rPr>
              <a:t> </a:t>
            </a:r>
            <a:r>
              <a:rPr lang="en-US" dirty="0" err="1">
                <a:solidFill>
                  <a:schemeClr val="dk1"/>
                </a:solidFill>
              </a:rPr>
              <a:t>l’outil</a:t>
            </a:r>
            <a:r>
              <a:rPr lang="en-US" dirty="0">
                <a:solidFill>
                  <a:schemeClr val="dk1"/>
                </a:solidFill>
              </a:rPr>
              <a:t> en </a:t>
            </a:r>
            <a:r>
              <a:rPr lang="en-US" dirty="0" err="1">
                <a:solidFill>
                  <a:schemeClr val="dk1"/>
                </a:solidFill>
              </a:rPr>
              <a:t>ligne</a:t>
            </a:r>
            <a:r>
              <a:rPr lang="en-US" dirty="0">
                <a:solidFill>
                  <a:schemeClr val="dk1"/>
                </a:solidFill>
              </a:rPr>
              <a:t> et les </a:t>
            </a:r>
            <a:r>
              <a:rPr lang="en-US" dirty="0" err="1">
                <a:solidFill>
                  <a:schemeClr val="dk1"/>
                </a:solidFill>
              </a:rPr>
              <a:t>étudiants</a:t>
            </a:r>
            <a:r>
              <a:rPr lang="en-US" dirty="0">
                <a:solidFill>
                  <a:schemeClr val="dk1"/>
                </a:solidFill>
              </a:rPr>
              <a:t> </a:t>
            </a:r>
            <a:r>
              <a:rPr lang="en-US" dirty="0" err="1">
                <a:solidFill>
                  <a:schemeClr val="dk1"/>
                </a:solidFill>
              </a:rPr>
              <a:t>tentent</a:t>
            </a:r>
            <a:r>
              <a:rPr lang="en-US" dirty="0">
                <a:solidFill>
                  <a:schemeClr val="dk1"/>
                </a:solidFill>
              </a:rPr>
              <a:t> de </a:t>
            </a:r>
            <a:r>
              <a:rPr lang="en-US" dirty="0" err="1">
                <a:solidFill>
                  <a:schemeClr val="dk1"/>
                </a:solidFill>
              </a:rPr>
              <a:t>répondre</a:t>
            </a:r>
            <a:r>
              <a:rPr lang="en-US" dirty="0">
                <a:solidFill>
                  <a:schemeClr val="dk1"/>
                </a:solidFill>
              </a:rPr>
              <a:t> à la question de </a:t>
            </a:r>
            <a:r>
              <a:rPr lang="en-US" dirty="0" err="1">
                <a:solidFill>
                  <a:schemeClr val="dk1"/>
                </a:solidFill>
              </a:rPr>
              <a:t>recherche</a:t>
            </a:r>
            <a:r>
              <a:rPr lang="en-US" dirty="0">
                <a:solidFill>
                  <a:schemeClr val="dk1"/>
                </a:solidFill>
              </a:rPr>
              <a:t> avec </a:t>
            </a:r>
            <a:r>
              <a:rPr lang="en-US" dirty="0" err="1">
                <a:solidFill>
                  <a:schemeClr val="dk1"/>
                </a:solidFill>
              </a:rPr>
              <a:t>l’outil</a:t>
            </a:r>
            <a:r>
              <a:rPr lang="en-US" dirty="0">
                <a:solidFill>
                  <a:schemeClr val="dk1"/>
                </a:solidFill>
              </a:rPr>
              <a:t> en question. Nous </a:t>
            </a:r>
            <a:r>
              <a:rPr lang="en-US" dirty="0" err="1">
                <a:solidFill>
                  <a:schemeClr val="dk1"/>
                </a:solidFill>
              </a:rPr>
              <a:t>prenons</a:t>
            </a:r>
            <a:r>
              <a:rPr lang="en-US" dirty="0">
                <a:solidFill>
                  <a:schemeClr val="dk1"/>
                </a:solidFill>
              </a:rPr>
              <a:t> des </a:t>
            </a:r>
            <a:r>
              <a:rPr lang="en-US" dirty="0" err="1">
                <a:solidFill>
                  <a:schemeClr val="dk1"/>
                </a:solidFill>
              </a:rPr>
              <a:t>résultats</a:t>
            </a:r>
            <a:r>
              <a:rPr lang="en-US" dirty="0">
                <a:solidFill>
                  <a:schemeClr val="dk1"/>
                </a:solidFill>
              </a:rPr>
              <a:t> (</a:t>
            </a:r>
            <a:r>
              <a:rPr lang="en-US" dirty="0" err="1">
                <a:solidFill>
                  <a:schemeClr val="dk1"/>
                </a:solidFill>
              </a:rPr>
              <a:t>toujours</a:t>
            </a:r>
            <a:r>
              <a:rPr lang="en-US" dirty="0">
                <a:solidFill>
                  <a:schemeClr val="dk1"/>
                </a:solidFill>
              </a:rPr>
              <a:t> </a:t>
            </a:r>
            <a:r>
              <a:rPr lang="en-US" dirty="0" err="1">
                <a:solidFill>
                  <a:schemeClr val="dk1"/>
                </a:solidFill>
              </a:rPr>
              <a:t>différents</a:t>
            </a:r>
            <a:r>
              <a:rPr lang="en-US" dirty="0">
                <a:solidFill>
                  <a:schemeClr val="dk1"/>
                </a:solidFill>
              </a:rPr>
              <a:t>). </a:t>
            </a:r>
            <a:r>
              <a:rPr lang="en-US" dirty="0" err="1">
                <a:solidFill>
                  <a:schemeClr val="dk1"/>
                </a:solidFill>
              </a:rPr>
              <a:t>Modelage</a:t>
            </a:r>
            <a:r>
              <a:rPr lang="en-US" dirty="0">
                <a:solidFill>
                  <a:schemeClr val="dk1"/>
                </a:solidFill>
              </a:rPr>
              <a:t> : nous </a:t>
            </a:r>
            <a:r>
              <a:rPr lang="en-US" dirty="0" err="1">
                <a:solidFill>
                  <a:schemeClr val="dk1"/>
                </a:solidFill>
              </a:rPr>
              <a:t>demandons</a:t>
            </a:r>
            <a:r>
              <a:rPr lang="en-US" dirty="0">
                <a:solidFill>
                  <a:schemeClr val="dk1"/>
                </a:solidFill>
              </a:rPr>
              <a:t> à un </a:t>
            </a:r>
            <a:r>
              <a:rPr lang="en-US" dirty="0" err="1">
                <a:solidFill>
                  <a:schemeClr val="dk1"/>
                </a:solidFill>
              </a:rPr>
              <a:t>étudiant</a:t>
            </a:r>
            <a:r>
              <a:rPr lang="en-US" dirty="0">
                <a:solidFill>
                  <a:schemeClr val="dk1"/>
                </a:solidFill>
              </a:rPr>
              <a:t> (bonne </a:t>
            </a:r>
            <a:r>
              <a:rPr lang="en-US" dirty="0" err="1">
                <a:solidFill>
                  <a:schemeClr val="dk1"/>
                </a:solidFill>
              </a:rPr>
              <a:t>réponse</a:t>
            </a:r>
            <a:r>
              <a:rPr lang="en-US" dirty="0">
                <a:solidFill>
                  <a:schemeClr val="dk1"/>
                </a:solidFill>
              </a:rPr>
              <a:t> </a:t>
            </a:r>
            <a:r>
              <a:rPr lang="en-US" dirty="0" err="1">
                <a:solidFill>
                  <a:schemeClr val="dk1"/>
                </a:solidFill>
              </a:rPr>
              <a:t>ou</a:t>
            </a:r>
            <a:r>
              <a:rPr lang="en-US" dirty="0">
                <a:solidFill>
                  <a:schemeClr val="dk1"/>
                </a:solidFill>
              </a:rPr>
              <a:t> pas) de nous guider </a:t>
            </a:r>
            <a:r>
              <a:rPr lang="en-US" dirty="0" err="1">
                <a:solidFill>
                  <a:schemeClr val="dk1"/>
                </a:solidFill>
              </a:rPr>
              <a:t>dans</a:t>
            </a:r>
            <a:r>
              <a:rPr lang="en-US" dirty="0">
                <a:solidFill>
                  <a:schemeClr val="dk1"/>
                </a:solidFill>
              </a:rPr>
              <a:t> </a:t>
            </a:r>
            <a:r>
              <a:rPr lang="en-US" dirty="0" err="1">
                <a:solidFill>
                  <a:schemeClr val="dk1"/>
                </a:solidFill>
              </a:rPr>
              <a:t>sa</a:t>
            </a:r>
            <a:r>
              <a:rPr lang="en-US" dirty="0">
                <a:solidFill>
                  <a:schemeClr val="dk1"/>
                </a:solidFill>
              </a:rPr>
              <a:t> </a:t>
            </a:r>
            <a:r>
              <a:rPr lang="en-US" dirty="0" err="1">
                <a:solidFill>
                  <a:schemeClr val="dk1"/>
                </a:solidFill>
              </a:rPr>
              <a:t>procédure</a:t>
            </a:r>
            <a:r>
              <a:rPr lang="en-US" dirty="0">
                <a:solidFill>
                  <a:schemeClr val="dk1"/>
                </a:solidFill>
              </a:rPr>
              <a:t>. Nous </a:t>
            </a:r>
            <a:r>
              <a:rPr lang="en-US" dirty="0" err="1">
                <a:solidFill>
                  <a:schemeClr val="dk1"/>
                </a:solidFill>
              </a:rPr>
              <a:t>exécutons</a:t>
            </a:r>
            <a:r>
              <a:rPr lang="en-US" dirty="0">
                <a:solidFill>
                  <a:schemeClr val="dk1"/>
                </a:solidFill>
              </a:rPr>
              <a:t> </a:t>
            </a:r>
            <a:r>
              <a:rPr lang="en-US" dirty="0" err="1">
                <a:solidFill>
                  <a:schemeClr val="dk1"/>
                </a:solidFill>
              </a:rPr>
              <a:t>sa</a:t>
            </a:r>
            <a:r>
              <a:rPr lang="en-US" dirty="0">
                <a:solidFill>
                  <a:schemeClr val="dk1"/>
                </a:solidFill>
              </a:rPr>
              <a:t> </a:t>
            </a:r>
            <a:r>
              <a:rPr lang="en-US" dirty="0" err="1">
                <a:solidFill>
                  <a:schemeClr val="dk1"/>
                </a:solidFill>
              </a:rPr>
              <a:t>procédure</a:t>
            </a:r>
            <a:r>
              <a:rPr lang="en-US" dirty="0">
                <a:solidFill>
                  <a:schemeClr val="dk1"/>
                </a:solidFill>
              </a:rPr>
              <a:t> en </a:t>
            </a:r>
            <a:r>
              <a:rPr lang="en-US" dirty="0" err="1">
                <a:solidFill>
                  <a:schemeClr val="dk1"/>
                </a:solidFill>
              </a:rPr>
              <a:t>posant</a:t>
            </a:r>
            <a:r>
              <a:rPr lang="en-US" dirty="0">
                <a:solidFill>
                  <a:schemeClr val="dk1"/>
                </a:solidFill>
              </a:rPr>
              <a:t> des questions à </a:t>
            </a:r>
            <a:r>
              <a:rPr lang="en-US" dirty="0" err="1">
                <a:solidFill>
                  <a:schemeClr val="dk1"/>
                </a:solidFill>
              </a:rPr>
              <a:t>l’étudiant</a:t>
            </a:r>
            <a:r>
              <a:rPr lang="en-US" dirty="0">
                <a:solidFill>
                  <a:schemeClr val="dk1"/>
                </a:solidFill>
              </a:rPr>
              <a:t> </a:t>
            </a:r>
            <a:r>
              <a:rPr lang="en-US" dirty="0" err="1">
                <a:solidFill>
                  <a:schemeClr val="dk1"/>
                </a:solidFill>
              </a:rPr>
              <a:t>afin</a:t>
            </a:r>
            <a:r>
              <a:rPr lang="en-US" dirty="0">
                <a:solidFill>
                  <a:schemeClr val="dk1"/>
                </a:solidFill>
              </a:rPr>
              <a:t> de le faire </a:t>
            </a:r>
            <a:r>
              <a:rPr lang="en-US" dirty="0" err="1">
                <a:solidFill>
                  <a:schemeClr val="dk1"/>
                </a:solidFill>
              </a:rPr>
              <a:t>expliciter</a:t>
            </a:r>
            <a:r>
              <a:rPr lang="en-US" dirty="0">
                <a:solidFill>
                  <a:schemeClr val="dk1"/>
                </a:solidFill>
              </a:rPr>
              <a:t> à </a:t>
            </a:r>
            <a:r>
              <a:rPr lang="en-US" dirty="0" err="1">
                <a:solidFill>
                  <a:schemeClr val="dk1"/>
                </a:solidFill>
              </a:rPr>
              <a:t>voix</a:t>
            </a:r>
            <a:r>
              <a:rPr lang="en-US" dirty="0">
                <a:solidFill>
                  <a:schemeClr val="dk1"/>
                </a:solidFill>
              </a:rPr>
              <a:t> haute la </a:t>
            </a:r>
            <a:r>
              <a:rPr lang="en-US" dirty="0" err="1">
                <a:solidFill>
                  <a:schemeClr val="dk1"/>
                </a:solidFill>
              </a:rPr>
              <a:t>démarche</a:t>
            </a:r>
            <a:r>
              <a:rPr lang="en-US" dirty="0">
                <a:solidFill>
                  <a:schemeClr val="dk1"/>
                </a:solidFill>
              </a:rPr>
              <a:t> : (comment, </a:t>
            </a:r>
            <a:r>
              <a:rPr lang="en-US" dirty="0" err="1">
                <a:solidFill>
                  <a:schemeClr val="dk1"/>
                </a:solidFill>
              </a:rPr>
              <a:t>pourquoi</a:t>
            </a:r>
            <a:r>
              <a:rPr lang="en-US" dirty="0">
                <a:solidFill>
                  <a:schemeClr val="dk1"/>
                </a:solidFill>
              </a:rPr>
              <a:t>? : mots-</a:t>
            </a:r>
            <a:r>
              <a:rPr lang="en-US" dirty="0" err="1">
                <a:solidFill>
                  <a:schemeClr val="dk1"/>
                </a:solidFill>
              </a:rPr>
              <a:t>clés</a:t>
            </a:r>
            <a:r>
              <a:rPr lang="en-US" dirty="0">
                <a:solidFill>
                  <a:schemeClr val="dk1"/>
                </a:solidFill>
              </a:rPr>
              <a:t> et les champs de </a:t>
            </a:r>
            <a:r>
              <a:rPr lang="en-US" dirty="0" err="1">
                <a:solidFill>
                  <a:schemeClr val="dk1"/>
                </a:solidFill>
              </a:rPr>
              <a:t>recherche</a:t>
            </a:r>
            <a:r>
              <a:rPr lang="en-US" dirty="0">
                <a:solidFill>
                  <a:schemeClr val="dk1"/>
                </a:solidFill>
              </a:rPr>
              <a:t> </a:t>
            </a:r>
            <a:r>
              <a:rPr lang="en-US" dirty="0" err="1">
                <a:solidFill>
                  <a:schemeClr val="dk1"/>
                </a:solidFill>
              </a:rPr>
              <a:t>utilisés</a:t>
            </a:r>
            <a:r>
              <a:rPr lang="en-US" dirty="0">
                <a:solidFill>
                  <a:schemeClr val="dk1"/>
                </a:solidFill>
              </a:rPr>
              <a:t>, les options). Nous </a:t>
            </a:r>
            <a:r>
              <a:rPr lang="en-US" dirty="0" err="1">
                <a:solidFill>
                  <a:schemeClr val="dk1"/>
                </a:solidFill>
              </a:rPr>
              <a:t>donnons</a:t>
            </a:r>
            <a:r>
              <a:rPr lang="en-US" dirty="0">
                <a:solidFill>
                  <a:schemeClr val="dk1"/>
                </a:solidFill>
              </a:rPr>
              <a:t> du temps aux </a:t>
            </a:r>
            <a:r>
              <a:rPr lang="en-US" dirty="0" err="1">
                <a:solidFill>
                  <a:schemeClr val="dk1"/>
                </a:solidFill>
              </a:rPr>
              <a:t>étudiants</a:t>
            </a:r>
            <a:r>
              <a:rPr lang="en-US" dirty="0">
                <a:solidFill>
                  <a:schemeClr val="dk1"/>
                </a:solidFill>
              </a:rPr>
              <a:t> pour </a:t>
            </a:r>
            <a:r>
              <a:rPr lang="en-US" dirty="0" err="1">
                <a:solidFill>
                  <a:schemeClr val="dk1"/>
                </a:solidFill>
              </a:rPr>
              <a:t>exécuter</a:t>
            </a:r>
            <a:r>
              <a:rPr lang="en-US" dirty="0">
                <a:solidFill>
                  <a:schemeClr val="dk1"/>
                </a:solidFill>
              </a:rPr>
              <a:t> </a:t>
            </a:r>
            <a:r>
              <a:rPr lang="en-US" dirty="0" err="1">
                <a:solidFill>
                  <a:schemeClr val="dk1"/>
                </a:solidFill>
              </a:rPr>
              <a:t>cette</a:t>
            </a:r>
            <a:r>
              <a:rPr lang="en-US" dirty="0">
                <a:solidFill>
                  <a:schemeClr val="dk1"/>
                </a:solidFill>
              </a:rPr>
              <a:t> </a:t>
            </a:r>
            <a:r>
              <a:rPr lang="en-US" dirty="0" err="1">
                <a:solidFill>
                  <a:schemeClr val="dk1"/>
                </a:solidFill>
              </a:rPr>
              <a:t>procédure</a:t>
            </a:r>
            <a:r>
              <a:rPr lang="en-US" dirty="0">
                <a:solidFill>
                  <a:schemeClr val="dk1"/>
                </a:solidFill>
              </a:rPr>
              <a:t>. Si la </a:t>
            </a:r>
            <a:r>
              <a:rPr lang="en-US" dirty="0" err="1">
                <a:solidFill>
                  <a:schemeClr val="dk1"/>
                </a:solidFill>
              </a:rPr>
              <a:t>procédure</a:t>
            </a:r>
            <a:r>
              <a:rPr lang="en-US" dirty="0">
                <a:solidFill>
                  <a:schemeClr val="dk1"/>
                </a:solidFill>
              </a:rPr>
              <a:t> </a:t>
            </a:r>
            <a:r>
              <a:rPr lang="en-US" dirty="0" err="1">
                <a:solidFill>
                  <a:schemeClr val="dk1"/>
                </a:solidFill>
              </a:rPr>
              <a:t>n’est</a:t>
            </a:r>
            <a:r>
              <a:rPr lang="en-US" dirty="0">
                <a:solidFill>
                  <a:schemeClr val="dk1"/>
                </a:solidFill>
              </a:rPr>
              <a:t> pas </a:t>
            </a:r>
            <a:r>
              <a:rPr lang="en-US" dirty="0" err="1">
                <a:solidFill>
                  <a:schemeClr val="dk1"/>
                </a:solidFill>
              </a:rPr>
              <a:t>complète</a:t>
            </a:r>
            <a:r>
              <a:rPr lang="en-US" dirty="0">
                <a:solidFill>
                  <a:schemeClr val="dk1"/>
                </a:solidFill>
              </a:rPr>
              <a:t>, nous </a:t>
            </a:r>
            <a:r>
              <a:rPr lang="en-US" dirty="0" err="1">
                <a:solidFill>
                  <a:schemeClr val="dk1"/>
                </a:solidFill>
              </a:rPr>
              <a:t>demandons</a:t>
            </a:r>
            <a:r>
              <a:rPr lang="en-US" dirty="0">
                <a:solidFill>
                  <a:schemeClr val="dk1"/>
                </a:solidFill>
              </a:rPr>
              <a:t> de </a:t>
            </a:r>
            <a:r>
              <a:rPr lang="en-US" dirty="0" err="1">
                <a:solidFill>
                  <a:schemeClr val="dk1"/>
                </a:solidFill>
              </a:rPr>
              <a:t>l’aide</a:t>
            </a:r>
            <a:r>
              <a:rPr lang="en-US" dirty="0">
                <a:solidFill>
                  <a:schemeClr val="dk1"/>
                </a:solidFill>
              </a:rPr>
              <a:t> aux </a:t>
            </a:r>
            <a:r>
              <a:rPr lang="en-US" dirty="0" err="1">
                <a:solidFill>
                  <a:schemeClr val="dk1"/>
                </a:solidFill>
              </a:rPr>
              <a:t>autres</a:t>
            </a:r>
            <a:r>
              <a:rPr lang="en-US" dirty="0">
                <a:solidFill>
                  <a:schemeClr val="dk1"/>
                </a:solidFill>
              </a:rPr>
              <a:t> </a:t>
            </a:r>
            <a:r>
              <a:rPr lang="en-US" dirty="0" err="1">
                <a:solidFill>
                  <a:schemeClr val="dk1"/>
                </a:solidFill>
              </a:rPr>
              <a:t>étudiants</a:t>
            </a:r>
            <a:r>
              <a:rPr lang="en-US" dirty="0">
                <a:solidFill>
                  <a:schemeClr val="dk1"/>
                </a:solidFill>
              </a:rPr>
              <a:t> (</a:t>
            </a:r>
            <a:r>
              <a:rPr lang="en-US" dirty="0" err="1">
                <a:solidFill>
                  <a:schemeClr val="dk1"/>
                </a:solidFill>
              </a:rPr>
              <a:t>rétroaction</a:t>
            </a:r>
            <a:r>
              <a:rPr lang="en-US" dirty="0">
                <a:solidFill>
                  <a:schemeClr val="dk1"/>
                </a:solidFill>
              </a:rPr>
              <a:t>). Nous </a:t>
            </a:r>
            <a:r>
              <a:rPr lang="en-US" dirty="0" err="1">
                <a:solidFill>
                  <a:schemeClr val="dk1"/>
                </a:solidFill>
              </a:rPr>
              <a:t>arrivons</a:t>
            </a:r>
            <a:r>
              <a:rPr lang="en-US" dirty="0">
                <a:solidFill>
                  <a:schemeClr val="dk1"/>
                </a:solidFill>
              </a:rPr>
              <a:t> à la bonne </a:t>
            </a:r>
            <a:r>
              <a:rPr lang="en-US" dirty="0" err="1">
                <a:solidFill>
                  <a:schemeClr val="dk1"/>
                </a:solidFill>
              </a:rPr>
              <a:t>réponse</a:t>
            </a:r>
            <a:r>
              <a:rPr lang="en-US" dirty="0">
                <a:solidFill>
                  <a:schemeClr val="dk1"/>
                </a:solidFill>
              </a:rPr>
              <a:t>. </a:t>
            </a:r>
            <a:r>
              <a:rPr lang="en-US" dirty="0" err="1">
                <a:solidFill>
                  <a:schemeClr val="dk1"/>
                </a:solidFill>
              </a:rPr>
              <a:t>Démonstration</a:t>
            </a:r>
            <a:r>
              <a:rPr lang="en-US" dirty="0">
                <a:solidFill>
                  <a:schemeClr val="dk1"/>
                </a:solidFill>
              </a:rPr>
              <a:t> : nous </a:t>
            </a:r>
            <a:r>
              <a:rPr lang="en-US" dirty="0" err="1">
                <a:solidFill>
                  <a:schemeClr val="dk1"/>
                </a:solidFill>
              </a:rPr>
              <a:t>démontrons</a:t>
            </a:r>
            <a:r>
              <a:rPr lang="en-US" dirty="0">
                <a:solidFill>
                  <a:schemeClr val="dk1"/>
                </a:solidFill>
              </a:rPr>
              <a:t> </a:t>
            </a:r>
            <a:r>
              <a:rPr lang="en-US" dirty="0" err="1">
                <a:solidFill>
                  <a:schemeClr val="dk1"/>
                </a:solidFill>
              </a:rPr>
              <a:t>brièvement</a:t>
            </a:r>
            <a:r>
              <a:rPr lang="en-US" dirty="0">
                <a:solidFill>
                  <a:schemeClr val="dk1"/>
                </a:solidFill>
              </a:rPr>
              <a:t>  </a:t>
            </a:r>
            <a:r>
              <a:rPr lang="en-US" dirty="0" err="1">
                <a:solidFill>
                  <a:schemeClr val="dk1"/>
                </a:solidFill>
              </a:rPr>
              <a:t>certaines</a:t>
            </a:r>
            <a:r>
              <a:rPr lang="en-US" dirty="0">
                <a:solidFill>
                  <a:schemeClr val="dk1"/>
                </a:solidFill>
              </a:rPr>
              <a:t> </a:t>
            </a:r>
            <a:r>
              <a:rPr lang="en-US" dirty="0" err="1">
                <a:solidFill>
                  <a:schemeClr val="dk1"/>
                </a:solidFill>
              </a:rPr>
              <a:t>fonctionnalités</a:t>
            </a:r>
            <a:r>
              <a:rPr lang="en-US" dirty="0">
                <a:solidFill>
                  <a:schemeClr val="dk1"/>
                </a:solidFill>
              </a:rPr>
              <a:t> </a:t>
            </a:r>
            <a:r>
              <a:rPr lang="en-US" dirty="0" err="1">
                <a:solidFill>
                  <a:schemeClr val="dk1"/>
                </a:solidFill>
              </a:rPr>
              <a:t>importantes</a:t>
            </a:r>
            <a:r>
              <a:rPr lang="en-US" dirty="0">
                <a:solidFill>
                  <a:schemeClr val="dk1"/>
                </a:solidFill>
              </a:rPr>
              <a:t> de </a:t>
            </a:r>
            <a:r>
              <a:rPr lang="en-US" dirty="0" err="1">
                <a:solidFill>
                  <a:schemeClr val="dk1"/>
                </a:solidFill>
              </a:rPr>
              <a:t>l’outil</a:t>
            </a:r>
            <a:r>
              <a:rPr lang="en-US" dirty="0">
                <a:solidFill>
                  <a:schemeClr val="dk1"/>
                </a:solidFill>
              </a:rPr>
              <a:t> (ex. </a:t>
            </a:r>
            <a:r>
              <a:rPr lang="en-US" dirty="0" err="1">
                <a:solidFill>
                  <a:schemeClr val="dk1"/>
                </a:solidFill>
              </a:rPr>
              <a:t>sauvegarder</a:t>
            </a:r>
            <a:r>
              <a:rPr lang="en-US" dirty="0">
                <a:solidFill>
                  <a:schemeClr val="dk1"/>
                </a:solidFill>
              </a:rPr>
              <a:t> les </a:t>
            </a:r>
            <a:r>
              <a:rPr lang="en-US" dirty="0" err="1">
                <a:solidFill>
                  <a:schemeClr val="dk1"/>
                </a:solidFill>
              </a:rPr>
              <a:t>résultats</a:t>
            </a:r>
            <a:r>
              <a:rPr lang="en-US" dirty="0">
                <a:solidFill>
                  <a:schemeClr val="dk1"/>
                </a:solidFill>
              </a:rPr>
              <a:t>). Nous </a:t>
            </a:r>
            <a:r>
              <a:rPr lang="en-US" dirty="0" err="1">
                <a:solidFill>
                  <a:schemeClr val="dk1"/>
                </a:solidFill>
              </a:rPr>
              <a:t>prenons</a:t>
            </a:r>
            <a:r>
              <a:rPr lang="en-US" dirty="0">
                <a:solidFill>
                  <a:schemeClr val="dk1"/>
                </a:solidFill>
              </a:rPr>
              <a:t> les questions (</a:t>
            </a:r>
            <a:r>
              <a:rPr lang="en-US" dirty="0" err="1">
                <a:solidFill>
                  <a:schemeClr val="dk1"/>
                </a:solidFill>
              </a:rPr>
              <a:t>questionnement</a:t>
            </a:r>
            <a:r>
              <a:rPr lang="en-US" dirty="0">
                <a:solidFill>
                  <a:schemeClr val="dk1"/>
                </a:solidFill>
              </a:rPr>
              <a:t>).</a:t>
            </a:r>
          </a:p>
          <a:p>
            <a:pPr lvl="0">
              <a:spcBef>
                <a:spcPts val="0"/>
              </a:spcBef>
              <a:buClr>
                <a:schemeClr val="dk1"/>
              </a:buClr>
              <a:buSzPct val="50000"/>
              <a:buFont typeface="Arial"/>
              <a:buNone/>
            </a:pPr>
            <a:r>
              <a:rPr lang="en-US" dirty="0">
                <a:solidFill>
                  <a:schemeClr val="dk1"/>
                </a:solidFill>
              </a:rPr>
              <a:t>Nous </a:t>
            </a:r>
            <a:r>
              <a:rPr lang="en-US" dirty="0" err="1">
                <a:solidFill>
                  <a:schemeClr val="dk1"/>
                </a:solidFill>
              </a:rPr>
              <a:t>répétons</a:t>
            </a:r>
            <a:r>
              <a:rPr lang="en-US" dirty="0">
                <a:solidFill>
                  <a:schemeClr val="dk1"/>
                </a:solidFill>
              </a:rPr>
              <a:t> </a:t>
            </a:r>
            <a:r>
              <a:rPr lang="en-US" dirty="0" err="1">
                <a:solidFill>
                  <a:schemeClr val="dk1"/>
                </a:solidFill>
              </a:rPr>
              <a:t>cette</a:t>
            </a:r>
            <a:r>
              <a:rPr lang="en-US" dirty="0">
                <a:solidFill>
                  <a:schemeClr val="dk1"/>
                </a:solidFill>
              </a:rPr>
              <a:t> </a:t>
            </a:r>
            <a:r>
              <a:rPr lang="en-US" dirty="0" err="1">
                <a:solidFill>
                  <a:schemeClr val="dk1"/>
                </a:solidFill>
              </a:rPr>
              <a:t>démarche</a:t>
            </a:r>
            <a:r>
              <a:rPr lang="en-US" dirty="0">
                <a:solidFill>
                  <a:schemeClr val="dk1"/>
                </a:solidFill>
              </a:rPr>
              <a:t> pour </a:t>
            </a:r>
            <a:r>
              <a:rPr lang="en-US" dirty="0" err="1">
                <a:solidFill>
                  <a:schemeClr val="dk1"/>
                </a:solidFill>
              </a:rPr>
              <a:t>deux</a:t>
            </a:r>
            <a:r>
              <a:rPr lang="en-US" dirty="0">
                <a:solidFill>
                  <a:schemeClr val="dk1"/>
                </a:solidFill>
              </a:rPr>
              <a:t> </a:t>
            </a:r>
            <a:r>
              <a:rPr lang="en-US" dirty="0" err="1">
                <a:solidFill>
                  <a:schemeClr val="dk1"/>
                </a:solidFill>
              </a:rPr>
              <a:t>autres</a:t>
            </a:r>
            <a:r>
              <a:rPr lang="en-US" dirty="0">
                <a:solidFill>
                  <a:schemeClr val="dk1"/>
                </a:solidFill>
              </a:rPr>
              <a:t> </a:t>
            </a:r>
            <a:r>
              <a:rPr lang="en-US" dirty="0" err="1">
                <a:solidFill>
                  <a:schemeClr val="dk1"/>
                </a:solidFill>
              </a:rPr>
              <a:t>outils</a:t>
            </a:r>
            <a:endParaRPr lang="en-US" dirty="0">
              <a:solidFill>
                <a:schemeClr val="dk1"/>
              </a:solidFill>
            </a:endParaRPr>
          </a:p>
          <a:p>
            <a:pPr lvl="0" rtl="0">
              <a:spcBef>
                <a:spcPts val="0"/>
              </a:spcBef>
              <a:buNone/>
            </a:pPr>
            <a:endParaRPr dirty="0"/>
          </a:p>
        </p:txBody>
      </p:sp>
    </p:spTree>
    <p:extLst>
      <p:ext uri="{BB962C8B-B14F-4D97-AF65-F5344CB8AC3E}">
        <p14:creationId xmlns:p14="http://schemas.microsoft.com/office/powerpoint/2010/main" val="112015232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29" name="Shape 329"/>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solidFill>
                  <a:schemeClr val="dk1"/>
                </a:solidFill>
              </a:rPr>
              <a:t>Philippe :Philippe</a:t>
            </a:r>
          </a:p>
          <a:p>
            <a:pPr lvl="0" rtl="0">
              <a:spcBef>
                <a:spcPts val="0"/>
              </a:spcBef>
              <a:buClr>
                <a:schemeClr val="dk1"/>
              </a:buClr>
              <a:buSzPct val="50000"/>
              <a:buFont typeface="Arial"/>
              <a:buNone/>
            </a:pPr>
            <a:endParaRPr dirty="0"/>
          </a:p>
          <a:p>
            <a:pPr lvl="0">
              <a:spcBef>
                <a:spcPts val="0"/>
              </a:spcBef>
              <a:buNone/>
            </a:pPr>
            <a:r>
              <a:rPr lang="en-US" dirty="0"/>
              <a:t>Pause</a:t>
            </a:r>
          </a:p>
          <a:p>
            <a:pPr lvl="0">
              <a:spcBef>
                <a:spcPts val="0"/>
              </a:spcBef>
              <a:buNone/>
            </a:pPr>
            <a:r>
              <a:rPr lang="en-US" dirty="0"/>
              <a:t>Application/</a:t>
            </a:r>
            <a:r>
              <a:rPr lang="en-US" dirty="0" err="1"/>
              <a:t>procéduralisation</a:t>
            </a:r>
            <a:r>
              <a:rPr lang="en-US" dirty="0"/>
              <a:t> (</a:t>
            </a:r>
            <a:r>
              <a:rPr lang="en-US" b="1" dirty="0" err="1"/>
              <a:t>pratique</a:t>
            </a:r>
            <a:r>
              <a:rPr lang="en-US" dirty="0"/>
              <a:t> </a:t>
            </a:r>
            <a:r>
              <a:rPr lang="en-US" b="1" dirty="0" err="1"/>
              <a:t>guidée</a:t>
            </a:r>
            <a:r>
              <a:rPr lang="en-US" dirty="0"/>
              <a:t>).</a:t>
            </a:r>
          </a:p>
          <a:p>
            <a:pPr lvl="0">
              <a:spcBef>
                <a:spcPts val="0"/>
              </a:spcBef>
              <a:buNone/>
            </a:pPr>
            <a:r>
              <a:rPr lang="en-US" dirty="0"/>
              <a:t>Le </a:t>
            </a:r>
            <a:r>
              <a:rPr lang="en-US" dirty="0" err="1"/>
              <a:t>laboratoire</a:t>
            </a:r>
            <a:r>
              <a:rPr lang="en-US" dirty="0"/>
              <a:t> </a:t>
            </a:r>
            <a:r>
              <a:rPr lang="en-US" dirty="0" err="1"/>
              <a:t>est</a:t>
            </a:r>
            <a:r>
              <a:rPr lang="en-US" dirty="0"/>
              <a:t> </a:t>
            </a:r>
            <a:r>
              <a:rPr lang="en-US" dirty="0" err="1"/>
              <a:t>réservé</a:t>
            </a:r>
            <a:r>
              <a:rPr lang="en-US" dirty="0"/>
              <a:t> </a:t>
            </a:r>
            <a:r>
              <a:rPr lang="en-US" dirty="0" err="1"/>
              <a:t>une</a:t>
            </a:r>
            <a:r>
              <a:rPr lang="en-US" dirty="0"/>
              <a:t> </a:t>
            </a:r>
            <a:r>
              <a:rPr lang="en-US" dirty="0" err="1"/>
              <a:t>heure</a:t>
            </a:r>
            <a:r>
              <a:rPr lang="en-US" dirty="0"/>
              <a:t> de plus pour </a:t>
            </a:r>
            <a:r>
              <a:rPr lang="en-US" dirty="0" err="1"/>
              <a:t>que</a:t>
            </a:r>
            <a:r>
              <a:rPr lang="en-US" dirty="0"/>
              <a:t> les </a:t>
            </a:r>
            <a:r>
              <a:rPr lang="en-US" dirty="0" err="1"/>
              <a:t>étudiants</a:t>
            </a:r>
            <a:r>
              <a:rPr lang="en-US" dirty="0"/>
              <a:t> </a:t>
            </a:r>
            <a:r>
              <a:rPr lang="en-US" dirty="0" err="1"/>
              <a:t>puissent</a:t>
            </a:r>
            <a:r>
              <a:rPr lang="en-US" dirty="0"/>
              <a:t> </a:t>
            </a:r>
            <a:r>
              <a:rPr lang="en-US" dirty="0" err="1"/>
              <a:t>utiliser</a:t>
            </a:r>
            <a:r>
              <a:rPr lang="en-US" dirty="0"/>
              <a:t> </a:t>
            </a:r>
            <a:r>
              <a:rPr lang="en-US" dirty="0" err="1"/>
              <a:t>leur</a:t>
            </a:r>
            <a:r>
              <a:rPr lang="en-US" dirty="0"/>
              <a:t> </a:t>
            </a:r>
            <a:r>
              <a:rPr lang="en-US" dirty="0" err="1"/>
              <a:t>sujet</a:t>
            </a:r>
            <a:r>
              <a:rPr lang="en-US" dirty="0"/>
              <a:t> de </a:t>
            </a:r>
            <a:r>
              <a:rPr lang="en-US" dirty="0" err="1"/>
              <a:t>recherche</a:t>
            </a:r>
            <a:r>
              <a:rPr lang="en-US" dirty="0"/>
              <a:t> et/</a:t>
            </a:r>
            <a:r>
              <a:rPr lang="en-US" dirty="0" err="1"/>
              <a:t>ou</a:t>
            </a:r>
            <a:r>
              <a:rPr lang="en-US" dirty="0"/>
              <a:t> </a:t>
            </a:r>
            <a:r>
              <a:rPr lang="en-US" dirty="0" err="1"/>
              <a:t>leur</a:t>
            </a:r>
            <a:r>
              <a:rPr lang="en-US" dirty="0"/>
              <a:t> plan de concept et exploiter les </a:t>
            </a:r>
            <a:r>
              <a:rPr lang="en-US" dirty="0" err="1"/>
              <a:t>outils</a:t>
            </a:r>
            <a:r>
              <a:rPr lang="en-US" dirty="0"/>
              <a:t> de </a:t>
            </a:r>
            <a:r>
              <a:rPr lang="en-US" dirty="0" err="1"/>
              <a:t>recherche</a:t>
            </a:r>
            <a:r>
              <a:rPr lang="en-US" dirty="0"/>
              <a:t>. </a:t>
            </a:r>
            <a:r>
              <a:rPr lang="en-US" dirty="0" err="1"/>
              <a:t>L’aide</a:t>
            </a:r>
            <a:r>
              <a:rPr lang="en-US" dirty="0"/>
              <a:t> technique </a:t>
            </a:r>
            <a:r>
              <a:rPr lang="en-US" dirty="0" err="1"/>
              <a:t>est</a:t>
            </a:r>
            <a:r>
              <a:rPr lang="en-US" dirty="0"/>
              <a:t> à </a:t>
            </a:r>
            <a:r>
              <a:rPr lang="en-US" dirty="0" err="1"/>
              <a:t>portée</a:t>
            </a:r>
            <a:r>
              <a:rPr lang="en-US" dirty="0"/>
              <a:t> de main : Le </a:t>
            </a:r>
            <a:r>
              <a:rPr lang="en-US" dirty="0" err="1"/>
              <a:t>professeur</a:t>
            </a:r>
            <a:r>
              <a:rPr lang="en-US" dirty="0"/>
              <a:t> </a:t>
            </a:r>
            <a:r>
              <a:rPr lang="en-US" dirty="0" err="1"/>
              <a:t>répond</a:t>
            </a:r>
            <a:r>
              <a:rPr lang="en-US" dirty="0"/>
              <a:t> aux questions (</a:t>
            </a:r>
            <a:r>
              <a:rPr lang="en-US" dirty="0" err="1"/>
              <a:t>rétroaction</a:t>
            </a:r>
            <a:r>
              <a:rPr lang="en-US" dirty="0"/>
              <a:t>).</a:t>
            </a:r>
          </a:p>
          <a:p>
            <a:pPr lvl="0">
              <a:spcBef>
                <a:spcPts val="0"/>
              </a:spcBef>
              <a:buNone/>
            </a:pPr>
            <a:r>
              <a:rPr lang="en-US" dirty="0"/>
              <a:t>Les </a:t>
            </a:r>
            <a:r>
              <a:rPr lang="en-US" dirty="0" err="1"/>
              <a:t>étudiants</a:t>
            </a:r>
            <a:r>
              <a:rPr lang="en-US" dirty="0"/>
              <a:t> </a:t>
            </a:r>
            <a:r>
              <a:rPr lang="en-US" dirty="0" err="1"/>
              <a:t>n’ayant</a:t>
            </a:r>
            <a:r>
              <a:rPr lang="en-US" dirty="0"/>
              <a:t> pas fait </a:t>
            </a:r>
            <a:r>
              <a:rPr lang="en-US" dirty="0" err="1"/>
              <a:t>leur</a:t>
            </a:r>
            <a:r>
              <a:rPr lang="en-US" dirty="0"/>
              <a:t> devoir, </a:t>
            </a:r>
            <a:r>
              <a:rPr lang="en-US" dirty="0" err="1"/>
              <a:t>peuvent</a:t>
            </a:r>
            <a:r>
              <a:rPr lang="en-US" dirty="0"/>
              <a:t> le faire. </a:t>
            </a:r>
            <a:r>
              <a:rPr lang="en-US" dirty="0" err="1"/>
              <a:t>Ceux</a:t>
            </a:r>
            <a:r>
              <a:rPr lang="en-US" dirty="0"/>
              <a:t> qui </a:t>
            </a:r>
            <a:r>
              <a:rPr lang="en-US" dirty="0" err="1"/>
              <a:t>l’ont</a:t>
            </a:r>
            <a:r>
              <a:rPr lang="en-US" dirty="0"/>
              <a:t> fait, </a:t>
            </a:r>
            <a:r>
              <a:rPr lang="en-US" dirty="0" err="1"/>
              <a:t>sont</a:t>
            </a:r>
            <a:r>
              <a:rPr lang="en-US" dirty="0"/>
              <a:t> prêt à passer tout de suite à la </a:t>
            </a:r>
            <a:r>
              <a:rPr lang="en-US" dirty="0" err="1"/>
              <a:t>recherche</a:t>
            </a:r>
            <a:r>
              <a:rPr lang="en-US" dirty="0"/>
              <a:t> </a:t>
            </a:r>
            <a:r>
              <a:rPr lang="en-US" dirty="0" err="1"/>
              <a:t>dans</a:t>
            </a:r>
            <a:r>
              <a:rPr lang="en-US" dirty="0"/>
              <a:t> les </a:t>
            </a:r>
            <a:r>
              <a:rPr lang="en-US" dirty="0" err="1"/>
              <a:t>outils</a:t>
            </a:r>
            <a:r>
              <a:rPr lang="en-US" dirty="0"/>
              <a:t>.</a:t>
            </a:r>
          </a:p>
          <a:p>
            <a:pPr lvl="0" rtl="0">
              <a:spcBef>
                <a:spcPts val="0"/>
              </a:spcBef>
              <a:buNone/>
            </a:pPr>
            <a:r>
              <a:rPr lang="en-US" dirty="0"/>
              <a:t>Sur </a:t>
            </a:r>
            <a:r>
              <a:rPr lang="en-US" dirty="0" err="1"/>
              <a:t>l’image</a:t>
            </a:r>
            <a:r>
              <a:rPr lang="en-US" dirty="0"/>
              <a:t> : </a:t>
            </a:r>
            <a:r>
              <a:rPr lang="en-US" dirty="0" err="1"/>
              <a:t>une</a:t>
            </a:r>
            <a:r>
              <a:rPr lang="en-US" dirty="0"/>
              <a:t> étudiante </a:t>
            </a:r>
            <a:r>
              <a:rPr lang="en-US" dirty="0" err="1"/>
              <a:t>demandant</a:t>
            </a:r>
            <a:r>
              <a:rPr lang="en-US" dirty="0"/>
              <a:t> de </a:t>
            </a:r>
            <a:r>
              <a:rPr lang="en-US" dirty="0" err="1"/>
              <a:t>l’aide</a:t>
            </a:r>
            <a:r>
              <a:rPr lang="en-US" dirty="0"/>
              <a:t> à Nathalie </a:t>
            </a:r>
            <a:r>
              <a:rPr lang="en-US" dirty="0" err="1"/>
              <a:t>durant</a:t>
            </a:r>
            <a:r>
              <a:rPr lang="en-US" dirty="0"/>
              <a:t> la </a:t>
            </a:r>
            <a:r>
              <a:rPr lang="en-US" dirty="0" err="1"/>
              <a:t>pratique</a:t>
            </a:r>
            <a:r>
              <a:rPr lang="en-US" dirty="0"/>
              <a:t> </a:t>
            </a:r>
            <a:r>
              <a:rPr lang="en-US" dirty="0" err="1"/>
              <a:t>guidée</a:t>
            </a:r>
            <a:r>
              <a:rPr lang="en-US" dirty="0"/>
              <a:t>.</a:t>
            </a:r>
          </a:p>
        </p:txBody>
      </p:sp>
    </p:spTree>
    <p:extLst>
      <p:ext uri="{BB962C8B-B14F-4D97-AF65-F5344CB8AC3E}">
        <p14:creationId xmlns:p14="http://schemas.microsoft.com/office/powerpoint/2010/main" val="117230110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4"/>
        <p:cNvGrpSpPr/>
        <p:nvPr/>
      </p:nvGrpSpPr>
      <p:grpSpPr>
        <a:xfrm>
          <a:off x="0" y="0"/>
          <a:ext cx="0" cy="0"/>
          <a:chOff x="0" y="0"/>
          <a:chExt cx="0" cy="0"/>
        </a:xfrm>
      </p:grpSpPr>
      <p:sp>
        <p:nvSpPr>
          <p:cNvPr id="335" name="Shape 3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36" name="Shape 33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a:solidFill>
                  <a:schemeClr val="dk1"/>
                </a:solidFill>
              </a:rPr>
              <a:t>Philippe :Philippe </a:t>
            </a:r>
          </a:p>
          <a:p>
            <a:pPr lvl="0">
              <a:spcBef>
                <a:spcPts val="0"/>
              </a:spcBef>
              <a:buClr>
                <a:schemeClr val="dk1"/>
              </a:buClr>
              <a:buSzPct val="50000"/>
              <a:buFont typeface="Arial"/>
              <a:buNone/>
            </a:pPr>
            <a:endParaRPr/>
          </a:p>
          <a:p>
            <a:pPr lvl="0">
              <a:spcBef>
                <a:spcPts val="0"/>
              </a:spcBef>
              <a:buNone/>
            </a:pPr>
            <a:r>
              <a:rPr lang="en-US"/>
              <a:t>Résumé puis les étudiants évaluent leur formation sur cinq aspects : </a:t>
            </a:r>
          </a:p>
          <a:p>
            <a:pPr lvl="0">
              <a:spcBef>
                <a:spcPts val="0"/>
              </a:spcBef>
              <a:buNone/>
            </a:pPr>
            <a:r>
              <a:rPr lang="en-US"/>
              <a:t>1.	Les </a:t>
            </a:r>
            <a:r>
              <a:rPr lang="en-US">
                <a:solidFill>
                  <a:srgbClr val="FF0000"/>
                </a:solidFill>
              </a:rPr>
              <a:t>objectifs</a:t>
            </a:r>
            <a:r>
              <a:rPr lang="en-US"/>
              <a:t> de la formation satisfont mes attentes ?</a:t>
            </a:r>
          </a:p>
          <a:p>
            <a:pPr lvl="0">
              <a:spcBef>
                <a:spcPts val="0"/>
              </a:spcBef>
              <a:buNone/>
            </a:pPr>
            <a:r>
              <a:rPr lang="en-US"/>
              <a:t>2.Le </a:t>
            </a:r>
            <a:r>
              <a:rPr lang="en-US">
                <a:solidFill>
                  <a:srgbClr val="FF0000"/>
                </a:solidFill>
              </a:rPr>
              <a:t>contenu</a:t>
            </a:r>
            <a:r>
              <a:rPr lang="en-US"/>
              <a:t> : explicite, clairement présenté et bien organisé? </a:t>
            </a:r>
          </a:p>
          <a:p>
            <a:pPr lvl="0">
              <a:spcBef>
                <a:spcPts val="0"/>
              </a:spcBef>
              <a:buNone/>
            </a:pPr>
            <a:r>
              <a:rPr lang="en-US"/>
              <a:t>3.Les </a:t>
            </a:r>
            <a:r>
              <a:rPr lang="en-US">
                <a:solidFill>
                  <a:srgbClr val="FF0000"/>
                </a:solidFill>
              </a:rPr>
              <a:t>explications et démonstrations</a:t>
            </a:r>
            <a:r>
              <a:rPr lang="en-US"/>
              <a:t> du formateur étaient efficaces et de qualité?</a:t>
            </a:r>
          </a:p>
          <a:p>
            <a:pPr lvl="0">
              <a:spcBef>
                <a:spcPts val="0"/>
              </a:spcBef>
              <a:buNone/>
            </a:pPr>
            <a:r>
              <a:rPr lang="en-US"/>
              <a:t>4.Les </a:t>
            </a:r>
            <a:r>
              <a:rPr lang="en-US">
                <a:solidFill>
                  <a:srgbClr val="FF0000"/>
                </a:solidFill>
              </a:rPr>
              <a:t>méthodes pédagogiques</a:t>
            </a:r>
            <a:r>
              <a:rPr lang="en-US"/>
              <a:t> étaient pertinentes (exposés, exercices, tutoriels, etc.)?</a:t>
            </a:r>
          </a:p>
          <a:p>
            <a:pPr lvl="0">
              <a:spcBef>
                <a:spcPts val="0"/>
              </a:spcBef>
              <a:buNone/>
            </a:pPr>
            <a:r>
              <a:rPr lang="en-US"/>
              <a:t>5.</a:t>
            </a:r>
            <a:r>
              <a:rPr lang="en-US">
                <a:solidFill>
                  <a:srgbClr val="FF0000"/>
                </a:solidFill>
              </a:rPr>
              <a:t>Le rythme </a:t>
            </a:r>
            <a:r>
              <a:rPr lang="en-US"/>
              <a:t>de la formation était bien dosé et la </a:t>
            </a:r>
            <a:r>
              <a:rPr lang="en-US">
                <a:solidFill>
                  <a:srgbClr val="FF0000"/>
                </a:solidFill>
              </a:rPr>
              <a:t>durée</a:t>
            </a:r>
            <a:r>
              <a:rPr lang="en-US"/>
              <a:t> était adéquate par rapport au contenu?</a:t>
            </a:r>
          </a:p>
          <a:p>
            <a:pPr lvl="0" rtl="0">
              <a:spcBef>
                <a:spcPts val="0"/>
              </a:spcBef>
              <a:buNone/>
            </a:pPr>
            <a:r>
              <a:rPr lang="en-US"/>
              <a:t>Certain étudiants profitent de l’occasion pour réfléchir à ce qu’il ont appris de neuf.</a:t>
            </a:r>
          </a:p>
        </p:txBody>
      </p:sp>
    </p:spTree>
    <p:extLst>
      <p:ext uri="{BB962C8B-B14F-4D97-AF65-F5344CB8AC3E}">
        <p14:creationId xmlns:p14="http://schemas.microsoft.com/office/powerpoint/2010/main" val="34953858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1"/>
        <p:cNvGrpSpPr/>
        <p:nvPr/>
      </p:nvGrpSpPr>
      <p:grpSpPr>
        <a:xfrm>
          <a:off x="0" y="0"/>
          <a:ext cx="0" cy="0"/>
          <a:chOff x="0" y="0"/>
          <a:chExt cx="0" cy="0"/>
        </a:xfrm>
      </p:grpSpPr>
      <p:sp>
        <p:nvSpPr>
          <p:cNvPr id="342" name="Shape 3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43" name="Shape 343"/>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t>Philippe</a:t>
            </a:r>
          </a:p>
          <a:p>
            <a:pPr lvl="0">
              <a:spcBef>
                <a:spcPts val="0"/>
              </a:spcBef>
              <a:buNone/>
            </a:pPr>
            <a:r>
              <a:rPr lang="en-US" dirty="0"/>
              <a:t>Le </a:t>
            </a:r>
            <a:r>
              <a:rPr lang="en-US" dirty="0" err="1"/>
              <a:t>suivi</a:t>
            </a:r>
            <a:endParaRPr lang="en-US" dirty="0"/>
          </a:p>
          <a:p>
            <a:pPr lvl="0">
              <a:spcBef>
                <a:spcPts val="0"/>
              </a:spcBef>
              <a:buClr>
                <a:schemeClr val="dk1"/>
              </a:buClr>
              <a:buSzPct val="50000"/>
              <a:buFont typeface="Arial"/>
              <a:buNone/>
            </a:pPr>
            <a:r>
              <a:rPr lang="en-US" dirty="0">
                <a:solidFill>
                  <a:schemeClr val="dk1"/>
                </a:solidFill>
              </a:rPr>
              <a:t>Philippe : </a:t>
            </a:r>
          </a:p>
          <a:p>
            <a:pPr lvl="0">
              <a:spcBef>
                <a:spcPts val="0"/>
              </a:spcBef>
              <a:buNone/>
            </a:pPr>
            <a:r>
              <a:rPr lang="en-US" dirty="0" err="1"/>
              <a:t>Quelques</a:t>
            </a:r>
            <a:r>
              <a:rPr lang="en-US" dirty="0"/>
              <a:t> </a:t>
            </a:r>
            <a:r>
              <a:rPr lang="en-US" dirty="0" err="1"/>
              <a:t>semaines</a:t>
            </a:r>
            <a:r>
              <a:rPr lang="en-US" dirty="0"/>
              <a:t> plus </a:t>
            </a:r>
            <a:r>
              <a:rPr lang="en-US" dirty="0" err="1"/>
              <a:t>tard</a:t>
            </a:r>
            <a:r>
              <a:rPr lang="en-US" dirty="0"/>
              <a:t>, nous </a:t>
            </a:r>
            <a:r>
              <a:rPr lang="en-US" dirty="0" err="1"/>
              <a:t>envoyons</a:t>
            </a:r>
            <a:r>
              <a:rPr lang="en-US" dirty="0"/>
              <a:t> un questionnaire </a:t>
            </a:r>
            <a:r>
              <a:rPr lang="en-US" dirty="0" err="1"/>
              <a:t>d’évaluation</a:t>
            </a:r>
            <a:r>
              <a:rPr lang="en-US" dirty="0"/>
              <a:t> au </a:t>
            </a:r>
            <a:r>
              <a:rPr lang="en-US" dirty="0" err="1"/>
              <a:t>professeur</a:t>
            </a:r>
            <a:r>
              <a:rPr lang="en-US" dirty="0"/>
              <a:t>. </a:t>
            </a:r>
          </a:p>
          <a:p>
            <a:pPr lvl="0">
              <a:spcBef>
                <a:spcPts val="0"/>
              </a:spcBef>
              <a:buNone/>
            </a:pPr>
            <a:r>
              <a:rPr lang="en-US" dirty="0"/>
              <a:t>Le questionnaire </a:t>
            </a:r>
            <a:r>
              <a:rPr lang="en-US" dirty="0" err="1"/>
              <a:t>comporte</a:t>
            </a:r>
            <a:r>
              <a:rPr lang="en-US" dirty="0"/>
              <a:t> </a:t>
            </a:r>
            <a:r>
              <a:rPr lang="en-US" dirty="0" err="1"/>
              <a:t>cinq</a:t>
            </a:r>
            <a:r>
              <a:rPr lang="en-US" dirty="0"/>
              <a:t> (5) questions. Il </a:t>
            </a:r>
            <a:r>
              <a:rPr lang="en-US" dirty="0" err="1"/>
              <a:t>sert</a:t>
            </a:r>
            <a:r>
              <a:rPr lang="en-US" dirty="0"/>
              <a:t> à </a:t>
            </a:r>
            <a:r>
              <a:rPr lang="en-US" dirty="0" err="1"/>
              <a:t>évaluer</a:t>
            </a:r>
            <a:r>
              <a:rPr lang="en-US" dirty="0"/>
              <a:t> le </a:t>
            </a:r>
            <a:r>
              <a:rPr lang="en-US" dirty="0" err="1">
                <a:solidFill>
                  <a:srgbClr val="FF0000"/>
                </a:solidFill>
              </a:rPr>
              <a:t>degré</a:t>
            </a:r>
            <a:r>
              <a:rPr lang="en-US" dirty="0">
                <a:solidFill>
                  <a:srgbClr val="FF0000"/>
                </a:solidFill>
              </a:rPr>
              <a:t> de </a:t>
            </a:r>
            <a:r>
              <a:rPr lang="en-US" dirty="0" err="1">
                <a:solidFill>
                  <a:srgbClr val="FF0000"/>
                </a:solidFill>
              </a:rPr>
              <a:t>rétention</a:t>
            </a:r>
            <a:r>
              <a:rPr lang="en-US" dirty="0"/>
              <a:t> et de </a:t>
            </a:r>
            <a:r>
              <a:rPr lang="en-US" dirty="0" err="1">
                <a:solidFill>
                  <a:srgbClr val="FF0000"/>
                </a:solidFill>
              </a:rPr>
              <a:t>transfert</a:t>
            </a:r>
            <a:r>
              <a:rPr lang="en-US" dirty="0"/>
              <a:t> des </a:t>
            </a:r>
            <a:r>
              <a:rPr lang="en-US" dirty="0" err="1"/>
              <a:t>habiletés</a:t>
            </a:r>
            <a:r>
              <a:rPr lang="en-US" dirty="0"/>
              <a:t> </a:t>
            </a:r>
            <a:r>
              <a:rPr lang="en-US" dirty="0" err="1"/>
              <a:t>informationnelles</a:t>
            </a:r>
            <a:r>
              <a:rPr lang="en-US" dirty="0"/>
              <a:t> </a:t>
            </a:r>
            <a:r>
              <a:rPr lang="en-US" dirty="0" err="1"/>
              <a:t>abordées</a:t>
            </a:r>
            <a:r>
              <a:rPr lang="en-US" dirty="0"/>
              <a:t> </a:t>
            </a:r>
            <a:r>
              <a:rPr lang="en-US" dirty="0" err="1"/>
              <a:t>dans</a:t>
            </a:r>
            <a:r>
              <a:rPr lang="en-US" dirty="0"/>
              <a:t> la formation.</a:t>
            </a:r>
          </a:p>
          <a:p>
            <a:pPr lvl="0">
              <a:spcBef>
                <a:spcPts val="0"/>
              </a:spcBef>
              <a:buNone/>
            </a:pPr>
            <a:r>
              <a:rPr lang="en-US" dirty="0"/>
              <a:t>1. Est-</a:t>
            </a:r>
            <a:r>
              <a:rPr lang="en-US" dirty="0" err="1"/>
              <a:t>ce</a:t>
            </a:r>
            <a:r>
              <a:rPr lang="en-US" dirty="0"/>
              <a:t> </a:t>
            </a:r>
            <a:r>
              <a:rPr lang="en-US" dirty="0" err="1"/>
              <a:t>que</a:t>
            </a:r>
            <a:r>
              <a:rPr lang="en-US" dirty="0"/>
              <a:t> les </a:t>
            </a:r>
            <a:r>
              <a:rPr lang="en-US" dirty="0" err="1"/>
              <a:t>étudiants</a:t>
            </a:r>
            <a:r>
              <a:rPr lang="en-US" dirty="0"/>
              <a:t> </a:t>
            </a:r>
            <a:r>
              <a:rPr lang="en-US" dirty="0" err="1"/>
              <a:t>sont</a:t>
            </a:r>
            <a:r>
              <a:rPr lang="en-US" dirty="0"/>
              <a:t> </a:t>
            </a:r>
            <a:r>
              <a:rPr lang="en-US" dirty="0" err="1">
                <a:solidFill>
                  <a:srgbClr val="FF0000"/>
                </a:solidFill>
              </a:rPr>
              <a:t>évalués</a:t>
            </a:r>
            <a:r>
              <a:rPr lang="en-US" dirty="0">
                <a:solidFill>
                  <a:srgbClr val="FF0000"/>
                </a:solidFill>
              </a:rPr>
              <a:t> </a:t>
            </a:r>
            <a:r>
              <a:rPr lang="en-US" dirty="0"/>
              <a:t>suite à </a:t>
            </a:r>
            <a:r>
              <a:rPr lang="en-US" dirty="0" err="1"/>
              <a:t>l'atelier</a:t>
            </a:r>
            <a:r>
              <a:rPr lang="en-US" dirty="0"/>
              <a:t> de formation (par </a:t>
            </a:r>
            <a:r>
              <a:rPr lang="en-US" dirty="0" err="1"/>
              <a:t>exemple</a:t>
            </a:r>
            <a:r>
              <a:rPr lang="en-US" dirty="0"/>
              <a:t> : travail de </a:t>
            </a:r>
            <a:r>
              <a:rPr lang="en-US" dirty="0" err="1"/>
              <a:t>recherche</a:t>
            </a:r>
            <a:r>
              <a:rPr lang="en-US" dirty="0"/>
              <a:t>, </a:t>
            </a:r>
            <a:r>
              <a:rPr lang="en-US" dirty="0" err="1"/>
              <a:t>examen</a:t>
            </a:r>
            <a:r>
              <a:rPr lang="en-US" dirty="0"/>
              <a:t>, </a:t>
            </a:r>
            <a:r>
              <a:rPr lang="en-US" dirty="0" err="1"/>
              <a:t>travaux</a:t>
            </a:r>
            <a:r>
              <a:rPr lang="en-US" dirty="0"/>
              <a:t> </a:t>
            </a:r>
            <a:r>
              <a:rPr lang="en-US" dirty="0" err="1"/>
              <a:t>pratiques</a:t>
            </a:r>
            <a:r>
              <a:rPr lang="en-US" dirty="0"/>
              <a:t>, etc.)? *</a:t>
            </a:r>
          </a:p>
          <a:p>
            <a:pPr lvl="0">
              <a:spcBef>
                <a:spcPts val="0"/>
              </a:spcBef>
              <a:buNone/>
            </a:pPr>
            <a:endParaRPr dirty="0"/>
          </a:p>
          <a:p>
            <a:pPr lvl="0">
              <a:spcBef>
                <a:spcPts val="0"/>
              </a:spcBef>
              <a:buNone/>
            </a:pPr>
            <a:r>
              <a:rPr lang="en-US" dirty="0"/>
              <a:t>2.</a:t>
            </a:r>
            <a:r>
              <a:rPr lang="en-US" dirty="0">
                <a:solidFill>
                  <a:srgbClr val="FF0000"/>
                </a:solidFill>
              </a:rPr>
              <a:t> </a:t>
            </a:r>
            <a:r>
              <a:rPr lang="en-US" dirty="0" err="1">
                <a:solidFill>
                  <a:srgbClr val="FF0000"/>
                </a:solidFill>
              </a:rPr>
              <a:t>Quelles</a:t>
            </a:r>
            <a:r>
              <a:rPr lang="en-US" dirty="0">
                <a:solidFill>
                  <a:srgbClr val="FF0000"/>
                </a:solidFill>
              </a:rPr>
              <a:t> </a:t>
            </a:r>
            <a:r>
              <a:rPr lang="en-US" dirty="0" err="1">
                <a:solidFill>
                  <a:srgbClr val="FF0000"/>
                </a:solidFill>
              </a:rPr>
              <a:t>habiletés</a:t>
            </a:r>
            <a:r>
              <a:rPr lang="en-US" dirty="0">
                <a:solidFill>
                  <a:srgbClr val="FF0000"/>
                </a:solidFill>
              </a:rPr>
              <a:t> </a:t>
            </a:r>
            <a:r>
              <a:rPr lang="en-US" dirty="0" err="1">
                <a:solidFill>
                  <a:srgbClr val="FF0000"/>
                </a:solidFill>
              </a:rPr>
              <a:t>informationnelles</a:t>
            </a:r>
            <a:r>
              <a:rPr lang="en-US" dirty="0">
                <a:solidFill>
                  <a:srgbClr val="FF0000"/>
                </a:solidFill>
              </a:rPr>
              <a:t> </a:t>
            </a:r>
            <a:r>
              <a:rPr lang="en-US" dirty="0" err="1">
                <a:solidFill>
                  <a:srgbClr val="FF0000"/>
                </a:solidFill>
              </a:rPr>
              <a:t>sont</a:t>
            </a:r>
            <a:r>
              <a:rPr lang="en-US" dirty="0">
                <a:solidFill>
                  <a:srgbClr val="FF0000"/>
                </a:solidFill>
              </a:rPr>
              <a:t> </a:t>
            </a:r>
            <a:r>
              <a:rPr lang="en-US" dirty="0" err="1">
                <a:solidFill>
                  <a:srgbClr val="FF0000"/>
                </a:solidFill>
              </a:rPr>
              <a:t>évaluées</a:t>
            </a:r>
            <a:r>
              <a:rPr lang="en-US" dirty="0"/>
              <a:t>?  : Identification du </a:t>
            </a:r>
            <a:r>
              <a:rPr lang="en-US" dirty="0" err="1"/>
              <a:t>sujet</a:t>
            </a:r>
            <a:r>
              <a:rPr lang="en-US" dirty="0"/>
              <a:t> </a:t>
            </a:r>
            <a:r>
              <a:rPr lang="en-US" dirty="0" err="1"/>
              <a:t>ou</a:t>
            </a:r>
            <a:r>
              <a:rPr lang="en-US" dirty="0"/>
              <a:t> </a:t>
            </a:r>
            <a:r>
              <a:rPr lang="en-US" dirty="0" err="1"/>
              <a:t>problématique</a:t>
            </a:r>
            <a:r>
              <a:rPr lang="en-US" dirty="0"/>
              <a:t> de </a:t>
            </a:r>
            <a:r>
              <a:rPr lang="en-US" dirty="0" err="1"/>
              <a:t>recherche</a:t>
            </a:r>
            <a:r>
              <a:rPr lang="en-US" dirty="0"/>
              <a:t>, avec </a:t>
            </a:r>
            <a:r>
              <a:rPr lang="en-US" dirty="0" err="1"/>
              <a:t>précision</a:t>
            </a:r>
            <a:r>
              <a:rPr lang="en-US" dirty="0"/>
              <a:t> Identification des mots </a:t>
            </a:r>
            <a:r>
              <a:rPr lang="en-US" dirty="0" err="1"/>
              <a:t>clés</a:t>
            </a:r>
            <a:r>
              <a:rPr lang="en-US" dirty="0"/>
              <a:t> </a:t>
            </a:r>
            <a:r>
              <a:rPr lang="en-US" dirty="0" err="1"/>
              <a:t>pertinents</a:t>
            </a:r>
            <a:r>
              <a:rPr lang="en-US" dirty="0"/>
              <a:t> pour </a:t>
            </a:r>
            <a:r>
              <a:rPr lang="en-US" dirty="0" err="1"/>
              <a:t>compléter</a:t>
            </a:r>
            <a:r>
              <a:rPr lang="en-US" dirty="0"/>
              <a:t> la </a:t>
            </a:r>
            <a:r>
              <a:rPr lang="en-US" dirty="0" err="1"/>
              <a:t>recherche</a:t>
            </a:r>
            <a:r>
              <a:rPr lang="en-US" dirty="0"/>
              <a:t> </a:t>
            </a:r>
            <a:r>
              <a:rPr lang="en-US" dirty="0" err="1"/>
              <a:t>Évaluation</a:t>
            </a:r>
            <a:r>
              <a:rPr lang="en-US" dirty="0"/>
              <a:t> de la </a:t>
            </a:r>
            <a:r>
              <a:rPr lang="en-US" dirty="0" err="1"/>
              <a:t>qualité</a:t>
            </a:r>
            <a:r>
              <a:rPr lang="en-US" dirty="0"/>
              <a:t> </a:t>
            </a:r>
            <a:r>
              <a:rPr lang="en-US" dirty="0" err="1"/>
              <a:t>ou</a:t>
            </a:r>
            <a:r>
              <a:rPr lang="en-US" dirty="0"/>
              <a:t> de la pertinence des sources</a:t>
            </a:r>
          </a:p>
          <a:p>
            <a:pPr lvl="0">
              <a:spcBef>
                <a:spcPts val="0"/>
              </a:spcBef>
              <a:buNone/>
            </a:pPr>
            <a:r>
              <a:rPr lang="en-US" dirty="0"/>
              <a:t>Citation des sources et </a:t>
            </a:r>
            <a:r>
              <a:rPr lang="en-US" dirty="0" err="1"/>
              <a:t>rédaction</a:t>
            </a:r>
            <a:r>
              <a:rPr lang="en-US" dirty="0"/>
              <a:t> </a:t>
            </a:r>
            <a:r>
              <a:rPr lang="en-US" dirty="0" err="1"/>
              <a:t>d'une</a:t>
            </a:r>
            <a:r>
              <a:rPr lang="en-US" dirty="0"/>
              <a:t> </a:t>
            </a:r>
            <a:r>
              <a:rPr lang="en-US" dirty="0" err="1"/>
              <a:t>bibliographie</a:t>
            </a:r>
            <a:endParaRPr lang="en-US" dirty="0"/>
          </a:p>
          <a:p>
            <a:pPr lvl="0">
              <a:spcBef>
                <a:spcPts val="0"/>
              </a:spcBef>
              <a:buNone/>
            </a:pPr>
            <a:endParaRPr dirty="0"/>
          </a:p>
          <a:p>
            <a:pPr lvl="0">
              <a:spcBef>
                <a:spcPts val="0"/>
              </a:spcBef>
              <a:buNone/>
            </a:pPr>
            <a:r>
              <a:rPr lang="en-US" dirty="0"/>
              <a:t>3. </a:t>
            </a:r>
            <a:r>
              <a:rPr lang="en-US" dirty="0" err="1"/>
              <a:t>Selon</a:t>
            </a:r>
            <a:r>
              <a:rPr lang="en-US" dirty="0"/>
              <a:t> </a:t>
            </a:r>
            <a:r>
              <a:rPr lang="en-US" dirty="0" err="1"/>
              <a:t>mes</a:t>
            </a:r>
            <a:r>
              <a:rPr lang="en-US" dirty="0"/>
              <a:t> </a:t>
            </a:r>
            <a:r>
              <a:rPr lang="en-US" dirty="0">
                <a:solidFill>
                  <a:srgbClr val="FF0000"/>
                </a:solidFill>
              </a:rPr>
              <a:t>observations</a:t>
            </a:r>
            <a:r>
              <a:rPr lang="en-US" dirty="0"/>
              <a:t>, </a:t>
            </a:r>
            <a:r>
              <a:rPr lang="en-US" dirty="0" err="1"/>
              <a:t>cette</a:t>
            </a:r>
            <a:r>
              <a:rPr lang="en-US" dirty="0"/>
              <a:t> formation aide à </a:t>
            </a:r>
            <a:r>
              <a:rPr lang="en-US" dirty="0" err="1"/>
              <a:t>développer</a:t>
            </a:r>
            <a:r>
              <a:rPr lang="en-US" dirty="0"/>
              <a:t> les </a:t>
            </a:r>
            <a:r>
              <a:rPr lang="en-US" dirty="0" err="1"/>
              <a:t>habiletés</a:t>
            </a:r>
            <a:r>
              <a:rPr lang="en-US" dirty="0"/>
              <a:t> </a:t>
            </a:r>
            <a:r>
              <a:rPr lang="en-US" dirty="0" err="1"/>
              <a:t>informationnelles</a:t>
            </a:r>
            <a:r>
              <a:rPr lang="en-US" dirty="0"/>
              <a:t> de </a:t>
            </a:r>
            <a:r>
              <a:rPr lang="en-US" dirty="0" err="1"/>
              <a:t>mes</a:t>
            </a:r>
            <a:r>
              <a:rPr lang="en-US" dirty="0"/>
              <a:t> </a:t>
            </a:r>
            <a:r>
              <a:rPr lang="en-US" dirty="0" err="1"/>
              <a:t>étudiants</a:t>
            </a:r>
            <a:r>
              <a:rPr lang="en-US" dirty="0"/>
              <a:t>. </a:t>
            </a:r>
          </a:p>
          <a:p>
            <a:pPr lvl="0">
              <a:spcBef>
                <a:spcPts val="0"/>
              </a:spcBef>
              <a:buNone/>
            </a:pPr>
            <a:r>
              <a:rPr lang="en-US" dirty="0" err="1"/>
              <a:t>Jusqu’à</a:t>
            </a:r>
            <a:r>
              <a:rPr lang="en-US" dirty="0"/>
              <a:t> </a:t>
            </a:r>
            <a:r>
              <a:rPr lang="en-US" dirty="0" err="1"/>
              <a:t>quel</a:t>
            </a:r>
            <a:r>
              <a:rPr lang="en-US" dirty="0"/>
              <a:t> point, </a:t>
            </a:r>
            <a:r>
              <a:rPr lang="en-US" dirty="0" err="1"/>
              <a:t>êtes-vous</a:t>
            </a:r>
            <a:r>
              <a:rPr lang="en-US" dirty="0"/>
              <a:t> en accord </a:t>
            </a:r>
            <a:r>
              <a:rPr lang="en-US" dirty="0" err="1"/>
              <a:t>ou</a:t>
            </a:r>
            <a:r>
              <a:rPr lang="en-US" dirty="0"/>
              <a:t> en </a:t>
            </a:r>
            <a:r>
              <a:rPr lang="en-US" dirty="0" err="1"/>
              <a:t>désaccord</a:t>
            </a:r>
            <a:r>
              <a:rPr lang="en-US" dirty="0"/>
              <a:t> avec </a:t>
            </a:r>
            <a:r>
              <a:rPr lang="en-US" dirty="0" err="1"/>
              <a:t>l'énoncé</a:t>
            </a:r>
            <a:r>
              <a:rPr lang="en-US" dirty="0"/>
              <a:t>?</a:t>
            </a:r>
          </a:p>
          <a:p>
            <a:pPr lvl="0">
              <a:spcBef>
                <a:spcPts val="0"/>
              </a:spcBef>
              <a:buNone/>
            </a:pPr>
            <a:endParaRPr dirty="0"/>
          </a:p>
          <a:p>
            <a:pPr lvl="0">
              <a:spcBef>
                <a:spcPts val="0"/>
              </a:spcBef>
              <a:buNone/>
            </a:pPr>
            <a:r>
              <a:rPr lang="en-US" dirty="0"/>
              <a:t>4. Si </a:t>
            </a:r>
            <a:r>
              <a:rPr lang="en-US" dirty="0" err="1"/>
              <a:t>vous</a:t>
            </a:r>
            <a:r>
              <a:rPr lang="en-US" dirty="0"/>
              <a:t> le </a:t>
            </a:r>
            <a:r>
              <a:rPr lang="en-US" dirty="0" err="1"/>
              <a:t>désirez</a:t>
            </a:r>
            <a:r>
              <a:rPr lang="en-US" dirty="0"/>
              <a:t>, </a:t>
            </a:r>
            <a:r>
              <a:rPr lang="en-US" dirty="0" err="1"/>
              <a:t>faites</a:t>
            </a:r>
            <a:r>
              <a:rPr lang="en-US" dirty="0"/>
              <a:t> nous part de </a:t>
            </a:r>
            <a:r>
              <a:rPr lang="en-US" dirty="0" err="1"/>
              <a:t>vos</a:t>
            </a:r>
            <a:r>
              <a:rPr lang="en-US" dirty="0"/>
              <a:t> </a:t>
            </a:r>
            <a:r>
              <a:rPr lang="en-US" dirty="0" err="1">
                <a:solidFill>
                  <a:srgbClr val="FF0000"/>
                </a:solidFill>
              </a:rPr>
              <a:t>commentaires</a:t>
            </a:r>
            <a:r>
              <a:rPr lang="en-US" dirty="0"/>
              <a:t> </a:t>
            </a:r>
            <a:r>
              <a:rPr lang="en-US" dirty="0" err="1"/>
              <a:t>ou</a:t>
            </a:r>
            <a:r>
              <a:rPr lang="en-US" dirty="0"/>
              <a:t> observations.(</a:t>
            </a:r>
            <a:r>
              <a:rPr lang="en-US" dirty="0" err="1"/>
              <a:t>parfois</a:t>
            </a:r>
            <a:r>
              <a:rPr lang="en-US" dirty="0"/>
              <a:t> riche en </a:t>
            </a:r>
            <a:r>
              <a:rPr lang="en-US" dirty="0" err="1"/>
              <a:t>détails</a:t>
            </a:r>
            <a:r>
              <a:rPr lang="en-US" dirty="0"/>
              <a:t>)</a:t>
            </a:r>
          </a:p>
          <a:p>
            <a:pPr lvl="0">
              <a:spcBef>
                <a:spcPts val="0"/>
              </a:spcBef>
              <a:buNone/>
            </a:pPr>
            <a:endParaRPr dirty="0"/>
          </a:p>
          <a:p>
            <a:pPr lvl="0">
              <a:spcBef>
                <a:spcPts val="0"/>
              </a:spcBef>
              <a:buNone/>
            </a:pPr>
            <a:endParaRPr dirty="0"/>
          </a:p>
          <a:p>
            <a:pPr lvl="0">
              <a:spcBef>
                <a:spcPts val="0"/>
              </a:spcBef>
              <a:buClr>
                <a:schemeClr val="dk1"/>
              </a:buClr>
              <a:buSzPct val="50000"/>
              <a:buFont typeface="Arial"/>
              <a:buNone/>
            </a:pPr>
            <a:r>
              <a:rPr lang="en-US" dirty="0" err="1"/>
              <a:t>Cette</a:t>
            </a:r>
            <a:r>
              <a:rPr lang="en-US" dirty="0"/>
              <a:t> </a:t>
            </a:r>
            <a:r>
              <a:rPr lang="en-US" dirty="0" err="1">
                <a:solidFill>
                  <a:srgbClr val="FF0000"/>
                </a:solidFill>
              </a:rPr>
              <a:t>évaluation</a:t>
            </a:r>
            <a:r>
              <a:rPr lang="en-US" dirty="0">
                <a:solidFill>
                  <a:srgbClr val="FF0000"/>
                </a:solidFill>
              </a:rPr>
              <a:t> </a:t>
            </a:r>
            <a:r>
              <a:rPr lang="en-US" dirty="0" err="1">
                <a:solidFill>
                  <a:srgbClr val="FF0000"/>
                </a:solidFill>
              </a:rPr>
              <a:t>n’est</a:t>
            </a:r>
            <a:r>
              <a:rPr lang="en-US" dirty="0">
                <a:solidFill>
                  <a:srgbClr val="FF0000"/>
                </a:solidFill>
              </a:rPr>
              <a:t> pas </a:t>
            </a:r>
            <a:r>
              <a:rPr lang="en-US" dirty="0" err="1">
                <a:solidFill>
                  <a:srgbClr val="FF0000"/>
                </a:solidFill>
              </a:rPr>
              <a:t>précise</a:t>
            </a:r>
            <a:r>
              <a:rPr lang="en-US" dirty="0"/>
              <a:t>. Nous </a:t>
            </a:r>
            <a:r>
              <a:rPr lang="en-US" dirty="0" err="1"/>
              <a:t>n’évaluons</a:t>
            </a:r>
            <a:r>
              <a:rPr lang="en-US" dirty="0"/>
              <a:t> pas les </a:t>
            </a:r>
            <a:r>
              <a:rPr lang="en-US" dirty="0" err="1"/>
              <a:t>étudiants</a:t>
            </a:r>
            <a:r>
              <a:rPr lang="en-US" dirty="0"/>
              <a:t> </a:t>
            </a:r>
            <a:r>
              <a:rPr lang="en-US" dirty="0" err="1"/>
              <a:t>sommativement</a:t>
            </a:r>
            <a:r>
              <a:rPr lang="en-US" dirty="0"/>
              <a:t>, </a:t>
            </a:r>
            <a:r>
              <a:rPr lang="en-US" dirty="0" err="1"/>
              <a:t>donc</a:t>
            </a:r>
            <a:r>
              <a:rPr lang="en-US" dirty="0"/>
              <a:t> nous </a:t>
            </a:r>
            <a:r>
              <a:rPr lang="en-US" dirty="0" err="1"/>
              <a:t>nous</a:t>
            </a:r>
            <a:r>
              <a:rPr lang="en-US" dirty="0"/>
              <a:t> </a:t>
            </a:r>
            <a:r>
              <a:rPr lang="en-US" dirty="0" err="1"/>
              <a:t>fions</a:t>
            </a:r>
            <a:r>
              <a:rPr lang="en-US" dirty="0"/>
              <a:t> au </a:t>
            </a:r>
            <a:r>
              <a:rPr lang="en-US" dirty="0" err="1"/>
              <a:t>témoignage</a:t>
            </a:r>
            <a:r>
              <a:rPr lang="en-US" dirty="0"/>
              <a:t> du </a:t>
            </a:r>
            <a:r>
              <a:rPr lang="en-US" dirty="0" err="1"/>
              <a:t>professeur</a:t>
            </a:r>
            <a:r>
              <a:rPr lang="en-US" dirty="0"/>
              <a:t>. </a:t>
            </a:r>
            <a:r>
              <a:rPr lang="en-US" dirty="0" err="1"/>
              <a:t>Cependant</a:t>
            </a:r>
            <a:r>
              <a:rPr lang="en-US" dirty="0"/>
              <a:t> </a:t>
            </a:r>
            <a:r>
              <a:rPr lang="en-US" dirty="0" err="1"/>
              <a:t>nos</a:t>
            </a:r>
            <a:r>
              <a:rPr lang="en-US" dirty="0"/>
              <a:t> </a:t>
            </a:r>
            <a:r>
              <a:rPr lang="en-US" b="1" dirty="0"/>
              <a:t>techniques </a:t>
            </a:r>
            <a:r>
              <a:rPr lang="en-US" dirty="0"/>
              <a:t>(</a:t>
            </a:r>
            <a:r>
              <a:rPr lang="en-US" dirty="0" err="1">
                <a:solidFill>
                  <a:srgbClr val="FF0000"/>
                </a:solidFill>
              </a:rPr>
              <a:t>résolution</a:t>
            </a:r>
            <a:r>
              <a:rPr lang="en-US" dirty="0">
                <a:solidFill>
                  <a:srgbClr val="FF0000"/>
                </a:solidFill>
              </a:rPr>
              <a:t> de </a:t>
            </a:r>
            <a:r>
              <a:rPr lang="en-US" dirty="0" err="1">
                <a:solidFill>
                  <a:srgbClr val="FF0000"/>
                </a:solidFill>
              </a:rPr>
              <a:t>problème</a:t>
            </a:r>
            <a:r>
              <a:rPr lang="en-US" dirty="0"/>
              <a:t>, </a:t>
            </a:r>
            <a:r>
              <a:rPr lang="en-US" dirty="0" err="1">
                <a:solidFill>
                  <a:srgbClr val="FF0000"/>
                </a:solidFill>
              </a:rPr>
              <a:t>questionnement</a:t>
            </a:r>
            <a:r>
              <a:rPr lang="en-US" dirty="0"/>
              <a:t>, </a:t>
            </a:r>
            <a:r>
              <a:rPr lang="en-US" dirty="0" err="1">
                <a:solidFill>
                  <a:srgbClr val="FF0000"/>
                </a:solidFill>
              </a:rPr>
              <a:t>modelage</a:t>
            </a:r>
            <a:r>
              <a:rPr lang="en-US" dirty="0"/>
              <a:t> et </a:t>
            </a:r>
            <a:r>
              <a:rPr lang="en-US" dirty="0" err="1">
                <a:solidFill>
                  <a:srgbClr val="FF0000"/>
                </a:solidFill>
              </a:rPr>
              <a:t>pratique</a:t>
            </a:r>
            <a:r>
              <a:rPr lang="en-US" dirty="0">
                <a:solidFill>
                  <a:srgbClr val="FF0000"/>
                </a:solidFill>
              </a:rPr>
              <a:t> </a:t>
            </a:r>
            <a:r>
              <a:rPr lang="en-US" dirty="0" err="1">
                <a:solidFill>
                  <a:srgbClr val="FF0000"/>
                </a:solidFill>
              </a:rPr>
              <a:t>guidée</a:t>
            </a:r>
            <a:r>
              <a:rPr lang="en-US" dirty="0">
                <a:solidFill>
                  <a:srgbClr val="FF0000"/>
                </a:solidFill>
              </a:rPr>
              <a:t> avec </a:t>
            </a:r>
            <a:r>
              <a:rPr lang="en-US" dirty="0" err="1">
                <a:solidFill>
                  <a:srgbClr val="FF0000"/>
                </a:solidFill>
              </a:rPr>
              <a:t>rétroaction</a:t>
            </a:r>
            <a:r>
              <a:rPr lang="en-US" dirty="0"/>
              <a:t>) nous </a:t>
            </a:r>
            <a:r>
              <a:rPr lang="en-US" dirty="0" err="1"/>
              <a:t>donnent</a:t>
            </a:r>
            <a:r>
              <a:rPr lang="en-US" dirty="0"/>
              <a:t> des </a:t>
            </a:r>
            <a:r>
              <a:rPr lang="en-US" b="1" dirty="0"/>
              <a:t>points </a:t>
            </a:r>
            <a:r>
              <a:rPr lang="en-US" b="1" dirty="0" err="1"/>
              <a:t>d’observation</a:t>
            </a:r>
            <a:r>
              <a:rPr lang="en-US" dirty="0"/>
              <a:t> pendant la formation et </a:t>
            </a:r>
            <a:r>
              <a:rPr lang="en-US" dirty="0" err="1"/>
              <a:t>lors</a:t>
            </a:r>
            <a:r>
              <a:rPr lang="en-US" dirty="0"/>
              <a:t> de </a:t>
            </a:r>
            <a:r>
              <a:rPr lang="en-US" dirty="0" err="1"/>
              <a:t>leur</a:t>
            </a:r>
            <a:r>
              <a:rPr lang="en-US" dirty="0"/>
              <a:t> </a:t>
            </a:r>
            <a:r>
              <a:rPr lang="en-US" dirty="0" err="1"/>
              <a:t>pratique</a:t>
            </a:r>
            <a:r>
              <a:rPr lang="en-US" dirty="0"/>
              <a:t> </a:t>
            </a:r>
            <a:r>
              <a:rPr lang="en-US" dirty="0" err="1"/>
              <a:t>guidée</a:t>
            </a:r>
            <a:r>
              <a:rPr lang="en-US" dirty="0"/>
              <a:t>.</a:t>
            </a:r>
          </a:p>
          <a:p>
            <a:pPr lvl="0">
              <a:spcBef>
                <a:spcPts val="0"/>
              </a:spcBef>
              <a:buNone/>
            </a:pPr>
            <a:endParaRPr dirty="0"/>
          </a:p>
        </p:txBody>
      </p:sp>
    </p:spTree>
    <p:extLst>
      <p:ext uri="{BB962C8B-B14F-4D97-AF65-F5344CB8AC3E}">
        <p14:creationId xmlns:p14="http://schemas.microsoft.com/office/powerpoint/2010/main" val="404432850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Shape 34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0" name="Shape 350"/>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a:solidFill>
                  <a:schemeClr val="dk1"/>
                </a:solidFill>
              </a:rPr>
              <a:t>Philippe :</a:t>
            </a:r>
          </a:p>
          <a:p>
            <a:pPr lvl="0">
              <a:spcBef>
                <a:spcPts val="0"/>
              </a:spcBef>
              <a:buNone/>
            </a:pPr>
            <a:r>
              <a:rPr lang="en-US"/>
              <a:t>Philippe</a:t>
            </a:r>
          </a:p>
          <a:p>
            <a:pPr lvl="0">
              <a:spcBef>
                <a:spcPts val="0"/>
              </a:spcBef>
              <a:buNone/>
            </a:pPr>
            <a:r>
              <a:rPr lang="en-US"/>
              <a:t>Enquête sur la satisfaction des étudiants.</a:t>
            </a:r>
          </a:p>
          <a:p>
            <a:pPr lvl="0">
              <a:spcBef>
                <a:spcPts val="0"/>
              </a:spcBef>
              <a:buNone/>
            </a:pPr>
            <a:r>
              <a:rPr lang="en-US"/>
              <a:t>Un niveau approchant les 90% de satisfaction (échelons 4 ou 5) sur les différentes modalités de la formation</a:t>
            </a:r>
          </a:p>
          <a:p>
            <a:pPr lvl="0">
              <a:spcBef>
                <a:spcPts val="0"/>
              </a:spcBef>
              <a:buNone/>
            </a:pPr>
            <a:endParaRPr/>
          </a:p>
          <a:p>
            <a:pPr lvl="0">
              <a:spcBef>
                <a:spcPts val="0"/>
              </a:spcBef>
              <a:buNone/>
            </a:pPr>
            <a:endParaRPr/>
          </a:p>
        </p:txBody>
      </p:sp>
    </p:spTree>
    <p:extLst>
      <p:ext uri="{BB962C8B-B14F-4D97-AF65-F5344CB8AC3E}">
        <p14:creationId xmlns:p14="http://schemas.microsoft.com/office/powerpoint/2010/main" val="41246505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Shape 35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58" name="Shape 35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a:t>
            </a:r>
          </a:p>
          <a:p>
            <a:pPr lvl="0">
              <a:spcBef>
                <a:spcPts val="0"/>
              </a:spcBef>
              <a:buNone/>
            </a:pPr>
            <a:r>
              <a:rPr lang="en-US" dirty="0"/>
              <a:t>Philippe</a:t>
            </a:r>
          </a:p>
          <a:p>
            <a:pPr lvl="0">
              <a:spcBef>
                <a:spcPts val="0"/>
              </a:spcBef>
              <a:buNone/>
            </a:pPr>
            <a:r>
              <a:rPr lang="en-US" dirty="0" err="1"/>
              <a:t>Mes</a:t>
            </a:r>
            <a:r>
              <a:rPr lang="en-US" dirty="0"/>
              <a:t> </a:t>
            </a:r>
            <a:r>
              <a:rPr lang="en-US" dirty="0" err="1"/>
              <a:t>réflexions</a:t>
            </a:r>
            <a:r>
              <a:rPr lang="en-US" dirty="0"/>
              <a:t> : </a:t>
            </a:r>
          </a:p>
          <a:p>
            <a:pPr marL="457200" lvl="0" indent="-228600" rtl="0">
              <a:spcBef>
                <a:spcPts val="0"/>
              </a:spcBef>
              <a:buChar char="●"/>
            </a:pPr>
            <a:r>
              <a:rPr lang="en-US" dirty="0" err="1"/>
              <a:t>Développer</a:t>
            </a:r>
            <a:r>
              <a:rPr lang="en-US" dirty="0"/>
              <a:t> la minute </a:t>
            </a:r>
            <a:r>
              <a:rPr lang="en-US" dirty="0" err="1"/>
              <a:t>métacognitive</a:t>
            </a:r>
            <a:r>
              <a:rPr lang="en-US" dirty="0"/>
              <a:t> : </a:t>
            </a:r>
            <a:r>
              <a:rPr lang="en-US" dirty="0" err="1"/>
              <a:t>qu’est-ce</a:t>
            </a:r>
            <a:r>
              <a:rPr lang="en-US" dirty="0"/>
              <a:t> </a:t>
            </a:r>
            <a:r>
              <a:rPr lang="en-US" dirty="0" err="1"/>
              <a:t>que</a:t>
            </a:r>
            <a:r>
              <a:rPr lang="en-US" dirty="0"/>
              <a:t> </a:t>
            </a:r>
            <a:r>
              <a:rPr lang="en-US" dirty="0" err="1"/>
              <a:t>j’ai</a:t>
            </a:r>
            <a:r>
              <a:rPr lang="en-US" dirty="0"/>
              <a:t> </a:t>
            </a:r>
            <a:r>
              <a:rPr lang="en-US" dirty="0" err="1"/>
              <a:t>appris</a:t>
            </a:r>
            <a:r>
              <a:rPr lang="en-US" dirty="0"/>
              <a:t> </a:t>
            </a:r>
            <a:r>
              <a:rPr lang="en-US" dirty="0" err="1"/>
              <a:t>aujourd’hui</a:t>
            </a:r>
            <a:r>
              <a:rPr lang="en-US" dirty="0"/>
              <a:t> de nouveau? </a:t>
            </a:r>
          </a:p>
          <a:p>
            <a:pPr marL="457200" lvl="0" indent="-228600">
              <a:spcBef>
                <a:spcPts val="0"/>
              </a:spcBef>
              <a:buChar char="●"/>
            </a:pPr>
            <a:r>
              <a:rPr lang="en-US" dirty="0" err="1"/>
              <a:t>Qu’est-ce</a:t>
            </a:r>
            <a:r>
              <a:rPr lang="en-US" dirty="0"/>
              <a:t> je </a:t>
            </a:r>
            <a:r>
              <a:rPr lang="en-US" dirty="0" err="1"/>
              <a:t>ferai</a:t>
            </a:r>
            <a:r>
              <a:rPr lang="en-US" dirty="0"/>
              <a:t> de </a:t>
            </a:r>
            <a:r>
              <a:rPr lang="en-US" dirty="0" err="1"/>
              <a:t>différent</a:t>
            </a:r>
            <a:r>
              <a:rPr lang="en-US" dirty="0"/>
              <a:t> à </a:t>
            </a:r>
            <a:r>
              <a:rPr lang="en-US" dirty="0" err="1"/>
              <a:t>l’avenir</a:t>
            </a:r>
            <a:r>
              <a:rPr lang="en-US" dirty="0"/>
              <a:t> </a:t>
            </a:r>
            <a:r>
              <a:rPr lang="en-US" dirty="0" err="1"/>
              <a:t>lorsque</a:t>
            </a:r>
            <a:r>
              <a:rPr lang="en-US" dirty="0"/>
              <a:t>...</a:t>
            </a:r>
          </a:p>
          <a:p>
            <a:pPr marL="457200" lvl="0" indent="-228600">
              <a:spcBef>
                <a:spcPts val="0"/>
              </a:spcBef>
              <a:buChar char="●"/>
            </a:pPr>
            <a:r>
              <a:rPr lang="en-US" dirty="0" err="1"/>
              <a:t>Travailler</a:t>
            </a:r>
            <a:r>
              <a:rPr lang="en-US" dirty="0"/>
              <a:t> avec le développement pédagogique et des programmes pour </a:t>
            </a:r>
          </a:p>
          <a:p>
            <a:pPr marL="914400" lvl="1">
              <a:spcBef>
                <a:spcPts val="0"/>
              </a:spcBef>
              <a:buChar char="○"/>
            </a:pPr>
            <a:r>
              <a:rPr lang="en-US" dirty="0" err="1"/>
              <a:t>inclure</a:t>
            </a:r>
            <a:r>
              <a:rPr lang="en-US" dirty="0"/>
              <a:t> la formation plus </a:t>
            </a:r>
            <a:r>
              <a:rPr lang="en-US" dirty="0" err="1"/>
              <a:t>tôt</a:t>
            </a:r>
            <a:r>
              <a:rPr lang="en-US" dirty="0"/>
              <a:t> </a:t>
            </a:r>
            <a:r>
              <a:rPr lang="en-US" dirty="0" err="1"/>
              <a:t>dans</a:t>
            </a:r>
            <a:r>
              <a:rPr lang="en-US" dirty="0"/>
              <a:t> le curriculum (1ère session)</a:t>
            </a:r>
          </a:p>
          <a:p>
            <a:pPr marL="914400" lvl="1">
              <a:spcBef>
                <a:spcPts val="0"/>
              </a:spcBef>
              <a:buClr>
                <a:schemeClr val="dk1"/>
              </a:buClr>
              <a:buChar char="○"/>
            </a:pPr>
            <a:r>
              <a:rPr lang="en-US" dirty="0" err="1">
                <a:solidFill>
                  <a:schemeClr val="dk1"/>
                </a:solidFill>
              </a:rPr>
              <a:t>Rejoindre</a:t>
            </a:r>
            <a:r>
              <a:rPr lang="en-US" dirty="0">
                <a:solidFill>
                  <a:schemeClr val="dk1"/>
                </a:solidFill>
              </a:rPr>
              <a:t> </a:t>
            </a:r>
            <a:r>
              <a:rPr lang="en-US" dirty="0" err="1">
                <a:solidFill>
                  <a:schemeClr val="dk1"/>
                </a:solidFill>
              </a:rPr>
              <a:t>davantage</a:t>
            </a:r>
            <a:r>
              <a:rPr lang="en-US" dirty="0">
                <a:solidFill>
                  <a:schemeClr val="dk1"/>
                </a:solidFill>
              </a:rPr>
              <a:t> le </a:t>
            </a:r>
            <a:r>
              <a:rPr lang="en-US" dirty="0" err="1">
                <a:solidFill>
                  <a:schemeClr val="dk1"/>
                </a:solidFill>
              </a:rPr>
              <a:t>programme</a:t>
            </a:r>
            <a:r>
              <a:rPr lang="en-US" dirty="0">
                <a:solidFill>
                  <a:schemeClr val="dk1"/>
                </a:solidFill>
              </a:rPr>
              <a:t> de Sc. de la nature avec nouveau </a:t>
            </a:r>
            <a:r>
              <a:rPr lang="en-US" dirty="0" err="1">
                <a:solidFill>
                  <a:schemeClr val="dk1"/>
                </a:solidFill>
              </a:rPr>
              <a:t>programme</a:t>
            </a:r>
            <a:r>
              <a:rPr lang="en-US" dirty="0">
                <a:solidFill>
                  <a:schemeClr val="dk1"/>
                </a:solidFill>
              </a:rPr>
              <a:t>.</a:t>
            </a:r>
          </a:p>
          <a:p>
            <a:pPr marL="457200" lvl="0" indent="-228600" rtl="0">
              <a:spcBef>
                <a:spcPts val="0"/>
              </a:spcBef>
              <a:buChar char="●"/>
            </a:pPr>
            <a:r>
              <a:rPr lang="en-US" dirty="0"/>
              <a:t>Miser </a:t>
            </a:r>
            <a:r>
              <a:rPr lang="en-US" dirty="0" err="1"/>
              <a:t>sur</a:t>
            </a:r>
            <a:r>
              <a:rPr lang="en-US" dirty="0"/>
              <a:t> la formation du personnel </a:t>
            </a:r>
            <a:r>
              <a:rPr lang="en-US" dirty="0" err="1"/>
              <a:t>enseignant,professionnel</a:t>
            </a:r>
            <a:r>
              <a:rPr lang="en-US" dirty="0"/>
              <a:t> et technique pour </a:t>
            </a:r>
          </a:p>
          <a:p>
            <a:pPr marL="914400" lvl="1">
              <a:spcBef>
                <a:spcPts val="0"/>
              </a:spcBef>
              <a:buChar char="○"/>
            </a:pPr>
            <a:r>
              <a:rPr lang="en-US" dirty="0" err="1"/>
              <a:t>améliorer</a:t>
            </a:r>
            <a:r>
              <a:rPr lang="en-US" dirty="0"/>
              <a:t> et augmenter </a:t>
            </a:r>
            <a:r>
              <a:rPr lang="en-US" dirty="0" err="1"/>
              <a:t>l’offre</a:t>
            </a:r>
            <a:r>
              <a:rPr lang="en-US" dirty="0"/>
              <a:t> de formation : </a:t>
            </a:r>
            <a:r>
              <a:rPr lang="en-US" dirty="0" err="1"/>
              <a:t>l’évaluation</a:t>
            </a:r>
            <a:r>
              <a:rPr lang="en-US" dirty="0"/>
              <a:t> des sources </a:t>
            </a:r>
            <a:r>
              <a:rPr lang="en-US" dirty="0" err="1"/>
              <a:t>est</a:t>
            </a:r>
            <a:r>
              <a:rPr lang="en-US" dirty="0"/>
              <a:t> </a:t>
            </a:r>
            <a:r>
              <a:rPr lang="en-US" dirty="0" err="1"/>
              <a:t>donnée</a:t>
            </a:r>
            <a:r>
              <a:rPr lang="en-US" dirty="0"/>
              <a:t> </a:t>
            </a:r>
            <a:r>
              <a:rPr lang="en-US" dirty="0" err="1"/>
              <a:t>seulement</a:t>
            </a:r>
            <a:r>
              <a:rPr lang="en-US" dirty="0"/>
              <a:t> en 4ème session!)</a:t>
            </a:r>
          </a:p>
          <a:p>
            <a:pPr marL="457200" lvl="0" indent="-228600">
              <a:spcBef>
                <a:spcPts val="0"/>
              </a:spcBef>
              <a:buChar char="●"/>
            </a:pPr>
            <a:r>
              <a:rPr lang="en-US" dirty="0" err="1"/>
              <a:t>Poursuivre</a:t>
            </a:r>
            <a:r>
              <a:rPr lang="en-US" dirty="0"/>
              <a:t> le </a:t>
            </a:r>
            <a:r>
              <a:rPr lang="en-US" dirty="0" err="1"/>
              <a:t>partenariat</a:t>
            </a:r>
            <a:r>
              <a:rPr lang="en-US" dirty="0"/>
              <a:t> avec le </a:t>
            </a:r>
            <a:r>
              <a:rPr lang="en-US" dirty="0" err="1"/>
              <a:t>comité</a:t>
            </a:r>
            <a:r>
              <a:rPr lang="en-US" dirty="0"/>
              <a:t> de </a:t>
            </a:r>
            <a:r>
              <a:rPr lang="en-US" dirty="0" err="1"/>
              <a:t>méthodologie</a:t>
            </a:r>
            <a:r>
              <a:rPr lang="en-US" dirty="0"/>
              <a:t> pour</a:t>
            </a:r>
          </a:p>
          <a:p>
            <a:pPr marL="914400" lvl="1">
              <a:spcBef>
                <a:spcPts val="0"/>
              </a:spcBef>
              <a:buChar char="○"/>
            </a:pPr>
            <a:r>
              <a:rPr lang="en-US" dirty="0" err="1"/>
              <a:t>créer</a:t>
            </a:r>
            <a:r>
              <a:rPr lang="en-US" dirty="0"/>
              <a:t> des </a:t>
            </a:r>
            <a:r>
              <a:rPr lang="en-US" dirty="0" err="1"/>
              <a:t>groupes</a:t>
            </a:r>
            <a:r>
              <a:rPr lang="en-US" dirty="0"/>
              <a:t> ADHOC (pour de la formation </a:t>
            </a:r>
            <a:r>
              <a:rPr lang="en-US" dirty="0" err="1"/>
              <a:t>sur</a:t>
            </a:r>
            <a:r>
              <a:rPr lang="en-US" dirty="0"/>
              <a:t> </a:t>
            </a:r>
            <a:r>
              <a:rPr lang="en-US" dirty="0" err="1"/>
              <a:t>Zotero</a:t>
            </a:r>
            <a:r>
              <a:rPr lang="en-US" dirty="0"/>
              <a:t> par </a:t>
            </a:r>
            <a:r>
              <a:rPr lang="en-US" dirty="0" err="1"/>
              <a:t>exemple</a:t>
            </a:r>
            <a:r>
              <a:rPr lang="en-US" dirty="0"/>
              <a:t>) </a:t>
            </a:r>
          </a:p>
          <a:p>
            <a:pPr marL="914400" lvl="1" rtl="0">
              <a:spcBef>
                <a:spcPts val="0"/>
              </a:spcBef>
              <a:buClr>
                <a:schemeClr val="dk1"/>
              </a:buClr>
              <a:buChar char="○"/>
            </a:pPr>
            <a:r>
              <a:rPr lang="en-US" dirty="0">
                <a:solidFill>
                  <a:schemeClr val="dk1"/>
                </a:solidFill>
              </a:rPr>
              <a:t>faire exploiter </a:t>
            </a:r>
            <a:r>
              <a:rPr lang="en-US" dirty="0" err="1">
                <a:solidFill>
                  <a:schemeClr val="dk1"/>
                </a:solidFill>
              </a:rPr>
              <a:t>davantage</a:t>
            </a:r>
            <a:r>
              <a:rPr lang="en-US" dirty="0">
                <a:solidFill>
                  <a:schemeClr val="dk1"/>
                </a:solidFill>
              </a:rPr>
              <a:t> les ressources </a:t>
            </a:r>
            <a:r>
              <a:rPr lang="en-US" dirty="0" err="1">
                <a:solidFill>
                  <a:schemeClr val="dk1"/>
                </a:solidFill>
              </a:rPr>
              <a:t>d’enseignement</a:t>
            </a:r>
            <a:r>
              <a:rPr lang="en-US" dirty="0">
                <a:solidFill>
                  <a:schemeClr val="dk1"/>
                </a:solidFill>
              </a:rPr>
              <a:t> et </a:t>
            </a:r>
            <a:r>
              <a:rPr lang="en-US" dirty="0" err="1">
                <a:solidFill>
                  <a:schemeClr val="dk1"/>
                </a:solidFill>
              </a:rPr>
              <a:t>d’apprentissage</a:t>
            </a:r>
            <a:r>
              <a:rPr lang="en-US" dirty="0">
                <a:solidFill>
                  <a:schemeClr val="dk1"/>
                </a:solidFill>
              </a:rPr>
              <a:t> </a:t>
            </a:r>
            <a:r>
              <a:rPr lang="en-US" dirty="0" err="1">
                <a:solidFill>
                  <a:schemeClr val="dk1"/>
                </a:solidFill>
              </a:rPr>
              <a:t>existantes</a:t>
            </a:r>
            <a:r>
              <a:rPr lang="en-US" dirty="0">
                <a:solidFill>
                  <a:schemeClr val="dk1"/>
                </a:solidFill>
              </a:rPr>
              <a:t> en </a:t>
            </a:r>
            <a:r>
              <a:rPr lang="en-US" dirty="0" err="1">
                <a:solidFill>
                  <a:schemeClr val="dk1"/>
                </a:solidFill>
              </a:rPr>
              <a:t>classe</a:t>
            </a:r>
            <a:r>
              <a:rPr lang="en-US" dirty="0">
                <a:solidFill>
                  <a:schemeClr val="dk1"/>
                </a:solidFill>
              </a:rPr>
              <a:t> et en format </a:t>
            </a:r>
            <a:r>
              <a:rPr lang="en-US" dirty="0" err="1">
                <a:solidFill>
                  <a:schemeClr val="dk1"/>
                </a:solidFill>
              </a:rPr>
              <a:t>classe</a:t>
            </a:r>
            <a:r>
              <a:rPr lang="en-US" dirty="0">
                <a:solidFill>
                  <a:schemeClr val="dk1"/>
                </a:solidFill>
              </a:rPr>
              <a:t> </a:t>
            </a:r>
            <a:r>
              <a:rPr lang="en-US" dirty="0" err="1">
                <a:solidFill>
                  <a:schemeClr val="dk1"/>
                </a:solidFill>
              </a:rPr>
              <a:t>inversée</a:t>
            </a:r>
            <a:r>
              <a:rPr lang="en-US" dirty="0">
                <a:solidFill>
                  <a:schemeClr val="dk1"/>
                </a:solidFill>
              </a:rPr>
              <a:t>.</a:t>
            </a:r>
          </a:p>
          <a:p>
            <a:pPr marL="914400" lvl="1" rtl="0">
              <a:spcBef>
                <a:spcPts val="0"/>
              </a:spcBef>
              <a:buClr>
                <a:schemeClr val="dk1"/>
              </a:buClr>
              <a:buChar char="○"/>
            </a:pPr>
            <a:r>
              <a:rPr lang="en-US" dirty="0" err="1">
                <a:solidFill>
                  <a:schemeClr val="dk1"/>
                </a:solidFill>
              </a:rPr>
              <a:t>développer</a:t>
            </a:r>
            <a:r>
              <a:rPr lang="en-US" dirty="0">
                <a:solidFill>
                  <a:schemeClr val="dk1"/>
                </a:solidFill>
              </a:rPr>
              <a:t> de </a:t>
            </a:r>
            <a:r>
              <a:rPr lang="en-US" dirty="0" err="1">
                <a:solidFill>
                  <a:schemeClr val="dk1"/>
                </a:solidFill>
              </a:rPr>
              <a:t>nouvelles</a:t>
            </a:r>
            <a:r>
              <a:rPr lang="en-US" dirty="0">
                <a:solidFill>
                  <a:schemeClr val="dk1"/>
                </a:solidFill>
              </a:rPr>
              <a:t> REAS</a:t>
            </a:r>
          </a:p>
          <a:p>
            <a:pPr lvl="0" indent="457200" rtl="0">
              <a:spcBef>
                <a:spcPts val="0"/>
              </a:spcBef>
              <a:buNone/>
            </a:pPr>
            <a:r>
              <a:rPr lang="en-US" dirty="0" err="1">
                <a:solidFill>
                  <a:schemeClr val="dk1"/>
                </a:solidFill>
              </a:rPr>
              <a:t>Une</a:t>
            </a:r>
            <a:r>
              <a:rPr lang="en-US" dirty="0">
                <a:solidFill>
                  <a:schemeClr val="dk1"/>
                </a:solidFill>
              </a:rPr>
              <a:t> interrogation </a:t>
            </a:r>
            <a:r>
              <a:rPr lang="en-US" dirty="0" err="1">
                <a:solidFill>
                  <a:schemeClr val="dk1"/>
                </a:solidFill>
              </a:rPr>
              <a:t>depuis</a:t>
            </a:r>
            <a:r>
              <a:rPr lang="en-US" dirty="0">
                <a:solidFill>
                  <a:schemeClr val="dk1"/>
                </a:solidFill>
              </a:rPr>
              <a:t> 2 </a:t>
            </a:r>
            <a:r>
              <a:rPr lang="en-US" dirty="0" err="1">
                <a:solidFill>
                  <a:schemeClr val="dk1"/>
                </a:solidFill>
              </a:rPr>
              <a:t>ans</a:t>
            </a:r>
            <a:r>
              <a:rPr lang="en-US" dirty="0">
                <a:solidFill>
                  <a:schemeClr val="dk1"/>
                </a:solidFill>
              </a:rPr>
              <a:t> environ : </a:t>
            </a:r>
            <a:r>
              <a:rPr lang="en-US" dirty="0" err="1">
                <a:solidFill>
                  <a:schemeClr val="dk1"/>
                </a:solidFill>
              </a:rPr>
              <a:t>mais</a:t>
            </a:r>
            <a:r>
              <a:rPr lang="en-US" dirty="0">
                <a:solidFill>
                  <a:schemeClr val="dk1"/>
                </a:solidFill>
              </a:rPr>
              <a:t> après, </a:t>
            </a:r>
            <a:r>
              <a:rPr lang="en-US" dirty="0" err="1">
                <a:solidFill>
                  <a:schemeClr val="dk1"/>
                </a:solidFill>
              </a:rPr>
              <a:t>est-ce</a:t>
            </a:r>
            <a:r>
              <a:rPr lang="en-US" dirty="0">
                <a:solidFill>
                  <a:schemeClr val="dk1"/>
                </a:solidFill>
              </a:rPr>
              <a:t> </a:t>
            </a:r>
            <a:r>
              <a:rPr lang="en-US" dirty="0" err="1">
                <a:solidFill>
                  <a:schemeClr val="dk1"/>
                </a:solidFill>
              </a:rPr>
              <a:t>que</a:t>
            </a:r>
            <a:r>
              <a:rPr lang="en-US" dirty="0">
                <a:solidFill>
                  <a:schemeClr val="dk1"/>
                </a:solidFill>
              </a:rPr>
              <a:t> les </a:t>
            </a:r>
            <a:r>
              <a:rPr lang="en-US" dirty="0" err="1">
                <a:solidFill>
                  <a:schemeClr val="dk1"/>
                </a:solidFill>
              </a:rPr>
              <a:t>étudiants</a:t>
            </a:r>
            <a:r>
              <a:rPr lang="en-US" dirty="0">
                <a:solidFill>
                  <a:schemeClr val="dk1"/>
                </a:solidFill>
              </a:rPr>
              <a:t> </a:t>
            </a:r>
            <a:r>
              <a:rPr lang="en-US" dirty="0" err="1">
                <a:solidFill>
                  <a:schemeClr val="dk1"/>
                </a:solidFill>
              </a:rPr>
              <a:t>effectuent</a:t>
            </a:r>
            <a:r>
              <a:rPr lang="en-US" dirty="0">
                <a:solidFill>
                  <a:schemeClr val="dk1"/>
                </a:solidFill>
              </a:rPr>
              <a:t> un </a:t>
            </a:r>
            <a:r>
              <a:rPr lang="en-US" dirty="0" err="1">
                <a:solidFill>
                  <a:schemeClr val="dk1"/>
                </a:solidFill>
              </a:rPr>
              <a:t>traitement</a:t>
            </a:r>
            <a:r>
              <a:rPr lang="en-US" dirty="0">
                <a:solidFill>
                  <a:schemeClr val="dk1"/>
                </a:solidFill>
              </a:rPr>
              <a:t> </a:t>
            </a:r>
            <a:r>
              <a:rPr lang="en-US" dirty="0" err="1">
                <a:solidFill>
                  <a:schemeClr val="dk1"/>
                </a:solidFill>
              </a:rPr>
              <a:t>cognitif</a:t>
            </a:r>
            <a:r>
              <a:rPr lang="en-US" dirty="0">
                <a:solidFill>
                  <a:schemeClr val="dk1"/>
                </a:solidFill>
              </a:rPr>
              <a:t> </a:t>
            </a:r>
            <a:r>
              <a:rPr lang="en-US" dirty="0" err="1">
                <a:solidFill>
                  <a:schemeClr val="dk1"/>
                </a:solidFill>
              </a:rPr>
              <a:t>convenable</a:t>
            </a:r>
            <a:r>
              <a:rPr lang="en-US" dirty="0">
                <a:solidFill>
                  <a:schemeClr val="dk1"/>
                </a:solidFill>
              </a:rPr>
              <a:t> avec les sources pour les exploiter? (lecture active)</a:t>
            </a:r>
          </a:p>
          <a:p>
            <a:pPr marL="914400" lvl="1" rtl="0">
              <a:spcBef>
                <a:spcPts val="0"/>
              </a:spcBef>
              <a:buClr>
                <a:schemeClr val="dk1"/>
              </a:buClr>
              <a:buChar char="○"/>
            </a:pPr>
            <a:r>
              <a:rPr lang="en-US" dirty="0"/>
              <a:t>pour </a:t>
            </a:r>
            <a:r>
              <a:rPr lang="en-US" dirty="0" err="1"/>
              <a:t>développer</a:t>
            </a:r>
            <a:r>
              <a:rPr lang="en-US" dirty="0"/>
              <a:t> </a:t>
            </a:r>
            <a:r>
              <a:rPr lang="en-US" dirty="0" err="1"/>
              <a:t>une</a:t>
            </a:r>
            <a:r>
              <a:rPr lang="en-US" dirty="0"/>
              <a:t> formation (pour les </a:t>
            </a:r>
            <a:r>
              <a:rPr lang="en-US" dirty="0" err="1"/>
              <a:t>étudiants</a:t>
            </a:r>
            <a:r>
              <a:rPr lang="en-US" dirty="0"/>
              <a:t> et </a:t>
            </a:r>
            <a:r>
              <a:rPr lang="en-US" dirty="0" err="1"/>
              <a:t>professeurs</a:t>
            </a:r>
            <a:r>
              <a:rPr lang="en-US" dirty="0"/>
              <a:t>) </a:t>
            </a:r>
            <a:r>
              <a:rPr lang="en-US" dirty="0" err="1"/>
              <a:t>sur</a:t>
            </a:r>
            <a:r>
              <a:rPr lang="en-US" dirty="0"/>
              <a:t> la lecture active.</a:t>
            </a:r>
          </a:p>
        </p:txBody>
      </p:sp>
    </p:spTree>
    <p:extLst>
      <p:ext uri="{BB962C8B-B14F-4D97-AF65-F5344CB8AC3E}">
        <p14:creationId xmlns:p14="http://schemas.microsoft.com/office/powerpoint/2010/main" val="24671940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4"/>
        <p:cNvGrpSpPr/>
        <p:nvPr/>
      </p:nvGrpSpPr>
      <p:grpSpPr>
        <a:xfrm>
          <a:off x="0" y="0"/>
          <a:ext cx="0" cy="0"/>
          <a:chOff x="0" y="0"/>
          <a:chExt cx="0" cy="0"/>
        </a:xfrm>
      </p:grpSpPr>
      <p:sp>
        <p:nvSpPr>
          <p:cNvPr id="365" name="Shape 3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66" name="Shape 36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 :</a:t>
            </a:r>
          </a:p>
          <a:p>
            <a:pPr lvl="0">
              <a:spcBef>
                <a:spcPts val="0"/>
              </a:spcBef>
              <a:buNone/>
            </a:pPr>
            <a:r>
              <a:rPr lang="en-US" dirty="0"/>
              <a:t>Philippe</a:t>
            </a:r>
          </a:p>
          <a:p>
            <a:pPr lvl="0">
              <a:spcBef>
                <a:spcPts val="0"/>
              </a:spcBef>
              <a:buNone/>
            </a:pPr>
            <a:r>
              <a:rPr lang="en-US" dirty="0"/>
              <a:t>La lecture active : </a:t>
            </a:r>
            <a:r>
              <a:rPr lang="en-US" dirty="0" err="1"/>
              <a:t>définition</a:t>
            </a:r>
            <a:r>
              <a:rPr lang="en-US" dirty="0"/>
              <a:t>.</a:t>
            </a:r>
          </a:p>
          <a:p>
            <a:pPr lvl="0">
              <a:spcBef>
                <a:spcPts val="0"/>
              </a:spcBef>
              <a:buNone/>
            </a:pPr>
            <a:r>
              <a:rPr lang="en-US" dirty="0" err="1"/>
              <a:t>Stratégie</a:t>
            </a:r>
            <a:r>
              <a:rPr lang="en-US" dirty="0"/>
              <a:t> </a:t>
            </a:r>
            <a:r>
              <a:rPr lang="en-US" dirty="0" err="1"/>
              <a:t>d’apprentissage</a:t>
            </a:r>
            <a:r>
              <a:rPr lang="en-US" dirty="0"/>
              <a:t> </a:t>
            </a:r>
            <a:r>
              <a:rPr lang="en-US" dirty="0" err="1"/>
              <a:t>utilisant</a:t>
            </a:r>
            <a:r>
              <a:rPr lang="en-US" dirty="0"/>
              <a:t> des </a:t>
            </a:r>
            <a:r>
              <a:rPr lang="en-US" dirty="0" err="1"/>
              <a:t>catégories</a:t>
            </a:r>
            <a:r>
              <a:rPr lang="en-US" dirty="0"/>
              <a:t> </a:t>
            </a:r>
            <a:r>
              <a:rPr lang="en-US" dirty="0" err="1"/>
              <a:t>d’action</a:t>
            </a:r>
            <a:r>
              <a:rPr lang="en-US" dirty="0"/>
              <a:t> </a:t>
            </a:r>
            <a:r>
              <a:rPr lang="en-US" dirty="0" err="1"/>
              <a:t>cognitives</a:t>
            </a:r>
            <a:r>
              <a:rPr lang="en-US" dirty="0"/>
              <a:t> de </a:t>
            </a:r>
            <a:r>
              <a:rPr lang="en-US" dirty="0" err="1"/>
              <a:t>traitement</a:t>
            </a:r>
            <a:r>
              <a:rPr lang="en-US" dirty="0"/>
              <a:t> des </a:t>
            </a:r>
            <a:r>
              <a:rPr lang="en-US" dirty="0" err="1"/>
              <a:t>informations</a:t>
            </a:r>
            <a:r>
              <a:rPr lang="en-US" dirty="0"/>
              <a:t> et </a:t>
            </a:r>
            <a:r>
              <a:rPr lang="en-US" dirty="0" err="1"/>
              <a:t>connaissances</a:t>
            </a:r>
            <a:r>
              <a:rPr lang="en-US" dirty="0"/>
              <a:t>. </a:t>
            </a:r>
          </a:p>
        </p:txBody>
      </p:sp>
    </p:spTree>
    <p:extLst>
      <p:ext uri="{BB962C8B-B14F-4D97-AF65-F5344CB8AC3E}">
        <p14:creationId xmlns:p14="http://schemas.microsoft.com/office/powerpoint/2010/main" val="5322426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2"/>
        <p:cNvGrpSpPr/>
        <p:nvPr/>
      </p:nvGrpSpPr>
      <p:grpSpPr>
        <a:xfrm>
          <a:off x="0" y="0"/>
          <a:ext cx="0" cy="0"/>
          <a:chOff x="0" y="0"/>
          <a:chExt cx="0" cy="0"/>
        </a:xfrm>
      </p:grpSpPr>
      <p:sp>
        <p:nvSpPr>
          <p:cNvPr id="373" name="Shape 37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4" name="Shape 374"/>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a:t>
            </a:r>
          </a:p>
          <a:p>
            <a:pPr lvl="0">
              <a:spcBef>
                <a:spcPts val="0"/>
              </a:spcBef>
              <a:buNone/>
            </a:pPr>
            <a:r>
              <a:rPr lang="en-US" dirty="0"/>
              <a:t>Philippe</a:t>
            </a:r>
          </a:p>
          <a:p>
            <a:pPr lvl="0">
              <a:spcBef>
                <a:spcPts val="0"/>
              </a:spcBef>
              <a:buNone/>
            </a:pPr>
            <a:r>
              <a:rPr lang="en-US" dirty="0" err="1"/>
              <a:t>Pourquoi</a:t>
            </a:r>
            <a:r>
              <a:rPr lang="en-US" dirty="0"/>
              <a:t> </a:t>
            </a:r>
            <a:r>
              <a:rPr lang="en-US" dirty="0" err="1"/>
              <a:t>choisir</a:t>
            </a:r>
            <a:r>
              <a:rPr lang="en-US" dirty="0"/>
              <a:t> de </a:t>
            </a:r>
            <a:r>
              <a:rPr lang="en-US" dirty="0" err="1"/>
              <a:t>s’intéresser</a:t>
            </a:r>
            <a:r>
              <a:rPr lang="en-US" dirty="0"/>
              <a:t> à former les </a:t>
            </a:r>
            <a:r>
              <a:rPr lang="en-US" dirty="0" err="1"/>
              <a:t>professeurs</a:t>
            </a:r>
            <a:r>
              <a:rPr lang="en-US" dirty="0"/>
              <a:t> (</a:t>
            </a:r>
            <a:r>
              <a:rPr lang="en-US" dirty="0" err="1"/>
              <a:t>éventuellement</a:t>
            </a:r>
            <a:r>
              <a:rPr lang="en-US" dirty="0"/>
              <a:t> les </a:t>
            </a:r>
            <a:r>
              <a:rPr lang="en-US" dirty="0" err="1"/>
              <a:t>étudiants</a:t>
            </a:r>
            <a:r>
              <a:rPr lang="en-US" dirty="0"/>
              <a:t>) aux techniques de lecture active?</a:t>
            </a:r>
          </a:p>
          <a:p>
            <a:pPr lvl="0">
              <a:spcBef>
                <a:spcPts val="0"/>
              </a:spcBef>
              <a:buClr>
                <a:schemeClr val="dk1"/>
              </a:buClr>
              <a:buSzPct val="50000"/>
              <a:buFont typeface="Arial"/>
              <a:buNone/>
            </a:pPr>
            <a:r>
              <a:rPr lang="en-US" dirty="0">
                <a:solidFill>
                  <a:schemeClr val="dk1"/>
                </a:solidFill>
              </a:rPr>
              <a:t>Je </a:t>
            </a:r>
            <a:r>
              <a:rPr lang="en-US" dirty="0" err="1">
                <a:solidFill>
                  <a:schemeClr val="dk1"/>
                </a:solidFill>
              </a:rPr>
              <a:t>m’y</a:t>
            </a:r>
            <a:r>
              <a:rPr lang="en-US" dirty="0">
                <a:solidFill>
                  <a:schemeClr val="dk1"/>
                </a:solidFill>
              </a:rPr>
              <a:t> </a:t>
            </a:r>
            <a:r>
              <a:rPr lang="en-US" dirty="0" err="1">
                <a:solidFill>
                  <a:schemeClr val="dk1"/>
                </a:solidFill>
              </a:rPr>
              <a:t>suis</a:t>
            </a:r>
            <a:r>
              <a:rPr lang="en-US" dirty="0">
                <a:solidFill>
                  <a:schemeClr val="dk1"/>
                </a:solidFill>
              </a:rPr>
              <a:t> </a:t>
            </a:r>
            <a:r>
              <a:rPr lang="en-US" dirty="0" err="1">
                <a:solidFill>
                  <a:schemeClr val="dk1"/>
                </a:solidFill>
              </a:rPr>
              <a:t>intéressé</a:t>
            </a:r>
            <a:r>
              <a:rPr lang="en-US" dirty="0">
                <a:solidFill>
                  <a:schemeClr val="dk1"/>
                </a:solidFill>
              </a:rPr>
              <a:t> </a:t>
            </a:r>
            <a:r>
              <a:rPr lang="en-US" dirty="0" err="1">
                <a:solidFill>
                  <a:schemeClr val="dk1"/>
                </a:solidFill>
              </a:rPr>
              <a:t>parce</a:t>
            </a:r>
            <a:r>
              <a:rPr lang="en-US" dirty="0">
                <a:solidFill>
                  <a:schemeClr val="dk1"/>
                </a:solidFill>
              </a:rPr>
              <a:t> </a:t>
            </a:r>
            <a:r>
              <a:rPr lang="en-US" dirty="0" err="1">
                <a:solidFill>
                  <a:schemeClr val="dk1"/>
                </a:solidFill>
              </a:rPr>
              <a:t>que</a:t>
            </a:r>
            <a:endParaRPr lang="en-US" dirty="0">
              <a:solidFill>
                <a:schemeClr val="dk1"/>
              </a:solidFill>
            </a:endParaRPr>
          </a:p>
          <a:p>
            <a:pPr marL="457200" lvl="0" indent="-342900" rtl="0">
              <a:lnSpc>
                <a:spcPct val="115000"/>
              </a:lnSpc>
              <a:spcBef>
                <a:spcPts val="0"/>
              </a:spcBef>
              <a:spcAft>
                <a:spcPts val="100"/>
              </a:spcAft>
              <a:buClr>
                <a:schemeClr val="dk1"/>
              </a:buClr>
              <a:buSzPct val="81818"/>
              <a:buChar char="●"/>
            </a:pPr>
            <a:endParaRPr dirty="0">
              <a:solidFill>
                <a:schemeClr val="dk1"/>
              </a:solidFill>
            </a:endParaRPr>
          </a:p>
          <a:p>
            <a:pPr marL="457200" lvl="0" indent="-228600" rtl="0">
              <a:spcBef>
                <a:spcPts val="0"/>
              </a:spcBef>
              <a:buClr>
                <a:schemeClr val="dk1"/>
              </a:buClr>
              <a:buAutoNum type="alphaUcParenR"/>
            </a:pPr>
            <a:r>
              <a:rPr lang="en-US" dirty="0">
                <a:solidFill>
                  <a:schemeClr val="dk1"/>
                </a:solidFill>
              </a:rPr>
              <a:t>Pour exploiter </a:t>
            </a:r>
            <a:r>
              <a:rPr lang="en-US" dirty="0" err="1">
                <a:solidFill>
                  <a:schemeClr val="dk1"/>
                </a:solidFill>
              </a:rPr>
              <a:t>l’information</a:t>
            </a:r>
            <a:r>
              <a:rPr lang="en-US" dirty="0">
                <a:solidFill>
                  <a:schemeClr val="dk1"/>
                </a:solidFill>
              </a:rPr>
              <a:t> </a:t>
            </a:r>
            <a:r>
              <a:rPr lang="en-US" dirty="0" err="1">
                <a:solidFill>
                  <a:schemeClr val="dk1"/>
                </a:solidFill>
              </a:rPr>
              <a:t>trouvée</a:t>
            </a:r>
            <a:r>
              <a:rPr lang="en-US" dirty="0">
                <a:solidFill>
                  <a:schemeClr val="dk1"/>
                </a:solidFill>
              </a:rPr>
              <a:t> </a:t>
            </a:r>
            <a:r>
              <a:rPr lang="en-US" dirty="0" err="1">
                <a:solidFill>
                  <a:schemeClr val="dk1"/>
                </a:solidFill>
              </a:rPr>
              <a:t>dans</a:t>
            </a:r>
            <a:r>
              <a:rPr lang="en-US" dirty="0">
                <a:solidFill>
                  <a:schemeClr val="dk1"/>
                </a:solidFill>
              </a:rPr>
              <a:t> le but de </a:t>
            </a:r>
            <a:r>
              <a:rPr lang="en-US" dirty="0" err="1">
                <a:solidFill>
                  <a:schemeClr val="dk1"/>
                </a:solidFill>
              </a:rPr>
              <a:t>produire</a:t>
            </a:r>
            <a:r>
              <a:rPr lang="en-US" dirty="0">
                <a:solidFill>
                  <a:schemeClr val="dk1"/>
                </a:solidFill>
              </a:rPr>
              <a:t>, </a:t>
            </a:r>
            <a:r>
              <a:rPr lang="en-US" dirty="0" err="1">
                <a:solidFill>
                  <a:schemeClr val="dk1"/>
                </a:solidFill>
              </a:rPr>
              <a:t>il</a:t>
            </a:r>
            <a:r>
              <a:rPr lang="en-US" dirty="0">
                <a:solidFill>
                  <a:schemeClr val="dk1"/>
                </a:solidFill>
              </a:rPr>
              <a:t> </a:t>
            </a:r>
            <a:r>
              <a:rPr lang="en-US" dirty="0" err="1">
                <a:solidFill>
                  <a:schemeClr val="dk1"/>
                </a:solidFill>
              </a:rPr>
              <a:t>faut</a:t>
            </a:r>
            <a:r>
              <a:rPr lang="en-US" dirty="0">
                <a:solidFill>
                  <a:schemeClr val="dk1"/>
                </a:solidFill>
              </a:rPr>
              <a:t> </a:t>
            </a:r>
            <a:r>
              <a:rPr lang="en-US" dirty="0" err="1">
                <a:solidFill>
                  <a:schemeClr val="dk1"/>
                </a:solidFill>
              </a:rPr>
              <a:t>d’abord</a:t>
            </a:r>
            <a:r>
              <a:rPr lang="en-US" dirty="0">
                <a:solidFill>
                  <a:schemeClr val="dk1"/>
                </a:solidFill>
              </a:rPr>
              <a:t> la </a:t>
            </a:r>
            <a:r>
              <a:rPr lang="en-US" dirty="0" err="1">
                <a:solidFill>
                  <a:schemeClr val="dk1"/>
                </a:solidFill>
              </a:rPr>
              <a:t>traiter</a:t>
            </a:r>
            <a:r>
              <a:rPr lang="en-US" dirty="0">
                <a:solidFill>
                  <a:schemeClr val="dk1"/>
                </a:solidFill>
              </a:rPr>
              <a:t> </a:t>
            </a:r>
            <a:r>
              <a:rPr lang="en-US" dirty="0" err="1">
                <a:solidFill>
                  <a:schemeClr val="dk1"/>
                </a:solidFill>
              </a:rPr>
              <a:t>cognitivement</a:t>
            </a:r>
            <a:r>
              <a:rPr lang="en-US" dirty="0">
                <a:solidFill>
                  <a:schemeClr val="dk1"/>
                </a:solidFill>
              </a:rPr>
              <a:t> : la lire, la </a:t>
            </a:r>
            <a:r>
              <a:rPr lang="en-US" dirty="0" err="1">
                <a:solidFill>
                  <a:schemeClr val="dk1"/>
                </a:solidFill>
              </a:rPr>
              <a:t>sélectionner</a:t>
            </a:r>
            <a:r>
              <a:rPr lang="en-US" dirty="0">
                <a:solidFill>
                  <a:schemeClr val="dk1"/>
                </a:solidFill>
              </a:rPr>
              <a:t>, la </a:t>
            </a:r>
            <a:r>
              <a:rPr lang="en-US" dirty="0" err="1">
                <a:solidFill>
                  <a:schemeClr val="dk1"/>
                </a:solidFill>
              </a:rPr>
              <a:t>résumer</a:t>
            </a:r>
            <a:r>
              <a:rPr lang="en-US" dirty="0">
                <a:solidFill>
                  <a:schemeClr val="dk1"/>
                </a:solidFill>
              </a:rPr>
              <a:t>, la comparer et </a:t>
            </a:r>
            <a:r>
              <a:rPr lang="en-US" dirty="0" err="1">
                <a:solidFill>
                  <a:schemeClr val="dk1"/>
                </a:solidFill>
              </a:rPr>
              <a:t>l’organiser</a:t>
            </a:r>
            <a:r>
              <a:rPr lang="en-US" dirty="0">
                <a:solidFill>
                  <a:schemeClr val="dk1"/>
                </a:solidFill>
              </a:rPr>
              <a:t>. Je </a:t>
            </a:r>
            <a:r>
              <a:rPr lang="en-US" dirty="0" err="1">
                <a:solidFill>
                  <a:schemeClr val="dk1"/>
                </a:solidFill>
              </a:rPr>
              <a:t>trouve</a:t>
            </a:r>
            <a:r>
              <a:rPr lang="en-US" dirty="0">
                <a:solidFill>
                  <a:schemeClr val="dk1"/>
                </a:solidFill>
              </a:rPr>
              <a:t> </a:t>
            </a:r>
            <a:r>
              <a:rPr lang="en-US" dirty="0" err="1">
                <a:solidFill>
                  <a:schemeClr val="dk1"/>
                </a:solidFill>
              </a:rPr>
              <a:t>donc</a:t>
            </a:r>
            <a:r>
              <a:rPr lang="en-US" dirty="0">
                <a:solidFill>
                  <a:schemeClr val="dk1"/>
                </a:solidFill>
              </a:rPr>
              <a:t> </a:t>
            </a:r>
            <a:r>
              <a:rPr lang="en-US" dirty="0" err="1">
                <a:solidFill>
                  <a:schemeClr val="dk1"/>
                </a:solidFill>
              </a:rPr>
              <a:t>que</a:t>
            </a:r>
            <a:r>
              <a:rPr lang="en-US" dirty="0">
                <a:solidFill>
                  <a:schemeClr val="dk1"/>
                </a:solidFill>
              </a:rPr>
              <a:t> nous </a:t>
            </a:r>
            <a:r>
              <a:rPr lang="en-US" dirty="0" err="1">
                <a:solidFill>
                  <a:schemeClr val="dk1"/>
                </a:solidFill>
              </a:rPr>
              <a:t>nous</a:t>
            </a:r>
            <a:r>
              <a:rPr lang="en-US" dirty="0">
                <a:solidFill>
                  <a:schemeClr val="dk1"/>
                </a:solidFill>
              </a:rPr>
              <a:t> </a:t>
            </a:r>
            <a:r>
              <a:rPr lang="en-US" dirty="0" err="1">
                <a:solidFill>
                  <a:schemeClr val="dk1"/>
                </a:solidFill>
              </a:rPr>
              <a:t>attardons</a:t>
            </a:r>
            <a:r>
              <a:rPr lang="en-US" dirty="0">
                <a:solidFill>
                  <a:schemeClr val="dk1"/>
                </a:solidFill>
              </a:rPr>
              <a:t> pas </a:t>
            </a:r>
            <a:r>
              <a:rPr lang="en-US" dirty="0" err="1">
                <a:solidFill>
                  <a:schemeClr val="dk1"/>
                </a:solidFill>
              </a:rPr>
              <a:t>assez</a:t>
            </a:r>
            <a:r>
              <a:rPr lang="en-US" dirty="0">
                <a:solidFill>
                  <a:schemeClr val="dk1"/>
                </a:solidFill>
              </a:rPr>
              <a:t> à </a:t>
            </a:r>
            <a:r>
              <a:rPr lang="en-US" dirty="0" err="1">
                <a:solidFill>
                  <a:schemeClr val="dk1"/>
                </a:solidFill>
              </a:rPr>
              <a:t>cette</a:t>
            </a:r>
            <a:r>
              <a:rPr lang="en-US" dirty="0">
                <a:solidFill>
                  <a:schemeClr val="dk1"/>
                </a:solidFill>
              </a:rPr>
              <a:t> </a:t>
            </a:r>
            <a:r>
              <a:rPr lang="en-US" dirty="0" err="1">
                <a:solidFill>
                  <a:schemeClr val="dk1"/>
                </a:solidFill>
              </a:rPr>
              <a:t>stratégie</a:t>
            </a:r>
            <a:r>
              <a:rPr lang="en-US" dirty="0">
                <a:solidFill>
                  <a:schemeClr val="dk1"/>
                </a:solidFill>
              </a:rPr>
              <a:t> </a:t>
            </a:r>
            <a:r>
              <a:rPr lang="en-US" dirty="0" err="1">
                <a:solidFill>
                  <a:schemeClr val="dk1"/>
                </a:solidFill>
              </a:rPr>
              <a:t>d’apprentissage</a:t>
            </a:r>
            <a:r>
              <a:rPr lang="en-US" dirty="0">
                <a:solidFill>
                  <a:schemeClr val="dk1"/>
                </a:solidFill>
              </a:rPr>
              <a:t> </a:t>
            </a:r>
            <a:r>
              <a:rPr lang="en-US" dirty="0" err="1">
                <a:solidFill>
                  <a:schemeClr val="dk1"/>
                </a:solidFill>
              </a:rPr>
              <a:t>importante</a:t>
            </a:r>
            <a:r>
              <a:rPr lang="en-US" dirty="0">
                <a:solidFill>
                  <a:schemeClr val="dk1"/>
                </a:solidFill>
              </a:rPr>
              <a:t> </a:t>
            </a:r>
            <a:r>
              <a:rPr lang="en-US" dirty="0" err="1">
                <a:solidFill>
                  <a:schemeClr val="dk1"/>
                </a:solidFill>
              </a:rPr>
              <a:t>qu’est</a:t>
            </a:r>
            <a:r>
              <a:rPr lang="en-US" dirty="0">
                <a:solidFill>
                  <a:schemeClr val="dk1"/>
                </a:solidFill>
              </a:rPr>
              <a:t> la lecture active. </a:t>
            </a:r>
          </a:p>
          <a:p>
            <a:pPr marL="457200" lvl="0" indent="-228600">
              <a:spcBef>
                <a:spcPts val="0"/>
              </a:spcBef>
              <a:buClr>
                <a:schemeClr val="dk1"/>
              </a:buClr>
              <a:buAutoNum type="alphaUcParenR"/>
            </a:pPr>
            <a:r>
              <a:rPr lang="en-US" sz="1800" dirty="0">
                <a:solidFill>
                  <a:schemeClr val="dk1"/>
                </a:solidFill>
                <a:latin typeface="Arial"/>
                <a:ea typeface="Arial"/>
                <a:cs typeface="Arial"/>
                <a:sym typeface="Arial"/>
              </a:rPr>
              <a:t>La lecture </a:t>
            </a:r>
            <a:r>
              <a:rPr lang="en-US" sz="1800" dirty="0" err="1">
                <a:solidFill>
                  <a:schemeClr val="dk1"/>
                </a:solidFill>
                <a:latin typeface="Arial"/>
                <a:ea typeface="Arial"/>
                <a:cs typeface="Arial"/>
                <a:sym typeface="Arial"/>
              </a:rPr>
              <a:t>est</a:t>
            </a:r>
            <a:r>
              <a:rPr lang="en-US" sz="1800" dirty="0">
                <a:solidFill>
                  <a:schemeClr val="dk1"/>
                </a:solidFill>
                <a:latin typeface="Arial"/>
                <a:ea typeface="Arial"/>
                <a:cs typeface="Arial"/>
                <a:sym typeface="Arial"/>
              </a:rPr>
              <a:t>, encore </a:t>
            </a:r>
            <a:r>
              <a:rPr lang="en-US" sz="1800" dirty="0" err="1">
                <a:solidFill>
                  <a:schemeClr val="dk1"/>
                </a:solidFill>
                <a:latin typeface="Arial"/>
                <a:ea typeface="Arial"/>
                <a:cs typeface="Arial"/>
                <a:sym typeface="Arial"/>
              </a:rPr>
              <a:t>aujourd’hui</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une</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stratégie</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importante</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utilisée</a:t>
            </a:r>
            <a:r>
              <a:rPr lang="en-US" sz="1800" dirty="0">
                <a:solidFill>
                  <a:schemeClr val="dk1"/>
                </a:solidFill>
                <a:latin typeface="Arial"/>
                <a:ea typeface="Arial"/>
                <a:cs typeface="Arial"/>
                <a:sym typeface="Arial"/>
              </a:rPr>
              <a:t> pour </a:t>
            </a:r>
            <a:r>
              <a:rPr lang="en-US" sz="1800" dirty="0" err="1">
                <a:solidFill>
                  <a:schemeClr val="dk1"/>
                </a:solidFill>
                <a:latin typeface="Arial"/>
                <a:ea typeface="Arial"/>
                <a:cs typeface="Arial"/>
                <a:sym typeface="Arial"/>
              </a:rPr>
              <a:t>s’approprier</a:t>
            </a:r>
            <a:r>
              <a:rPr lang="en-US" sz="1800" dirty="0">
                <a:solidFill>
                  <a:schemeClr val="dk1"/>
                </a:solidFill>
                <a:latin typeface="Arial"/>
                <a:ea typeface="Arial"/>
                <a:cs typeface="Arial"/>
                <a:sym typeface="Arial"/>
              </a:rPr>
              <a:t> les </a:t>
            </a:r>
            <a:r>
              <a:rPr lang="en-US" sz="1800" dirty="0" err="1">
                <a:solidFill>
                  <a:schemeClr val="dk1"/>
                </a:solidFill>
                <a:latin typeface="Arial"/>
                <a:ea typeface="Arial"/>
                <a:cs typeface="Arial"/>
                <a:sym typeface="Arial"/>
              </a:rPr>
              <a:t>connaissances</a:t>
            </a:r>
            <a:r>
              <a:rPr lang="en-US" sz="1800" dirty="0">
                <a:solidFill>
                  <a:schemeClr val="dk1"/>
                </a:solidFill>
                <a:latin typeface="Arial"/>
                <a:ea typeface="Arial"/>
                <a:cs typeface="Arial"/>
                <a:sym typeface="Arial"/>
              </a:rPr>
              <a:t> </a:t>
            </a:r>
            <a:r>
              <a:rPr lang="en-US" sz="1800" dirty="0" err="1">
                <a:solidFill>
                  <a:schemeClr val="dk1"/>
                </a:solidFill>
                <a:latin typeface="Arial"/>
                <a:ea typeface="Arial"/>
                <a:cs typeface="Arial"/>
                <a:sym typeface="Arial"/>
              </a:rPr>
              <a:t>disciplinaires</a:t>
            </a:r>
            <a:r>
              <a:rPr lang="en-US" sz="1800" dirty="0">
                <a:solidFill>
                  <a:schemeClr val="dk1"/>
                </a:solidFill>
                <a:latin typeface="Arial"/>
                <a:ea typeface="Arial"/>
                <a:cs typeface="Arial"/>
                <a:sym typeface="Arial"/>
              </a:rPr>
              <a:t> au </a:t>
            </a:r>
            <a:r>
              <a:rPr lang="en-US" sz="1800" dirty="0" err="1">
                <a:solidFill>
                  <a:schemeClr val="dk1"/>
                </a:solidFill>
                <a:latin typeface="Arial"/>
                <a:ea typeface="Arial"/>
                <a:cs typeface="Arial"/>
                <a:sym typeface="Arial"/>
              </a:rPr>
              <a:t>collégial</a:t>
            </a:r>
            <a:r>
              <a:rPr lang="en-US" sz="1800" dirty="0">
                <a:solidFill>
                  <a:schemeClr val="dk1"/>
                </a:solidFill>
                <a:latin typeface="Arial"/>
                <a:ea typeface="Arial"/>
                <a:cs typeface="Arial"/>
                <a:sym typeface="Arial"/>
              </a:rPr>
              <a:t>.	</a:t>
            </a:r>
            <a:r>
              <a:rPr lang="en-US" dirty="0">
                <a:solidFill>
                  <a:schemeClr val="dk1"/>
                </a:solidFill>
              </a:rPr>
              <a:t> : </a:t>
            </a:r>
            <a:r>
              <a:rPr lang="en-US" strike="noStrike" dirty="0" err="1">
                <a:solidFill>
                  <a:schemeClr val="dk1"/>
                </a:solidFill>
              </a:rPr>
              <a:t>panoplie</a:t>
            </a:r>
            <a:r>
              <a:rPr lang="en-US" strike="noStrike" dirty="0">
                <a:solidFill>
                  <a:schemeClr val="dk1"/>
                </a:solidFill>
              </a:rPr>
              <a:t> de </a:t>
            </a:r>
            <a:r>
              <a:rPr lang="en-US" strike="noStrike" dirty="0" err="1">
                <a:solidFill>
                  <a:schemeClr val="dk1"/>
                </a:solidFill>
              </a:rPr>
              <a:t>textes</a:t>
            </a:r>
            <a:r>
              <a:rPr lang="en-US" strike="noStrike" dirty="0">
                <a:solidFill>
                  <a:schemeClr val="dk1"/>
                </a:solidFill>
              </a:rPr>
              <a:t> divers : </a:t>
            </a:r>
            <a:r>
              <a:rPr lang="en-US" strike="noStrike" dirty="0" err="1">
                <a:solidFill>
                  <a:schemeClr val="dk1"/>
                </a:solidFill>
              </a:rPr>
              <a:t>manuel</a:t>
            </a:r>
            <a:r>
              <a:rPr lang="en-US" strike="noStrike" dirty="0">
                <a:solidFill>
                  <a:schemeClr val="dk1"/>
                </a:solidFill>
              </a:rPr>
              <a:t>, livre </a:t>
            </a:r>
            <a:r>
              <a:rPr lang="en-US" strike="noStrike" dirty="0" err="1">
                <a:solidFill>
                  <a:schemeClr val="dk1"/>
                </a:solidFill>
              </a:rPr>
              <a:t>obligatoire</a:t>
            </a:r>
            <a:r>
              <a:rPr lang="en-US" strike="noStrike" dirty="0">
                <a:solidFill>
                  <a:schemeClr val="dk1"/>
                </a:solidFill>
              </a:rPr>
              <a:t>, notes de cours, articles de revues </a:t>
            </a:r>
            <a:r>
              <a:rPr lang="en-US" strike="noStrike" dirty="0" err="1">
                <a:solidFill>
                  <a:schemeClr val="dk1"/>
                </a:solidFill>
              </a:rPr>
              <a:t>scientifiques</a:t>
            </a:r>
            <a:r>
              <a:rPr lang="en-US" strike="noStrike" dirty="0">
                <a:solidFill>
                  <a:schemeClr val="dk1"/>
                </a:solidFill>
              </a:rPr>
              <a:t>… à des fins de productions </a:t>
            </a:r>
            <a:r>
              <a:rPr lang="en-US" strike="noStrike" dirty="0" err="1">
                <a:solidFill>
                  <a:schemeClr val="dk1"/>
                </a:solidFill>
              </a:rPr>
              <a:t>diverses</a:t>
            </a:r>
            <a:r>
              <a:rPr lang="en-US" strike="noStrike" dirty="0">
                <a:solidFill>
                  <a:schemeClr val="dk1"/>
                </a:solidFill>
              </a:rPr>
              <a:t> : </a:t>
            </a:r>
            <a:r>
              <a:rPr lang="en-US" strike="noStrike" dirty="0" err="1">
                <a:solidFill>
                  <a:schemeClr val="dk1"/>
                </a:solidFill>
              </a:rPr>
              <a:t>examens</a:t>
            </a:r>
            <a:r>
              <a:rPr lang="en-US" strike="noStrike" dirty="0">
                <a:solidFill>
                  <a:schemeClr val="dk1"/>
                </a:solidFill>
              </a:rPr>
              <a:t>, </a:t>
            </a:r>
            <a:r>
              <a:rPr lang="en-US" strike="noStrike" dirty="0" err="1">
                <a:solidFill>
                  <a:schemeClr val="dk1"/>
                </a:solidFill>
              </a:rPr>
              <a:t>travaux</a:t>
            </a:r>
            <a:r>
              <a:rPr lang="en-US" strike="noStrike" dirty="0">
                <a:solidFill>
                  <a:schemeClr val="dk1"/>
                </a:solidFill>
              </a:rPr>
              <a:t> </a:t>
            </a:r>
            <a:r>
              <a:rPr lang="en-US" strike="noStrike" dirty="0" err="1">
                <a:solidFill>
                  <a:schemeClr val="dk1"/>
                </a:solidFill>
              </a:rPr>
              <a:t>écrits</a:t>
            </a:r>
            <a:r>
              <a:rPr lang="en-US" strike="noStrike" dirty="0">
                <a:solidFill>
                  <a:schemeClr val="dk1"/>
                </a:solidFill>
              </a:rPr>
              <a:t> de </a:t>
            </a:r>
            <a:r>
              <a:rPr lang="en-US" strike="noStrike" dirty="0" err="1">
                <a:solidFill>
                  <a:schemeClr val="dk1"/>
                </a:solidFill>
              </a:rPr>
              <a:t>toutes</a:t>
            </a:r>
            <a:r>
              <a:rPr lang="en-US" strike="noStrike" dirty="0">
                <a:solidFill>
                  <a:schemeClr val="dk1"/>
                </a:solidFill>
              </a:rPr>
              <a:t> </a:t>
            </a:r>
            <a:r>
              <a:rPr lang="en-US" strike="noStrike" dirty="0" err="1">
                <a:solidFill>
                  <a:schemeClr val="dk1"/>
                </a:solidFill>
              </a:rPr>
              <a:t>sortes</a:t>
            </a:r>
            <a:r>
              <a:rPr lang="en-US" strike="noStrike" dirty="0">
                <a:solidFill>
                  <a:schemeClr val="dk1"/>
                </a:solidFill>
              </a:rPr>
              <a:t>.</a:t>
            </a:r>
          </a:p>
          <a:p>
            <a:pPr marL="457200" lvl="0" indent="-228600">
              <a:spcBef>
                <a:spcPts val="0"/>
              </a:spcBef>
              <a:buClr>
                <a:schemeClr val="dk1"/>
              </a:buClr>
              <a:buAutoNum type="alphaUcParenR"/>
            </a:pPr>
            <a:r>
              <a:rPr lang="en-US" strike="noStrike" dirty="0" err="1">
                <a:solidFill>
                  <a:schemeClr val="dk1"/>
                </a:solidFill>
              </a:rPr>
              <a:t>Mes</a:t>
            </a:r>
            <a:r>
              <a:rPr lang="en-US" strike="noStrike" dirty="0">
                <a:solidFill>
                  <a:schemeClr val="dk1"/>
                </a:solidFill>
              </a:rPr>
              <a:t> lectures, observations et discussions </a:t>
            </a:r>
            <a:r>
              <a:rPr lang="en-US" strike="noStrike" dirty="0" err="1">
                <a:solidFill>
                  <a:schemeClr val="dk1"/>
                </a:solidFill>
              </a:rPr>
              <a:t>m’ont</a:t>
            </a:r>
            <a:r>
              <a:rPr lang="en-US" strike="noStrike" dirty="0">
                <a:solidFill>
                  <a:schemeClr val="dk1"/>
                </a:solidFill>
              </a:rPr>
              <a:t> </a:t>
            </a:r>
            <a:r>
              <a:rPr lang="en-US" strike="noStrike" dirty="0" err="1">
                <a:solidFill>
                  <a:schemeClr val="dk1"/>
                </a:solidFill>
              </a:rPr>
              <a:t>amené</a:t>
            </a:r>
            <a:r>
              <a:rPr lang="en-US" strike="noStrike" dirty="0">
                <a:solidFill>
                  <a:schemeClr val="dk1"/>
                </a:solidFill>
              </a:rPr>
              <a:t> à </a:t>
            </a:r>
            <a:r>
              <a:rPr lang="en-US" strike="noStrike" dirty="0" err="1">
                <a:solidFill>
                  <a:schemeClr val="dk1"/>
                </a:solidFill>
              </a:rPr>
              <a:t>réfléchir</a:t>
            </a:r>
            <a:r>
              <a:rPr lang="en-US" strike="noStrike" dirty="0">
                <a:solidFill>
                  <a:schemeClr val="dk1"/>
                </a:solidFill>
              </a:rPr>
              <a:t> aux </a:t>
            </a:r>
            <a:r>
              <a:rPr lang="en-US" strike="noStrike" dirty="0" err="1">
                <a:solidFill>
                  <a:schemeClr val="dk1"/>
                </a:solidFill>
              </a:rPr>
              <a:t>faits</a:t>
            </a:r>
            <a:r>
              <a:rPr lang="en-US" strike="noStrike" dirty="0">
                <a:solidFill>
                  <a:schemeClr val="dk1"/>
                </a:solidFill>
              </a:rPr>
              <a:t> </a:t>
            </a:r>
            <a:r>
              <a:rPr lang="en-US" strike="noStrike" dirty="0" err="1">
                <a:solidFill>
                  <a:schemeClr val="dk1"/>
                </a:solidFill>
              </a:rPr>
              <a:t>suivants</a:t>
            </a:r>
            <a:r>
              <a:rPr lang="en-US" strike="noStrike" dirty="0">
                <a:solidFill>
                  <a:schemeClr val="dk1"/>
                </a:solidFill>
              </a:rPr>
              <a:t>:</a:t>
            </a:r>
          </a:p>
          <a:p>
            <a:pPr marL="457200" lvl="0" indent="-342900" rtl="0">
              <a:lnSpc>
                <a:spcPct val="115000"/>
              </a:lnSpc>
              <a:spcBef>
                <a:spcPts val="0"/>
              </a:spcBef>
              <a:spcAft>
                <a:spcPts val="100"/>
              </a:spcAft>
              <a:buClr>
                <a:schemeClr val="dk1"/>
              </a:buClr>
              <a:buSzPct val="100000"/>
              <a:buChar char="●"/>
            </a:pPr>
            <a:r>
              <a:rPr lang="en-US" sz="1800" strike="noStrike" dirty="0">
                <a:solidFill>
                  <a:schemeClr val="dk1"/>
                </a:solidFill>
                <a:latin typeface="Arial"/>
                <a:ea typeface="Arial"/>
                <a:cs typeface="Arial"/>
                <a:sym typeface="Arial"/>
              </a:rPr>
              <a:t>les </a:t>
            </a:r>
            <a:r>
              <a:rPr lang="en-US" sz="1800" strike="noStrike" dirty="0" err="1">
                <a:solidFill>
                  <a:schemeClr val="dk1"/>
                </a:solidFill>
                <a:latin typeface="Arial"/>
                <a:ea typeface="Arial"/>
                <a:cs typeface="Arial"/>
                <a:sym typeface="Arial"/>
              </a:rPr>
              <a:t>étudiants</a:t>
            </a:r>
            <a:r>
              <a:rPr lang="en-US" sz="1800" strike="noStrike" dirty="0">
                <a:solidFill>
                  <a:schemeClr val="dk1"/>
                </a:solidFill>
                <a:latin typeface="Arial"/>
                <a:ea typeface="Arial"/>
                <a:cs typeface="Arial"/>
                <a:sym typeface="Arial"/>
              </a:rPr>
              <a:t> entrant au </a:t>
            </a:r>
            <a:r>
              <a:rPr lang="en-US" sz="1800" strike="noStrike" dirty="0" err="1">
                <a:solidFill>
                  <a:schemeClr val="dk1"/>
                </a:solidFill>
                <a:latin typeface="Arial"/>
                <a:ea typeface="Arial"/>
                <a:cs typeface="Arial"/>
                <a:sym typeface="Arial"/>
              </a:rPr>
              <a:t>collégial</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possèdent</a:t>
            </a:r>
            <a:r>
              <a:rPr lang="en-US" sz="1800" strike="noStrike" dirty="0">
                <a:solidFill>
                  <a:schemeClr val="dk1"/>
                </a:solidFill>
                <a:latin typeface="Arial"/>
                <a:ea typeface="Arial"/>
                <a:cs typeface="Arial"/>
                <a:sym typeface="Arial"/>
              </a:rPr>
              <a:t> en </a:t>
            </a:r>
            <a:r>
              <a:rPr lang="en-US" sz="1800" strike="noStrike" dirty="0" err="1">
                <a:solidFill>
                  <a:schemeClr val="dk1"/>
                </a:solidFill>
                <a:latin typeface="Arial"/>
                <a:ea typeface="Arial"/>
                <a:cs typeface="Arial"/>
                <a:sym typeface="Arial"/>
              </a:rPr>
              <a:t>majorité</a:t>
            </a:r>
            <a:r>
              <a:rPr lang="en-US" sz="1800" strike="noStrike" dirty="0">
                <a:solidFill>
                  <a:schemeClr val="dk1"/>
                </a:solidFill>
                <a:latin typeface="Arial"/>
                <a:ea typeface="Arial"/>
                <a:cs typeface="Arial"/>
                <a:sym typeface="Arial"/>
              </a:rPr>
              <a:t> les </a:t>
            </a:r>
            <a:r>
              <a:rPr lang="en-US" sz="1800" strike="noStrike" dirty="0" err="1">
                <a:solidFill>
                  <a:schemeClr val="dk1"/>
                </a:solidFill>
                <a:latin typeface="Arial"/>
                <a:ea typeface="Arial"/>
                <a:cs typeface="Arial"/>
                <a:sym typeface="Arial"/>
              </a:rPr>
              <a:t>habiletés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nécessaires</a:t>
            </a:r>
            <a:r>
              <a:rPr lang="en-US" sz="1800" strike="noStrike" dirty="0">
                <a:solidFill>
                  <a:schemeClr val="dk1"/>
                </a:solidFill>
                <a:latin typeface="Arial"/>
                <a:ea typeface="Arial"/>
                <a:cs typeface="Arial"/>
                <a:sym typeface="Arial"/>
              </a:rPr>
              <a:t> à </a:t>
            </a:r>
            <a:r>
              <a:rPr lang="en-US" sz="1800" strike="noStrike" dirty="0" err="1">
                <a:solidFill>
                  <a:schemeClr val="dk1"/>
                </a:solidFill>
                <a:latin typeface="Arial"/>
                <a:ea typeface="Arial"/>
                <a:cs typeface="Arial"/>
                <a:sym typeface="Arial"/>
              </a:rPr>
              <a:t>décoder</a:t>
            </a:r>
            <a:r>
              <a:rPr lang="en-US" sz="1800" strike="noStrike" dirty="0">
                <a:solidFill>
                  <a:schemeClr val="dk1"/>
                </a:solidFill>
                <a:latin typeface="Arial"/>
                <a:ea typeface="Arial"/>
                <a:cs typeface="Arial"/>
                <a:sym typeface="Arial"/>
              </a:rPr>
              <a:t> la langue et </a:t>
            </a:r>
            <a:r>
              <a:rPr lang="en-US" sz="1800" strike="noStrike" dirty="0" err="1">
                <a:solidFill>
                  <a:schemeClr val="dk1"/>
                </a:solidFill>
                <a:latin typeface="Arial"/>
                <a:ea typeface="Arial"/>
                <a:cs typeface="Arial"/>
                <a:sym typeface="Arial"/>
              </a:rPr>
              <a:t>comprendre</a:t>
            </a:r>
            <a:r>
              <a:rPr lang="en-US" sz="1800" strike="noStrike" dirty="0">
                <a:solidFill>
                  <a:schemeClr val="dk1"/>
                </a:solidFill>
                <a:latin typeface="Arial"/>
                <a:ea typeface="Arial"/>
                <a:cs typeface="Arial"/>
                <a:sym typeface="Arial"/>
              </a:rPr>
              <a:t> le </a:t>
            </a:r>
            <a:r>
              <a:rPr lang="en-US" sz="1800" strike="noStrike" dirty="0" err="1">
                <a:solidFill>
                  <a:schemeClr val="dk1"/>
                </a:solidFill>
                <a:latin typeface="Arial"/>
                <a:ea typeface="Arial"/>
                <a:cs typeface="Arial"/>
                <a:sym typeface="Arial"/>
              </a:rPr>
              <a:t>sens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général</a:t>
            </a:r>
            <a:r>
              <a:rPr lang="en-US" sz="1800" strike="noStrike" dirty="0">
                <a:solidFill>
                  <a:schemeClr val="dk1"/>
                </a:solidFill>
                <a:latin typeface="Arial"/>
                <a:ea typeface="Arial"/>
                <a:cs typeface="Arial"/>
                <a:sym typeface="Arial"/>
              </a:rPr>
              <a:t> d’un </a:t>
            </a:r>
            <a:r>
              <a:rPr lang="en-US" sz="1800" strike="noStrike" dirty="0" err="1">
                <a:solidFill>
                  <a:schemeClr val="dk1"/>
                </a:solidFill>
                <a:latin typeface="Arial"/>
                <a:ea typeface="Arial"/>
                <a:cs typeface="Arial"/>
                <a:sym typeface="Arial"/>
              </a:rPr>
              <a:t>texte</a:t>
            </a:r>
            <a:r>
              <a:rPr lang="en-US" sz="1800" strike="noStrike" dirty="0">
                <a:solidFill>
                  <a:schemeClr val="dk1"/>
                </a:solidFill>
                <a:latin typeface="Arial"/>
                <a:ea typeface="Arial"/>
                <a:cs typeface="Arial"/>
                <a:sym typeface="Arial"/>
              </a:rPr>
              <a:t>. </a:t>
            </a:r>
          </a:p>
          <a:p>
            <a:pPr marL="457200" lvl="0" indent="-342900" rtl="0">
              <a:lnSpc>
                <a:spcPct val="115000"/>
              </a:lnSpc>
              <a:spcBef>
                <a:spcPts val="0"/>
              </a:spcBef>
              <a:spcAft>
                <a:spcPts val="100"/>
              </a:spcAft>
              <a:buClr>
                <a:schemeClr val="dk1"/>
              </a:buClr>
              <a:buSzPct val="100000"/>
              <a:buChar char="●"/>
            </a:pPr>
            <a:r>
              <a:rPr lang="en-US" sz="1800" strike="noStrike" dirty="0" err="1">
                <a:solidFill>
                  <a:schemeClr val="dk1"/>
                </a:solidFill>
                <a:latin typeface="Arial"/>
                <a:ea typeface="Arial"/>
                <a:cs typeface="Arial"/>
                <a:sym typeface="Arial"/>
              </a:rPr>
              <a:t>Ils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consacrent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cependant</a:t>
            </a:r>
            <a:r>
              <a:rPr lang="en-US" sz="1800" strike="noStrike" dirty="0">
                <a:solidFill>
                  <a:schemeClr val="dk1"/>
                </a:solidFill>
                <a:latin typeface="Arial"/>
                <a:ea typeface="Arial"/>
                <a:cs typeface="Arial"/>
                <a:sym typeface="Arial"/>
              </a:rPr>
              <a:t> trop </a:t>
            </a:r>
            <a:r>
              <a:rPr lang="en-US" sz="1800" strike="noStrike" dirty="0" err="1">
                <a:solidFill>
                  <a:schemeClr val="dk1"/>
                </a:solidFill>
                <a:latin typeface="Arial"/>
                <a:ea typeface="Arial"/>
                <a:cs typeface="Arial"/>
                <a:sym typeface="Arial"/>
              </a:rPr>
              <a:t>peu</a:t>
            </a:r>
            <a:r>
              <a:rPr lang="en-US" sz="1800" strike="noStrike" dirty="0">
                <a:solidFill>
                  <a:schemeClr val="dk1"/>
                </a:solidFill>
                <a:latin typeface="Arial"/>
                <a:ea typeface="Arial"/>
                <a:cs typeface="Arial"/>
                <a:sym typeface="Arial"/>
              </a:rPr>
              <a:t> de temps à </a:t>
            </a:r>
            <a:r>
              <a:rPr lang="en-US" sz="1800" strike="noStrike" dirty="0" err="1">
                <a:solidFill>
                  <a:schemeClr val="dk1"/>
                </a:solidFill>
                <a:latin typeface="Arial"/>
                <a:ea typeface="Arial"/>
                <a:cs typeface="Arial"/>
                <a:sym typeface="Arial"/>
              </a:rPr>
              <a:t>leur</a:t>
            </a:r>
            <a:r>
              <a:rPr lang="en-US" sz="1800" strike="noStrike" dirty="0">
                <a:solidFill>
                  <a:schemeClr val="dk1"/>
                </a:solidFill>
                <a:latin typeface="Arial"/>
                <a:ea typeface="Arial"/>
                <a:cs typeface="Arial"/>
                <a:sym typeface="Arial"/>
              </a:rPr>
              <a:t> lecture </a:t>
            </a:r>
            <a:r>
              <a:rPr lang="en-US" sz="1800" strike="noStrike" dirty="0" err="1">
                <a:solidFill>
                  <a:schemeClr val="dk1"/>
                </a:solidFill>
                <a:latin typeface="Arial"/>
                <a:ea typeface="Arial"/>
                <a:cs typeface="Arial"/>
                <a:sym typeface="Arial"/>
              </a:rPr>
              <a:t>aussi</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procèdent-ils</a:t>
            </a:r>
            <a:r>
              <a:rPr lang="en-US" sz="1800" strike="noStrike" dirty="0">
                <a:solidFill>
                  <a:schemeClr val="dk1"/>
                </a:solidFill>
                <a:latin typeface="Arial"/>
                <a:ea typeface="Arial"/>
                <a:cs typeface="Arial"/>
                <a:sym typeface="Arial"/>
              </a:rPr>
              <a:t> pour la </a:t>
            </a:r>
            <a:r>
              <a:rPr lang="en-US" sz="1800" strike="noStrike" dirty="0" err="1">
                <a:solidFill>
                  <a:schemeClr val="dk1"/>
                </a:solidFill>
                <a:latin typeface="Arial"/>
                <a:ea typeface="Arial"/>
                <a:cs typeface="Arial"/>
                <a:sym typeface="Arial"/>
              </a:rPr>
              <a:t>majorité</a:t>
            </a:r>
            <a:r>
              <a:rPr lang="en-US" sz="1800" strike="noStrike" dirty="0">
                <a:solidFill>
                  <a:schemeClr val="dk1"/>
                </a:solidFill>
                <a:latin typeface="Arial"/>
                <a:ea typeface="Arial"/>
                <a:cs typeface="Arial"/>
                <a:sym typeface="Arial"/>
              </a:rPr>
              <a:t> à </a:t>
            </a:r>
            <a:r>
              <a:rPr lang="en-US" sz="1800" strike="noStrike" dirty="0" err="1">
                <a:solidFill>
                  <a:schemeClr val="dk1"/>
                </a:solidFill>
                <a:latin typeface="Arial"/>
                <a:ea typeface="Arial"/>
                <a:cs typeface="Arial"/>
                <a:sym typeface="Arial"/>
              </a:rPr>
              <a:t>une</a:t>
            </a:r>
            <a:r>
              <a:rPr lang="en-US" sz="1800" strike="noStrike" dirty="0">
                <a:solidFill>
                  <a:schemeClr val="dk1"/>
                </a:solidFill>
                <a:latin typeface="Arial"/>
                <a:ea typeface="Arial"/>
                <a:cs typeface="Arial"/>
                <a:sym typeface="Arial"/>
              </a:rPr>
              <a:t> lecture de surface. </a:t>
            </a:r>
          </a:p>
          <a:p>
            <a:pPr marL="457200" lvl="0" indent="-342900" rtl="0">
              <a:lnSpc>
                <a:spcPct val="115000"/>
              </a:lnSpc>
              <a:spcBef>
                <a:spcPts val="0"/>
              </a:spcBef>
              <a:spcAft>
                <a:spcPts val="100"/>
              </a:spcAft>
              <a:buClr>
                <a:schemeClr val="dk1"/>
              </a:buClr>
              <a:buSzPct val="100000"/>
              <a:buChar char="●"/>
            </a:pPr>
            <a:r>
              <a:rPr lang="en-US" sz="1800" strike="noStrike" dirty="0" err="1">
                <a:solidFill>
                  <a:schemeClr val="dk1"/>
                </a:solidFill>
                <a:latin typeface="Arial"/>
                <a:ea typeface="Arial"/>
                <a:cs typeface="Arial"/>
                <a:sym typeface="Arial"/>
              </a:rPr>
              <a:t>Ils</a:t>
            </a:r>
            <a:r>
              <a:rPr lang="en-US" sz="1800" strike="noStrike" dirty="0">
                <a:solidFill>
                  <a:schemeClr val="dk1"/>
                </a:solidFill>
                <a:latin typeface="Arial"/>
                <a:ea typeface="Arial"/>
                <a:cs typeface="Arial"/>
                <a:sym typeface="Arial"/>
              </a:rPr>
              <a:t> ne se </a:t>
            </a:r>
            <a:r>
              <a:rPr lang="en-US" sz="1800" strike="noStrike" dirty="0" err="1">
                <a:solidFill>
                  <a:schemeClr val="dk1"/>
                </a:solidFill>
                <a:latin typeface="Arial"/>
                <a:ea typeface="Arial"/>
                <a:cs typeface="Arial"/>
                <a:sym typeface="Arial"/>
              </a:rPr>
              <a:t>donnent</a:t>
            </a:r>
            <a:r>
              <a:rPr lang="en-US" sz="1800" strike="noStrike" dirty="0">
                <a:solidFill>
                  <a:schemeClr val="dk1"/>
                </a:solidFill>
                <a:latin typeface="Arial"/>
                <a:ea typeface="Arial"/>
                <a:cs typeface="Arial"/>
                <a:sym typeface="Arial"/>
              </a:rPr>
              <a:t> pas </a:t>
            </a:r>
            <a:r>
              <a:rPr lang="en-US" sz="1800" strike="noStrike" dirty="0" err="1">
                <a:solidFill>
                  <a:schemeClr val="dk1"/>
                </a:solidFill>
                <a:latin typeface="Arial"/>
                <a:ea typeface="Arial"/>
                <a:cs typeface="Arial"/>
                <a:sym typeface="Arial"/>
              </a:rPr>
              <a:t>d’objectif</a:t>
            </a:r>
            <a:r>
              <a:rPr lang="en-US" sz="1800" strike="noStrike" dirty="0">
                <a:solidFill>
                  <a:schemeClr val="dk1"/>
                </a:solidFill>
                <a:latin typeface="Arial"/>
                <a:ea typeface="Arial"/>
                <a:cs typeface="Arial"/>
                <a:sym typeface="Arial"/>
              </a:rPr>
              <a:t> de lecture précis, </a:t>
            </a:r>
            <a:r>
              <a:rPr lang="en-US" sz="1800" strike="noStrike" dirty="0" err="1">
                <a:solidFill>
                  <a:schemeClr val="dk1"/>
                </a:solidFill>
                <a:latin typeface="Arial"/>
                <a:ea typeface="Arial"/>
                <a:cs typeface="Arial"/>
                <a:sym typeface="Arial"/>
              </a:rPr>
              <a:t>aussi</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ont-ils</a:t>
            </a:r>
            <a:r>
              <a:rPr lang="en-US" sz="1800" strike="noStrike" dirty="0">
                <a:solidFill>
                  <a:schemeClr val="dk1"/>
                </a:solidFill>
                <a:latin typeface="Arial"/>
                <a:ea typeface="Arial"/>
                <a:cs typeface="Arial"/>
                <a:sym typeface="Arial"/>
              </a:rPr>
              <a:t> de la </a:t>
            </a:r>
            <a:r>
              <a:rPr lang="en-US" sz="1800" strike="noStrike" dirty="0" err="1">
                <a:solidFill>
                  <a:schemeClr val="dk1"/>
                </a:solidFill>
                <a:latin typeface="Arial"/>
                <a:ea typeface="Arial"/>
                <a:cs typeface="Arial"/>
                <a:sym typeface="Arial"/>
              </a:rPr>
              <a:t>difficulté</a:t>
            </a:r>
            <a:r>
              <a:rPr lang="en-US" sz="1800" strike="noStrike" dirty="0">
                <a:solidFill>
                  <a:schemeClr val="dk1"/>
                </a:solidFill>
                <a:latin typeface="Arial"/>
                <a:ea typeface="Arial"/>
                <a:cs typeface="Arial"/>
                <a:sym typeface="Arial"/>
              </a:rPr>
              <a:t> à identifier les passages à </a:t>
            </a:r>
            <a:r>
              <a:rPr lang="en-US" sz="1800" strike="noStrike" dirty="0" err="1">
                <a:solidFill>
                  <a:schemeClr val="dk1"/>
                </a:solidFill>
                <a:latin typeface="Arial"/>
                <a:ea typeface="Arial"/>
                <a:cs typeface="Arial"/>
                <a:sym typeface="Arial"/>
              </a:rPr>
              <a:t>mettre</a:t>
            </a:r>
            <a:r>
              <a:rPr lang="en-US" sz="1800" strike="noStrike" dirty="0">
                <a:solidFill>
                  <a:schemeClr val="dk1"/>
                </a:solidFill>
                <a:latin typeface="Arial"/>
                <a:ea typeface="Arial"/>
                <a:cs typeface="Arial"/>
                <a:sym typeface="Arial"/>
              </a:rPr>
              <a:t> en </a:t>
            </a:r>
            <a:r>
              <a:rPr lang="en-US" sz="1800" strike="noStrike" dirty="0" err="1">
                <a:solidFill>
                  <a:schemeClr val="dk1"/>
                </a:solidFill>
                <a:latin typeface="Arial"/>
                <a:ea typeface="Arial"/>
                <a:cs typeface="Arial"/>
                <a:sym typeface="Arial"/>
              </a:rPr>
              <a:t>évidence</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ou</a:t>
            </a:r>
            <a:r>
              <a:rPr lang="en-US" sz="1800" strike="noStrike" dirty="0">
                <a:solidFill>
                  <a:schemeClr val="dk1"/>
                </a:solidFill>
                <a:latin typeface="Arial"/>
                <a:ea typeface="Arial"/>
                <a:cs typeface="Arial"/>
                <a:sym typeface="Arial"/>
              </a:rPr>
              <a:t> à </a:t>
            </a:r>
            <a:r>
              <a:rPr lang="en-US" sz="1800" strike="noStrike" dirty="0" err="1">
                <a:solidFill>
                  <a:schemeClr val="dk1"/>
                </a:solidFill>
                <a:latin typeface="Arial"/>
                <a:ea typeface="Arial"/>
                <a:cs typeface="Arial"/>
                <a:sym typeface="Arial"/>
              </a:rPr>
              <a:t>retenir</a:t>
            </a:r>
            <a:r>
              <a:rPr lang="en-US" sz="1800" strike="noStrike" dirty="0">
                <a:solidFill>
                  <a:schemeClr val="dk1"/>
                </a:solidFill>
                <a:latin typeface="Arial"/>
                <a:ea typeface="Arial"/>
                <a:cs typeface="Arial"/>
                <a:sym typeface="Arial"/>
              </a:rPr>
              <a:t>. </a:t>
            </a:r>
          </a:p>
          <a:p>
            <a:pPr marL="457200" lvl="0" indent="-342900" rtl="0">
              <a:lnSpc>
                <a:spcPct val="115000"/>
              </a:lnSpc>
              <a:spcBef>
                <a:spcPts val="0"/>
              </a:spcBef>
              <a:spcAft>
                <a:spcPts val="100"/>
              </a:spcAft>
              <a:buClr>
                <a:schemeClr val="dk1"/>
              </a:buClr>
              <a:buSzPct val="100000"/>
              <a:buChar char="●"/>
            </a:pPr>
            <a:r>
              <a:rPr lang="en-US" sz="1800" strike="noStrike" dirty="0" err="1">
                <a:solidFill>
                  <a:schemeClr val="dk1"/>
                </a:solidFill>
                <a:latin typeface="Arial"/>
                <a:ea typeface="Arial"/>
                <a:cs typeface="Arial"/>
                <a:sym typeface="Arial"/>
              </a:rPr>
              <a:t>Ils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n’ont</a:t>
            </a:r>
            <a:r>
              <a:rPr lang="en-US" sz="1800" strike="noStrike" dirty="0">
                <a:solidFill>
                  <a:schemeClr val="dk1"/>
                </a:solidFill>
                <a:latin typeface="Arial"/>
                <a:ea typeface="Arial"/>
                <a:cs typeface="Arial"/>
                <a:sym typeface="Arial"/>
              </a:rPr>
              <a:t> pas </a:t>
            </a:r>
            <a:r>
              <a:rPr lang="en-US" sz="1800" strike="noStrike" dirty="0" err="1">
                <a:solidFill>
                  <a:schemeClr val="dk1"/>
                </a:solidFill>
                <a:latin typeface="Arial"/>
                <a:ea typeface="Arial"/>
                <a:cs typeface="Arial"/>
                <a:sym typeface="Arial"/>
              </a:rPr>
              <a:t>tous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pris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l’habitude</a:t>
            </a:r>
            <a:r>
              <a:rPr lang="en-US" sz="1800" strike="noStrike" dirty="0">
                <a:solidFill>
                  <a:schemeClr val="dk1"/>
                </a:solidFill>
                <a:latin typeface="Arial"/>
                <a:ea typeface="Arial"/>
                <a:cs typeface="Arial"/>
                <a:sym typeface="Arial"/>
              </a:rPr>
              <a:t> de </a:t>
            </a:r>
            <a:r>
              <a:rPr lang="en-US" sz="1800" strike="noStrike" dirty="0" err="1">
                <a:solidFill>
                  <a:schemeClr val="dk1"/>
                </a:solidFill>
                <a:latin typeface="Arial"/>
                <a:ea typeface="Arial"/>
                <a:cs typeface="Arial"/>
                <a:sym typeface="Arial"/>
              </a:rPr>
              <a:t>prendre</a:t>
            </a:r>
            <a:r>
              <a:rPr lang="en-US" sz="1800" strike="noStrike" dirty="0">
                <a:solidFill>
                  <a:schemeClr val="dk1"/>
                </a:solidFill>
                <a:latin typeface="Arial"/>
                <a:ea typeface="Arial"/>
                <a:cs typeface="Arial"/>
                <a:sym typeface="Arial"/>
              </a:rPr>
              <a:t> des notes (résumé, citations, </a:t>
            </a:r>
            <a:r>
              <a:rPr lang="en-US" sz="1800" strike="noStrike" dirty="0" err="1">
                <a:solidFill>
                  <a:schemeClr val="dk1"/>
                </a:solidFill>
                <a:latin typeface="Arial"/>
                <a:ea typeface="Arial"/>
                <a:cs typeface="Arial"/>
                <a:sym typeface="Arial"/>
              </a:rPr>
              <a:t>réflexions</a:t>
            </a:r>
            <a:r>
              <a:rPr lang="en-US" sz="1800" strike="noStrike" dirty="0">
                <a:solidFill>
                  <a:schemeClr val="dk1"/>
                </a:solidFill>
                <a:latin typeface="Arial"/>
                <a:ea typeface="Arial"/>
                <a:cs typeface="Arial"/>
                <a:sym typeface="Arial"/>
              </a:rPr>
              <a:t>). </a:t>
            </a:r>
          </a:p>
          <a:p>
            <a:pPr marL="457200" lvl="0" indent="-342900" rtl="0">
              <a:lnSpc>
                <a:spcPct val="115000"/>
              </a:lnSpc>
              <a:spcBef>
                <a:spcPts val="0"/>
              </a:spcBef>
              <a:spcAft>
                <a:spcPts val="100"/>
              </a:spcAft>
              <a:buClr>
                <a:schemeClr val="dk1"/>
              </a:buClr>
              <a:buSzPct val="100000"/>
              <a:buChar char="●"/>
            </a:pPr>
            <a:r>
              <a:rPr lang="en-US" sz="1800" strike="noStrike" dirty="0" err="1">
                <a:solidFill>
                  <a:schemeClr val="dk1"/>
                </a:solidFill>
                <a:latin typeface="Arial"/>
                <a:ea typeface="Arial"/>
                <a:cs typeface="Arial"/>
                <a:sym typeface="Arial"/>
              </a:rPr>
              <a:t>Certains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auraient</a:t>
            </a:r>
            <a:r>
              <a:rPr lang="en-US" sz="1800" strike="noStrike" dirty="0">
                <a:solidFill>
                  <a:schemeClr val="dk1"/>
                </a:solidFill>
                <a:latin typeface="Arial"/>
                <a:ea typeface="Arial"/>
                <a:cs typeface="Arial"/>
                <a:sym typeface="Arial"/>
              </a:rPr>
              <a:t> de la </a:t>
            </a:r>
            <a:r>
              <a:rPr lang="en-US" sz="1800" strike="noStrike" dirty="0" err="1">
                <a:solidFill>
                  <a:schemeClr val="dk1"/>
                </a:solidFill>
                <a:latin typeface="Arial"/>
                <a:ea typeface="Arial"/>
                <a:cs typeface="Arial"/>
                <a:sym typeface="Arial"/>
              </a:rPr>
              <a:t>difficulté</a:t>
            </a:r>
            <a:r>
              <a:rPr lang="en-US" sz="1800" strike="noStrike" dirty="0">
                <a:solidFill>
                  <a:schemeClr val="dk1"/>
                </a:solidFill>
                <a:latin typeface="Arial"/>
                <a:ea typeface="Arial"/>
                <a:cs typeface="Arial"/>
                <a:sym typeface="Arial"/>
              </a:rPr>
              <a:t> à identifier les </a:t>
            </a:r>
            <a:r>
              <a:rPr lang="en-US" sz="1800" strike="noStrike" dirty="0" err="1">
                <a:solidFill>
                  <a:schemeClr val="dk1"/>
                </a:solidFill>
                <a:latin typeface="Arial"/>
                <a:ea typeface="Arial"/>
                <a:cs typeface="Arial"/>
                <a:sym typeface="Arial"/>
              </a:rPr>
              <a:t>idées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principales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secondaires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ou</a:t>
            </a:r>
            <a:r>
              <a:rPr lang="en-US" sz="1800" strike="noStrike" dirty="0">
                <a:solidFill>
                  <a:schemeClr val="dk1"/>
                </a:solidFill>
                <a:latin typeface="Arial"/>
                <a:ea typeface="Arial"/>
                <a:cs typeface="Arial"/>
                <a:sym typeface="Arial"/>
              </a:rPr>
              <a:t> la </a:t>
            </a:r>
            <a:r>
              <a:rPr lang="en-US" sz="1800" strike="noStrike" dirty="0" err="1">
                <a:solidFill>
                  <a:schemeClr val="dk1"/>
                </a:solidFill>
                <a:latin typeface="Arial"/>
                <a:ea typeface="Arial"/>
                <a:cs typeface="Arial"/>
                <a:sym typeface="Arial"/>
              </a:rPr>
              <a:t>thèse</a:t>
            </a:r>
            <a:r>
              <a:rPr lang="en-US" sz="1800" strike="noStrike" dirty="0">
                <a:solidFill>
                  <a:schemeClr val="dk1"/>
                </a:solidFill>
                <a:latin typeface="Arial"/>
                <a:ea typeface="Arial"/>
                <a:cs typeface="Arial"/>
                <a:sym typeface="Arial"/>
              </a:rPr>
              <a:t> d’un </a:t>
            </a:r>
            <a:r>
              <a:rPr lang="en-US" sz="1800" strike="noStrike" dirty="0" err="1">
                <a:solidFill>
                  <a:schemeClr val="dk1"/>
                </a:solidFill>
                <a:latin typeface="Arial"/>
                <a:ea typeface="Arial"/>
                <a:cs typeface="Arial"/>
                <a:sym typeface="Arial"/>
              </a:rPr>
              <a:t>écrit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ainsi</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qu’à</a:t>
            </a:r>
            <a:r>
              <a:rPr lang="en-US" sz="1800" strike="noStrike" dirty="0">
                <a:solidFill>
                  <a:schemeClr val="dk1"/>
                </a:solidFill>
                <a:latin typeface="Arial"/>
                <a:ea typeface="Arial"/>
                <a:cs typeface="Arial"/>
                <a:sym typeface="Arial"/>
              </a:rPr>
              <a:t> identifier le style de </a:t>
            </a:r>
            <a:r>
              <a:rPr lang="en-US" sz="1800" strike="noStrike" dirty="0" err="1">
                <a:solidFill>
                  <a:schemeClr val="dk1"/>
                </a:solidFill>
                <a:latin typeface="Arial"/>
                <a:ea typeface="Arial"/>
                <a:cs typeface="Arial"/>
                <a:sym typeface="Arial"/>
              </a:rPr>
              <a:t>texte</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présenté</a:t>
            </a:r>
            <a:r>
              <a:rPr lang="en-US" sz="1800" strike="noStrike" dirty="0">
                <a:solidFill>
                  <a:schemeClr val="dk1"/>
                </a:solidFill>
                <a:latin typeface="Arial"/>
                <a:ea typeface="Arial"/>
                <a:cs typeface="Arial"/>
                <a:sym typeface="Arial"/>
              </a:rPr>
              <a:t>.  Lavoie et </a:t>
            </a:r>
            <a:r>
              <a:rPr lang="en-US" sz="1800" strike="noStrike" dirty="0" err="1">
                <a:solidFill>
                  <a:schemeClr val="dk1"/>
                </a:solidFill>
                <a:latin typeface="Arial"/>
                <a:ea typeface="Arial"/>
                <a:cs typeface="Arial"/>
                <a:sym typeface="Arial"/>
              </a:rPr>
              <a:t>Desmeules</a:t>
            </a:r>
            <a:r>
              <a:rPr lang="en-US" sz="1800" strike="noStrike" dirty="0">
                <a:solidFill>
                  <a:schemeClr val="dk1"/>
                </a:solidFill>
                <a:latin typeface="Arial"/>
                <a:ea typeface="Arial"/>
                <a:cs typeface="Arial"/>
                <a:sym typeface="Arial"/>
              </a:rPr>
              <a:t> (2010) </a:t>
            </a:r>
            <a:r>
              <a:rPr lang="en-US" sz="1800" strike="noStrike" dirty="0" err="1">
                <a:solidFill>
                  <a:schemeClr val="dk1"/>
                </a:solidFill>
                <a:latin typeface="Arial"/>
                <a:ea typeface="Arial"/>
                <a:cs typeface="Arial"/>
                <a:sym typeface="Arial"/>
              </a:rPr>
              <a:t>mentionnent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que</a:t>
            </a:r>
            <a:r>
              <a:rPr lang="en-US" sz="1800" strike="noStrike" dirty="0">
                <a:solidFill>
                  <a:schemeClr val="dk1"/>
                </a:solidFill>
                <a:latin typeface="Arial"/>
                <a:ea typeface="Arial"/>
                <a:cs typeface="Arial"/>
                <a:sym typeface="Arial"/>
              </a:rPr>
              <a:t> les </a:t>
            </a:r>
            <a:r>
              <a:rPr lang="en-US" sz="1800" strike="noStrike" dirty="0" err="1">
                <a:solidFill>
                  <a:schemeClr val="dk1"/>
                </a:solidFill>
                <a:latin typeface="Arial"/>
                <a:ea typeface="Arial"/>
                <a:cs typeface="Arial"/>
                <a:sym typeface="Arial"/>
              </a:rPr>
              <a:t>étudiants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ont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aussi</a:t>
            </a:r>
            <a:r>
              <a:rPr lang="en-US" sz="1800" strike="noStrike" dirty="0">
                <a:solidFill>
                  <a:schemeClr val="dk1"/>
                </a:solidFill>
                <a:latin typeface="Arial"/>
                <a:ea typeface="Arial"/>
                <a:cs typeface="Arial"/>
                <a:sym typeface="Arial"/>
              </a:rPr>
              <a:t> des </a:t>
            </a:r>
            <a:r>
              <a:rPr lang="en-US" sz="1800" strike="noStrike" dirty="0" err="1">
                <a:solidFill>
                  <a:schemeClr val="dk1"/>
                </a:solidFill>
                <a:latin typeface="Arial"/>
                <a:ea typeface="Arial"/>
                <a:cs typeface="Arial"/>
                <a:sym typeface="Arial"/>
              </a:rPr>
              <a:t>difficultés</a:t>
            </a:r>
            <a:r>
              <a:rPr lang="en-US" sz="1800" strike="noStrike" dirty="0">
                <a:solidFill>
                  <a:schemeClr val="dk1"/>
                </a:solidFill>
                <a:latin typeface="Arial"/>
                <a:ea typeface="Arial"/>
                <a:cs typeface="Arial"/>
                <a:sym typeface="Arial"/>
              </a:rPr>
              <a:t> à </a:t>
            </a:r>
            <a:r>
              <a:rPr lang="en-US" sz="1800" strike="noStrike" dirty="0" err="1">
                <a:solidFill>
                  <a:schemeClr val="dk1"/>
                </a:solidFill>
                <a:latin typeface="Arial"/>
                <a:ea typeface="Arial"/>
                <a:cs typeface="Arial"/>
                <a:sym typeface="Arial"/>
              </a:rPr>
              <a:t>comprendre</a:t>
            </a:r>
            <a:r>
              <a:rPr lang="en-US" sz="1800" strike="noStrike" dirty="0">
                <a:solidFill>
                  <a:schemeClr val="dk1"/>
                </a:solidFill>
                <a:latin typeface="Arial"/>
                <a:ea typeface="Arial"/>
                <a:cs typeface="Arial"/>
                <a:sym typeface="Arial"/>
              </a:rPr>
              <a:t> le </a:t>
            </a:r>
            <a:r>
              <a:rPr lang="en-US" sz="1800" strike="noStrike" dirty="0" err="1">
                <a:solidFill>
                  <a:schemeClr val="dk1"/>
                </a:solidFill>
                <a:latin typeface="Arial"/>
                <a:ea typeface="Arial"/>
                <a:cs typeface="Arial"/>
                <a:sym typeface="Arial"/>
              </a:rPr>
              <a:t>sens</a:t>
            </a:r>
            <a:r>
              <a:rPr lang="en-US" sz="1800" strike="noStrike" dirty="0">
                <a:solidFill>
                  <a:schemeClr val="dk1"/>
                </a:solidFill>
                <a:latin typeface="Arial"/>
                <a:ea typeface="Arial"/>
                <a:cs typeface="Arial"/>
                <a:sym typeface="Arial"/>
              </a:rPr>
              <a:t> des mots, se </a:t>
            </a:r>
            <a:r>
              <a:rPr lang="en-US" sz="1800" strike="noStrike" dirty="0" err="1">
                <a:solidFill>
                  <a:schemeClr val="dk1"/>
                </a:solidFill>
                <a:latin typeface="Arial"/>
                <a:ea typeface="Arial"/>
                <a:cs typeface="Arial"/>
                <a:sym typeface="Arial"/>
              </a:rPr>
              <a:t>concentrer</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sur</a:t>
            </a:r>
            <a:r>
              <a:rPr lang="en-US" sz="1800" strike="noStrike" dirty="0">
                <a:solidFill>
                  <a:schemeClr val="dk1"/>
                </a:solidFill>
                <a:latin typeface="Arial"/>
                <a:ea typeface="Arial"/>
                <a:cs typeface="Arial"/>
                <a:sym typeface="Arial"/>
              </a:rPr>
              <a:t> la lecture et à </a:t>
            </a:r>
            <a:r>
              <a:rPr lang="en-US" sz="1800" strike="noStrike" dirty="0" err="1">
                <a:solidFill>
                  <a:schemeClr val="dk1"/>
                </a:solidFill>
                <a:latin typeface="Arial"/>
                <a:ea typeface="Arial"/>
                <a:cs typeface="Arial"/>
                <a:sym typeface="Arial"/>
              </a:rPr>
              <a:t>trouver</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ce</a:t>
            </a:r>
            <a:r>
              <a:rPr lang="en-US" sz="1800" strike="noStrike" dirty="0">
                <a:solidFill>
                  <a:schemeClr val="dk1"/>
                </a:solidFill>
                <a:latin typeface="Arial"/>
                <a:ea typeface="Arial"/>
                <a:cs typeface="Arial"/>
                <a:sym typeface="Arial"/>
              </a:rPr>
              <a:t> qui </a:t>
            </a:r>
            <a:r>
              <a:rPr lang="en-US" sz="1800" strike="noStrike" dirty="0" err="1">
                <a:solidFill>
                  <a:schemeClr val="dk1"/>
                </a:solidFill>
                <a:latin typeface="Arial"/>
                <a:ea typeface="Arial"/>
                <a:cs typeface="Arial"/>
                <a:sym typeface="Arial"/>
              </a:rPr>
              <a:t>est</a:t>
            </a:r>
            <a:r>
              <a:rPr lang="en-US" sz="1800" strike="noStrike" dirty="0">
                <a:solidFill>
                  <a:schemeClr val="dk1"/>
                </a:solidFill>
                <a:latin typeface="Arial"/>
                <a:ea typeface="Arial"/>
                <a:cs typeface="Arial"/>
                <a:sym typeface="Arial"/>
              </a:rPr>
              <a:t> le plus important </a:t>
            </a:r>
            <a:r>
              <a:rPr lang="en-US" sz="1800" strike="noStrike" dirty="0" err="1">
                <a:solidFill>
                  <a:schemeClr val="dk1"/>
                </a:solidFill>
                <a:latin typeface="Arial"/>
                <a:ea typeface="Arial"/>
                <a:cs typeface="Arial"/>
                <a:sym typeface="Arial"/>
              </a:rPr>
              <a:t>dans</a:t>
            </a:r>
            <a:r>
              <a:rPr lang="en-US" sz="1800" strike="noStrike" dirty="0">
                <a:solidFill>
                  <a:schemeClr val="dk1"/>
                </a:solidFill>
                <a:latin typeface="Arial"/>
                <a:ea typeface="Arial"/>
                <a:cs typeface="Arial"/>
                <a:sym typeface="Arial"/>
              </a:rPr>
              <a:t> un </a:t>
            </a:r>
            <a:r>
              <a:rPr lang="en-US" sz="1800" strike="noStrike" dirty="0" err="1">
                <a:solidFill>
                  <a:schemeClr val="dk1"/>
                </a:solidFill>
                <a:latin typeface="Arial"/>
                <a:ea typeface="Arial"/>
                <a:cs typeface="Arial"/>
                <a:sym typeface="Arial"/>
              </a:rPr>
              <a:t>texte</a:t>
            </a:r>
            <a:r>
              <a:rPr lang="en-US" sz="1800" strike="noStrike" dirty="0">
                <a:solidFill>
                  <a:schemeClr val="dk1"/>
                </a:solidFill>
                <a:latin typeface="Arial"/>
                <a:ea typeface="Arial"/>
                <a:cs typeface="Arial"/>
                <a:sym typeface="Arial"/>
              </a:rPr>
              <a:t>. En </a:t>
            </a:r>
            <a:r>
              <a:rPr lang="en-US" sz="1800" strike="noStrike" dirty="0" err="1">
                <a:solidFill>
                  <a:schemeClr val="dk1"/>
                </a:solidFill>
                <a:latin typeface="Arial"/>
                <a:ea typeface="Arial"/>
                <a:cs typeface="Arial"/>
                <a:sym typeface="Arial"/>
              </a:rPr>
              <a:t>outre</a:t>
            </a:r>
            <a:r>
              <a:rPr lang="en-US" sz="1800" strike="noStrike" dirty="0">
                <a:solidFill>
                  <a:schemeClr val="dk1"/>
                </a:solidFill>
                <a:latin typeface="Arial"/>
                <a:ea typeface="Arial"/>
                <a:cs typeface="Arial"/>
                <a:sym typeface="Arial"/>
              </a:rPr>
              <a:t>, les </a:t>
            </a:r>
            <a:r>
              <a:rPr lang="en-US" sz="1800" strike="noStrike" dirty="0" err="1">
                <a:solidFill>
                  <a:schemeClr val="dk1"/>
                </a:solidFill>
                <a:latin typeface="Arial"/>
                <a:ea typeface="Arial"/>
                <a:cs typeface="Arial"/>
                <a:sym typeface="Arial"/>
              </a:rPr>
              <a:t>étudiants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sont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conscients</a:t>
            </a:r>
            <a:r>
              <a:rPr lang="en-US" sz="1800" strike="noStrike" dirty="0">
                <a:solidFill>
                  <a:schemeClr val="dk1"/>
                </a:solidFill>
                <a:latin typeface="Arial"/>
                <a:ea typeface="Arial"/>
                <a:cs typeface="Arial"/>
                <a:sym typeface="Arial"/>
              </a:rPr>
              <a:t> de </a:t>
            </a:r>
            <a:r>
              <a:rPr lang="en-US" sz="1800" strike="noStrike" dirty="0" err="1">
                <a:solidFill>
                  <a:schemeClr val="dk1"/>
                </a:solidFill>
                <a:latin typeface="Arial"/>
                <a:ea typeface="Arial"/>
                <a:cs typeface="Arial"/>
                <a:sym typeface="Arial"/>
              </a:rPr>
              <a:t>ces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lacunes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puisqu’ils</a:t>
            </a:r>
            <a:r>
              <a:rPr lang="en-US" sz="1800" strike="noStrike" dirty="0">
                <a:solidFill>
                  <a:schemeClr val="dk1"/>
                </a:solidFill>
                <a:latin typeface="Arial"/>
                <a:ea typeface="Arial"/>
                <a:cs typeface="Arial"/>
                <a:sym typeface="Arial"/>
              </a:rPr>
              <a:t> les </a:t>
            </a:r>
            <a:r>
              <a:rPr lang="en-US" sz="1800" strike="noStrike" dirty="0" err="1">
                <a:solidFill>
                  <a:schemeClr val="dk1"/>
                </a:solidFill>
                <a:latin typeface="Arial"/>
                <a:ea typeface="Arial"/>
                <a:cs typeface="Arial"/>
                <a:sym typeface="Arial"/>
              </a:rPr>
              <a:t>identifient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comme</a:t>
            </a:r>
            <a:r>
              <a:rPr lang="en-US" sz="1800" strike="noStrike" dirty="0">
                <a:solidFill>
                  <a:schemeClr val="dk1"/>
                </a:solidFill>
                <a:latin typeface="Arial"/>
                <a:ea typeface="Arial"/>
                <a:cs typeface="Arial"/>
                <a:sym typeface="Arial"/>
              </a:rPr>
              <a:t> un point </a:t>
            </a:r>
            <a:r>
              <a:rPr lang="en-US" sz="1800" strike="noStrike" dirty="0" err="1">
                <a:solidFill>
                  <a:schemeClr val="dk1"/>
                </a:solidFill>
                <a:latin typeface="Arial"/>
                <a:ea typeface="Arial"/>
                <a:cs typeface="Arial"/>
                <a:sym typeface="Arial"/>
              </a:rPr>
              <a:t>sur</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lequel</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ils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auraient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besoin</a:t>
            </a:r>
            <a:r>
              <a:rPr lang="en-US" sz="1800" strike="noStrike" dirty="0">
                <a:solidFill>
                  <a:schemeClr val="dk1"/>
                </a:solidFill>
                <a:latin typeface="Arial"/>
                <a:ea typeface="Arial"/>
                <a:cs typeface="Arial"/>
                <a:sym typeface="Arial"/>
              </a:rPr>
              <a:t> d’aide au </a:t>
            </a:r>
            <a:r>
              <a:rPr lang="en-US" sz="1800" strike="noStrike" dirty="0" err="1">
                <a:solidFill>
                  <a:schemeClr val="dk1"/>
                </a:solidFill>
                <a:latin typeface="Arial"/>
                <a:ea typeface="Arial"/>
                <a:cs typeface="Arial"/>
                <a:sym typeface="Arial"/>
              </a:rPr>
              <a:t>collégial</a:t>
            </a:r>
            <a:r>
              <a:rPr lang="en-US" sz="1800" strike="noStrike" dirty="0">
                <a:solidFill>
                  <a:schemeClr val="dk1"/>
                </a:solidFill>
                <a:latin typeface="Arial"/>
                <a:ea typeface="Arial"/>
                <a:cs typeface="Arial"/>
                <a:sym typeface="Arial"/>
              </a:rPr>
              <a:t> (SRAM, SRAQ, 2010) ;    </a:t>
            </a:r>
          </a:p>
          <a:p>
            <a:pPr marL="457200" lvl="0" indent="-342900" rtl="0">
              <a:lnSpc>
                <a:spcPct val="115000"/>
              </a:lnSpc>
              <a:spcBef>
                <a:spcPts val="0"/>
              </a:spcBef>
              <a:spcAft>
                <a:spcPts val="100"/>
              </a:spcAft>
              <a:buClr>
                <a:schemeClr val="dk1"/>
              </a:buClr>
              <a:buSzPct val="100000"/>
              <a:buChar char="●"/>
            </a:pPr>
            <a:r>
              <a:rPr lang="en-US" sz="1800" strike="noStrike" dirty="0" err="1">
                <a:solidFill>
                  <a:schemeClr val="dk1"/>
                </a:solidFill>
                <a:latin typeface="Arial"/>
                <a:ea typeface="Arial"/>
                <a:cs typeface="Arial"/>
                <a:sym typeface="Arial"/>
              </a:rPr>
              <a:t>Ils</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ont</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besoin</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d’obtenir</a:t>
            </a:r>
            <a:r>
              <a:rPr lang="en-US" sz="1800" strike="noStrike" dirty="0">
                <a:solidFill>
                  <a:schemeClr val="dk1"/>
                </a:solidFill>
                <a:latin typeface="Arial"/>
                <a:ea typeface="Arial"/>
                <a:cs typeface="Arial"/>
                <a:sym typeface="Arial"/>
              </a:rPr>
              <a:t> un </a:t>
            </a:r>
            <a:r>
              <a:rPr lang="en-US" sz="1800" strike="noStrike" dirty="0" err="1">
                <a:solidFill>
                  <a:schemeClr val="dk1"/>
                </a:solidFill>
                <a:latin typeface="Arial"/>
                <a:ea typeface="Arial"/>
                <a:cs typeface="Arial"/>
                <a:sym typeface="Arial"/>
              </a:rPr>
              <a:t>encadrement</a:t>
            </a:r>
            <a:r>
              <a:rPr lang="en-US" sz="1800" strike="noStrike" dirty="0">
                <a:solidFill>
                  <a:schemeClr val="dk1"/>
                </a:solidFill>
                <a:latin typeface="Arial"/>
                <a:ea typeface="Arial"/>
                <a:cs typeface="Arial"/>
                <a:sym typeface="Arial"/>
              </a:rPr>
              <a:t> de </a:t>
            </a:r>
            <a:r>
              <a:rPr lang="en-US" sz="1800" strike="noStrike" dirty="0" err="1">
                <a:solidFill>
                  <a:schemeClr val="dk1"/>
                </a:solidFill>
                <a:latin typeface="Arial"/>
                <a:ea typeface="Arial"/>
                <a:cs typeface="Arial"/>
                <a:sym typeface="Arial"/>
              </a:rPr>
              <a:t>leur</a:t>
            </a:r>
            <a:r>
              <a:rPr lang="en-US" sz="1800" strike="noStrike" dirty="0">
                <a:solidFill>
                  <a:schemeClr val="dk1"/>
                </a:solidFill>
                <a:latin typeface="Arial"/>
                <a:ea typeface="Arial"/>
                <a:cs typeface="Arial"/>
                <a:sym typeface="Arial"/>
              </a:rPr>
              <a:t> lecture par un </a:t>
            </a:r>
            <a:r>
              <a:rPr lang="en-US" sz="1800" strike="noStrike" dirty="0" err="1">
                <a:solidFill>
                  <a:schemeClr val="dk1"/>
                </a:solidFill>
                <a:latin typeface="Arial"/>
                <a:ea typeface="Arial"/>
                <a:cs typeface="Arial"/>
                <a:sym typeface="Arial"/>
              </a:rPr>
              <a:t>professeur</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afin</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d’orienter</a:t>
            </a:r>
            <a:r>
              <a:rPr lang="en-US" sz="1800" strike="noStrike" dirty="0">
                <a:solidFill>
                  <a:schemeClr val="dk1"/>
                </a:solidFill>
                <a:latin typeface="Arial"/>
                <a:ea typeface="Arial"/>
                <a:cs typeface="Arial"/>
                <a:sym typeface="Arial"/>
              </a:rPr>
              <a:t> </a:t>
            </a:r>
            <a:r>
              <a:rPr lang="en-US" sz="1800" strike="noStrike" dirty="0" err="1">
                <a:solidFill>
                  <a:schemeClr val="dk1"/>
                </a:solidFill>
                <a:latin typeface="Arial"/>
                <a:ea typeface="Arial"/>
                <a:cs typeface="Arial"/>
                <a:sym typeface="Arial"/>
              </a:rPr>
              <a:t>celle</a:t>
            </a:r>
            <a:r>
              <a:rPr lang="en-US" sz="1800" strike="noStrike" dirty="0">
                <a:solidFill>
                  <a:schemeClr val="dk1"/>
                </a:solidFill>
                <a:latin typeface="Arial"/>
                <a:ea typeface="Arial"/>
                <a:cs typeface="Arial"/>
                <a:sym typeface="Arial"/>
              </a:rPr>
              <a:t>-ci (C. Veilleux, communication </a:t>
            </a:r>
            <a:r>
              <a:rPr lang="en-US" sz="1800" strike="noStrike" dirty="0" err="1">
                <a:solidFill>
                  <a:schemeClr val="dk1"/>
                </a:solidFill>
                <a:latin typeface="Arial"/>
                <a:ea typeface="Arial"/>
                <a:cs typeface="Arial"/>
                <a:sym typeface="Arial"/>
              </a:rPr>
              <a:t>personnelle</a:t>
            </a:r>
            <a:r>
              <a:rPr lang="en-US" sz="1800" strike="noStrike" dirty="0">
                <a:solidFill>
                  <a:schemeClr val="dk1"/>
                </a:solidFill>
                <a:latin typeface="Arial"/>
                <a:ea typeface="Arial"/>
                <a:cs typeface="Arial"/>
                <a:sym typeface="Arial"/>
              </a:rPr>
              <a:t>, 13 </a:t>
            </a:r>
            <a:r>
              <a:rPr lang="en-US" sz="1800" strike="noStrike" dirty="0" err="1">
                <a:solidFill>
                  <a:schemeClr val="dk1"/>
                </a:solidFill>
                <a:latin typeface="Arial"/>
                <a:ea typeface="Arial"/>
                <a:cs typeface="Arial"/>
                <a:sym typeface="Arial"/>
              </a:rPr>
              <a:t>novembre</a:t>
            </a:r>
            <a:r>
              <a:rPr lang="en-US" sz="1800" strike="noStrike" dirty="0">
                <a:solidFill>
                  <a:schemeClr val="dk1"/>
                </a:solidFill>
                <a:latin typeface="Arial"/>
                <a:ea typeface="Arial"/>
                <a:cs typeface="Arial"/>
                <a:sym typeface="Arial"/>
              </a:rPr>
              <a:t> 2013).     </a:t>
            </a:r>
          </a:p>
          <a:p>
            <a:pPr lvl="0" rtl="0">
              <a:lnSpc>
                <a:spcPct val="115000"/>
              </a:lnSpc>
              <a:spcBef>
                <a:spcPts val="0"/>
              </a:spcBef>
              <a:spcAft>
                <a:spcPts val="100"/>
              </a:spcAft>
              <a:buNone/>
            </a:pPr>
            <a:endParaRPr sz="1800" strike="sngStrike" dirty="0">
              <a:solidFill>
                <a:schemeClr val="dk1"/>
              </a:solidFill>
              <a:latin typeface="Arial"/>
              <a:ea typeface="Arial"/>
              <a:cs typeface="Arial"/>
              <a:sym typeface="Arial"/>
            </a:endParaRPr>
          </a:p>
          <a:p>
            <a:pPr lvl="0">
              <a:spcBef>
                <a:spcPts val="0"/>
              </a:spcBef>
              <a:buClr>
                <a:schemeClr val="dk1"/>
              </a:buClr>
              <a:buSzPct val="50000"/>
              <a:buFont typeface="Arial"/>
              <a:buNone/>
            </a:pPr>
            <a:endParaRPr strike="sngStrike" dirty="0">
              <a:solidFill>
                <a:schemeClr val="dk1"/>
              </a:solidFill>
            </a:endParaRPr>
          </a:p>
          <a:p>
            <a:pPr lvl="0">
              <a:spcBef>
                <a:spcPts val="0"/>
              </a:spcBef>
              <a:buNone/>
            </a:pPr>
            <a:endParaRPr dirty="0"/>
          </a:p>
        </p:txBody>
      </p:sp>
    </p:spTree>
    <p:extLst>
      <p:ext uri="{BB962C8B-B14F-4D97-AF65-F5344CB8AC3E}">
        <p14:creationId xmlns:p14="http://schemas.microsoft.com/office/powerpoint/2010/main" val="79601758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Shape 38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2" name="Shape 382"/>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 : </a:t>
            </a:r>
          </a:p>
          <a:p>
            <a:pPr lvl="0" rtl="0">
              <a:spcBef>
                <a:spcPts val="0"/>
              </a:spcBef>
              <a:buNone/>
            </a:pPr>
            <a:r>
              <a:rPr lang="en-US" dirty="0"/>
              <a:t>Philippe La lecture active : </a:t>
            </a:r>
            <a:r>
              <a:rPr lang="en-US" dirty="0" err="1"/>
              <a:t>définition</a:t>
            </a:r>
            <a:r>
              <a:rPr lang="en-US" dirty="0"/>
              <a:t>.</a:t>
            </a:r>
          </a:p>
          <a:p>
            <a:pPr lvl="0" rtl="0">
              <a:spcBef>
                <a:spcPts val="0"/>
              </a:spcBef>
              <a:buNone/>
            </a:pPr>
            <a:r>
              <a:rPr lang="en-US" dirty="0" err="1"/>
              <a:t>Stratégie</a:t>
            </a:r>
            <a:r>
              <a:rPr lang="en-US" dirty="0"/>
              <a:t> </a:t>
            </a:r>
            <a:r>
              <a:rPr lang="en-US" dirty="0" err="1"/>
              <a:t>d’apprentissage</a:t>
            </a:r>
            <a:r>
              <a:rPr lang="en-US" dirty="0"/>
              <a:t> </a:t>
            </a:r>
            <a:r>
              <a:rPr lang="en-US" dirty="0" err="1"/>
              <a:t>utilisant</a:t>
            </a:r>
            <a:r>
              <a:rPr lang="en-US" dirty="0"/>
              <a:t> des </a:t>
            </a:r>
            <a:r>
              <a:rPr lang="en-US" dirty="0" err="1"/>
              <a:t>catégories</a:t>
            </a:r>
            <a:r>
              <a:rPr lang="en-US" dirty="0"/>
              <a:t> </a:t>
            </a:r>
            <a:r>
              <a:rPr lang="en-US" dirty="0" err="1"/>
              <a:t>d’action</a:t>
            </a:r>
            <a:r>
              <a:rPr lang="en-US" dirty="0"/>
              <a:t> </a:t>
            </a:r>
            <a:r>
              <a:rPr lang="en-US" dirty="0" err="1"/>
              <a:t>cognitives</a:t>
            </a:r>
            <a:r>
              <a:rPr lang="en-US" dirty="0"/>
              <a:t> de </a:t>
            </a:r>
            <a:r>
              <a:rPr lang="en-US" dirty="0" err="1"/>
              <a:t>traitement</a:t>
            </a:r>
            <a:r>
              <a:rPr lang="en-US" dirty="0"/>
              <a:t> des </a:t>
            </a:r>
            <a:r>
              <a:rPr lang="en-US" dirty="0" err="1"/>
              <a:t>informations</a:t>
            </a:r>
            <a:r>
              <a:rPr lang="en-US" dirty="0"/>
              <a:t> et </a:t>
            </a:r>
            <a:r>
              <a:rPr lang="en-US" dirty="0" err="1"/>
              <a:t>connaissances</a:t>
            </a:r>
            <a:r>
              <a:rPr lang="en-US" dirty="0"/>
              <a:t>.  </a:t>
            </a:r>
            <a:r>
              <a:rPr lang="en-US" dirty="0" err="1"/>
              <a:t>Dans</a:t>
            </a:r>
            <a:r>
              <a:rPr lang="en-US" dirty="0"/>
              <a:t> la lecture active, </a:t>
            </a:r>
            <a:r>
              <a:rPr lang="en-US" dirty="0" err="1"/>
              <a:t>l’étudiant</a:t>
            </a:r>
            <a:r>
              <a:rPr lang="en-US" dirty="0"/>
              <a:t> </a:t>
            </a:r>
            <a:r>
              <a:rPr lang="en-US" dirty="0" err="1"/>
              <a:t>réalise</a:t>
            </a:r>
            <a:r>
              <a:rPr lang="en-US" dirty="0"/>
              <a:t> </a:t>
            </a:r>
            <a:r>
              <a:rPr lang="en-US" dirty="0" err="1"/>
              <a:t>aussi</a:t>
            </a:r>
            <a:r>
              <a:rPr lang="en-US" dirty="0"/>
              <a:t> des actions </a:t>
            </a:r>
            <a:r>
              <a:rPr lang="en-US" dirty="0" err="1"/>
              <a:t>métacognitives</a:t>
            </a:r>
            <a:r>
              <a:rPr lang="en-US" dirty="0"/>
              <a:t> </a:t>
            </a:r>
            <a:r>
              <a:rPr lang="en-US" dirty="0" err="1"/>
              <a:t>d’autorégulation</a:t>
            </a:r>
            <a:r>
              <a:rPr lang="en-US" dirty="0"/>
              <a:t> (</a:t>
            </a:r>
            <a:r>
              <a:rPr lang="en-US" dirty="0" err="1"/>
              <a:t>il</a:t>
            </a:r>
            <a:r>
              <a:rPr lang="en-US" dirty="0"/>
              <a:t> </a:t>
            </a:r>
            <a:r>
              <a:rPr lang="en-US" dirty="0" err="1"/>
              <a:t>vérifie</a:t>
            </a:r>
            <a:r>
              <a:rPr lang="en-US" dirty="0"/>
              <a:t> </a:t>
            </a:r>
            <a:r>
              <a:rPr lang="en-US" dirty="0" err="1"/>
              <a:t>sa</a:t>
            </a:r>
            <a:r>
              <a:rPr lang="en-US" dirty="0"/>
              <a:t> </a:t>
            </a:r>
            <a:r>
              <a:rPr lang="en-US" dirty="0" err="1"/>
              <a:t>compréhension</a:t>
            </a:r>
            <a:r>
              <a:rPr lang="en-US" dirty="0"/>
              <a:t>, </a:t>
            </a:r>
            <a:r>
              <a:rPr lang="en-US" dirty="0" err="1"/>
              <a:t>il</a:t>
            </a:r>
            <a:r>
              <a:rPr lang="en-US" dirty="0"/>
              <a:t> </a:t>
            </a:r>
            <a:r>
              <a:rPr lang="en-US" dirty="0" err="1"/>
              <a:t>explique</a:t>
            </a:r>
            <a:r>
              <a:rPr lang="en-US" dirty="0"/>
              <a:t> comment </a:t>
            </a:r>
            <a:r>
              <a:rPr lang="en-US" dirty="0" err="1"/>
              <a:t>il</a:t>
            </a:r>
            <a:r>
              <a:rPr lang="en-US" dirty="0"/>
              <a:t> </a:t>
            </a:r>
            <a:r>
              <a:rPr lang="en-US" dirty="0" err="1"/>
              <a:t>est</a:t>
            </a:r>
            <a:r>
              <a:rPr lang="en-US" dirty="0"/>
              <a:t> </a:t>
            </a:r>
            <a:r>
              <a:rPr lang="en-US" dirty="0" err="1"/>
              <a:t>arrivé</a:t>
            </a:r>
            <a:r>
              <a:rPr lang="en-US" dirty="0"/>
              <a:t> à </a:t>
            </a:r>
            <a:r>
              <a:rPr lang="en-US" dirty="0" err="1"/>
              <a:t>sélectionner</a:t>
            </a:r>
            <a:r>
              <a:rPr lang="en-US" dirty="0"/>
              <a:t> et </a:t>
            </a:r>
            <a:r>
              <a:rPr lang="en-US" dirty="0" err="1"/>
              <a:t>organiser</a:t>
            </a:r>
            <a:r>
              <a:rPr lang="en-US" dirty="0"/>
              <a:t> son nouveau savoir)</a:t>
            </a:r>
          </a:p>
        </p:txBody>
      </p:sp>
    </p:spTree>
    <p:extLst>
      <p:ext uri="{BB962C8B-B14F-4D97-AF65-F5344CB8AC3E}">
        <p14:creationId xmlns:p14="http://schemas.microsoft.com/office/powerpoint/2010/main" val="31117556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spcBef>
                <a:spcPts val="0"/>
              </a:spcBef>
              <a:buNone/>
            </a:pPr>
            <a:r>
              <a:rPr lang="en-US" sz="1200" dirty="0">
                <a:latin typeface="Arial"/>
                <a:ea typeface="Arial"/>
                <a:cs typeface="Arial"/>
                <a:sym typeface="Arial"/>
              </a:rPr>
              <a:t>Importance des </a:t>
            </a:r>
            <a:r>
              <a:rPr lang="en-US" sz="1200" dirty="0" err="1">
                <a:latin typeface="Arial"/>
                <a:ea typeface="Arial"/>
                <a:cs typeface="Arial"/>
                <a:sym typeface="Arial"/>
              </a:rPr>
              <a:t>stratégies</a:t>
            </a:r>
            <a:r>
              <a:rPr lang="en-US" sz="1200" dirty="0">
                <a:latin typeface="Arial"/>
                <a:ea typeface="Arial"/>
                <a:cs typeface="Arial"/>
                <a:sym typeface="Arial"/>
              </a:rPr>
              <a:t> </a:t>
            </a:r>
            <a:r>
              <a:rPr lang="en-US" sz="1200" dirty="0" err="1">
                <a:latin typeface="Arial"/>
                <a:ea typeface="Arial"/>
                <a:cs typeface="Arial"/>
                <a:sym typeface="Arial"/>
              </a:rPr>
              <a:t>d’apprentissage</a:t>
            </a:r>
            <a:r>
              <a:rPr lang="en-US" sz="1200" dirty="0">
                <a:latin typeface="Arial"/>
                <a:ea typeface="Arial"/>
                <a:cs typeface="Arial"/>
                <a:sym typeface="Arial"/>
              </a:rPr>
              <a:t>:</a:t>
            </a:r>
          </a:p>
          <a:p>
            <a:pPr lvl="0">
              <a:spcBef>
                <a:spcPts val="0"/>
              </a:spcBef>
              <a:buNone/>
            </a:pPr>
            <a:r>
              <a:rPr lang="en-US" sz="1200" dirty="0">
                <a:latin typeface="Arial"/>
                <a:ea typeface="Arial"/>
                <a:cs typeface="Arial"/>
                <a:sym typeface="Arial"/>
              </a:rPr>
              <a:t>Isabelle : </a:t>
            </a:r>
            <a:r>
              <a:rPr lang="en-US" sz="1200" dirty="0" err="1">
                <a:latin typeface="Arial"/>
                <a:ea typeface="Arial"/>
                <a:cs typeface="Arial"/>
                <a:sym typeface="Arial"/>
              </a:rPr>
              <a:t>Plusieurs</a:t>
            </a:r>
            <a:r>
              <a:rPr lang="en-US" sz="1200" dirty="0">
                <a:latin typeface="Arial"/>
                <a:ea typeface="Arial"/>
                <a:cs typeface="Arial"/>
                <a:sym typeface="Arial"/>
              </a:rPr>
              <a:t> </a:t>
            </a:r>
            <a:r>
              <a:rPr lang="en-US" sz="1200" dirty="0" err="1">
                <a:latin typeface="Arial"/>
                <a:ea typeface="Arial"/>
                <a:cs typeface="Arial"/>
                <a:sym typeface="Arial"/>
              </a:rPr>
              <a:t>recherches</a:t>
            </a:r>
            <a:r>
              <a:rPr lang="en-US" sz="1200" dirty="0">
                <a:latin typeface="Arial"/>
                <a:ea typeface="Arial"/>
                <a:cs typeface="Arial"/>
                <a:sym typeface="Arial"/>
              </a:rPr>
              <a:t> </a:t>
            </a:r>
            <a:r>
              <a:rPr lang="en-US" sz="1200" dirty="0" err="1">
                <a:latin typeface="Arial"/>
                <a:ea typeface="Arial"/>
                <a:cs typeface="Arial"/>
                <a:sym typeface="Arial"/>
              </a:rPr>
              <a:t>ont</a:t>
            </a:r>
            <a:r>
              <a:rPr lang="en-US" sz="1200" dirty="0">
                <a:latin typeface="Arial"/>
                <a:ea typeface="Arial"/>
                <a:cs typeface="Arial"/>
                <a:sym typeface="Arial"/>
              </a:rPr>
              <a:t> </a:t>
            </a:r>
            <a:r>
              <a:rPr lang="en-US" sz="1200" dirty="0" err="1">
                <a:latin typeface="Arial"/>
                <a:ea typeface="Arial"/>
                <a:cs typeface="Arial"/>
                <a:sym typeface="Arial"/>
              </a:rPr>
              <a:t>étés</a:t>
            </a:r>
            <a:r>
              <a:rPr lang="en-US" sz="1200" dirty="0">
                <a:latin typeface="Arial"/>
                <a:ea typeface="Arial"/>
                <a:cs typeface="Arial"/>
                <a:sym typeface="Arial"/>
              </a:rPr>
              <a:t> </a:t>
            </a:r>
            <a:r>
              <a:rPr lang="en-US" sz="1200" dirty="0" err="1">
                <a:latin typeface="Arial"/>
                <a:ea typeface="Arial"/>
                <a:cs typeface="Arial"/>
                <a:sym typeface="Arial"/>
              </a:rPr>
              <a:t>faites</a:t>
            </a:r>
            <a:r>
              <a:rPr lang="en-US" sz="1200" dirty="0">
                <a:latin typeface="Arial"/>
                <a:ea typeface="Arial"/>
                <a:cs typeface="Arial"/>
                <a:sym typeface="Arial"/>
              </a:rPr>
              <a:t> </a:t>
            </a:r>
            <a:r>
              <a:rPr lang="en-US" sz="1200" dirty="0" err="1">
                <a:latin typeface="Arial"/>
                <a:ea typeface="Arial"/>
                <a:cs typeface="Arial"/>
                <a:sym typeface="Arial"/>
              </a:rPr>
              <a:t>sur</a:t>
            </a:r>
            <a:r>
              <a:rPr lang="en-US" sz="1200" dirty="0">
                <a:latin typeface="Arial"/>
                <a:ea typeface="Arial"/>
                <a:cs typeface="Arial"/>
                <a:sym typeface="Arial"/>
              </a:rPr>
              <a:t> les </a:t>
            </a:r>
            <a:r>
              <a:rPr lang="en-US" sz="1200" dirty="0" err="1">
                <a:latin typeface="Arial"/>
                <a:ea typeface="Arial"/>
                <a:cs typeface="Arial"/>
                <a:sym typeface="Arial"/>
              </a:rPr>
              <a:t>stratégies</a:t>
            </a:r>
            <a:r>
              <a:rPr lang="en-US" sz="1200" dirty="0">
                <a:latin typeface="Arial"/>
                <a:ea typeface="Arial"/>
                <a:cs typeface="Arial"/>
                <a:sym typeface="Arial"/>
              </a:rPr>
              <a:t> </a:t>
            </a:r>
            <a:r>
              <a:rPr lang="en-US" sz="1200" dirty="0" err="1">
                <a:latin typeface="Arial"/>
                <a:ea typeface="Arial"/>
                <a:cs typeface="Arial"/>
                <a:sym typeface="Arial"/>
              </a:rPr>
              <a:t>d’apprentissage</a:t>
            </a:r>
            <a:r>
              <a:rPr lang="en-US" sz="1200" dirty="0">
                <a:latin typeface="Arial"/>
                <a:ea typeface="Arial"/>
                <a:cs typeface="Arial"/>
                <a:sym typeface="Arial"/>
              </a:rPr>
              <a:t>, le lien entre la réussite et </a:t>
            </a:r>
            <a:r>
              <a:rPr lang="en-US" sz="1200" dirty="0" err="1">
                <a:latin typeface="Arial"/>
                <a:ea typeface="Arial"/>
                <a:cs typeface="Arial"/>
                <a:sym typeface="Arial"/>
              </a:rPr>
              <a:t>celles</a:t>
            </a:r>
            <a:r>
              <a:rPr lang="en-US" sz="1200" dirty="0">
                <a:latin typeface="Arial"/>
                <a:ea typeface="Arial"/>
                <a:cs typeface="Arial"/>
                <a:sym typeface="Arial"/>
              </a:rPr>
              <a:t>-ci </a:t>
            </a:r>
            <a:r>
              <a:rPr lang="en-US" sz="1200" dirty="0" err="1">
                <a:latin typeface="Arial"/>
                <a:ea typeface="Arial"/>
                <a:cs typeface="Arial"/>
                <a:sym typeface="Arial"/>
              </a:rPr>
              <a:t>n’est</a:t>
            </a:r>
            <a:r>
              <a:rPr lang="en-US" sz="1200" dirty="0">
                <a:latin typeface="Arial"/>
                <a:ea typeface="Arial"/>
                <a:cs typeface="Arial"/>
                <a:sym typeface="Arial"/>
              </a:rPr>
              <a:t> plus à </a:t>
            </a:r>
            <a:r>
              <a:rPr lang="en-US" sz="1200" dirty="0" err="1">
                <a:latin typeface="Arial"/>
                <a:ea typeface="Arial"/>
                <a:cs typeface="Arial"/>
                <a:sym typeface="Arial"/>
              </a:rPr>
              <a:t>démontrer</a:t>
            </a:r>
            <a:r>
              <a:rPr lang="en-US" sz="1200" dirty="0">
                <a:latin typeface="Arial"/>
                <a:ea typeface="Arial"/>
                <a:cs typeface="Arial"/>
                <a:sym typeface="Arial"/>
              </a:rPr>
              <a:t>.</a:t>
            </a:r>
          </a:p>
          <a:p>
            <a:pPr lvl="0">
              <a:spcBef>
                <a:spcPts val="0"/>
              </a:spcBef>
              <a:buNone/>
            </a:pPr>
            <a:endParaRPr sz="1200" dirty="0">
              <a:latin typeface="Arial"/>
              <a:ea typeface="Arial"/>
              <a:cs typeface="Arial"/>
              <a:sym typeface="Arial"/>
            </a:endParaRPr>
          </a:p>
          <a:p>
            <a:pPr lvl="0" rtl="0">
              <a:spcBef>
                <a:spcPts val="0"/>
              </a:spcBef>
              <a:buNone/>
            </a:pPr>
            <a:endParaRPr sz="1200" dirty="0">
              <a:latin typeface="Arial"/>
              <a:ea typeface="Arial"/>
              <a:cs typeface="Arial"/>
              <a:sym typeface="Arial"/>
            </a:endParaRPr>
          </a:p>
          <a:p>
            <a:pPr marL="457200" lvl="0" indent="-304800" rtl="0">
              <a:spcBef>
                <a:spcPts val="0"/>
              </a:spcBef>
              <a:buClr>
                <a:srgbClr val="444444"/>
              </a:buClr>
              <a:buSzPct val="100000"/>
              <a:buFont typeface="Arial"/>
              <a:buChar char="●"/>
            </a:pPr>
            <a:r>
              <a:rPr lang="en-US" sz="1200" dirty="0">
                <a:solidFill>
                  <a:srgbClr val="444444"/>
                </a:solidFill>
                <a:highlight>
                  <a:srgbClr val="FFFFFF"/>
                </a:highlight>
                <a:latin typeface="Arial"/>
                <a:ea typeface="Arial"/>
                <a:cs typeface="Arial"/>
                <a:sym typeface="Arial"/>
              </a:rPr>
              <a:t>Weinstein (1994), </a:t>
            </a:r>
            <a:r>
              <a:rPr lang="en-US" sz="1200" dirty="0" err="1">
                <a:solidFill>
                  <a:srgbClr val="444444"/>
                </a:solidFill>
                <a:highlight>
                  <a:srgbClr val="FFFFFF"/>
                </a:highlight>
                <a:latin typeface="Arial"/>
                <a:ea typeface="Arial"/>
                <a:cs typeface="Arial"/>
                <a:sym typeface="Arial"/>
              </a:rPr>
              <a:t>ont</a:t>
            </a:r>
            <a:r>
              <a:rPr lang="en-US" sz="1200" dirty="0">
                <a:solidFill>
                  <a:srgbClr val="444444"/>
                </a:solidFill>
                <a:highlight>
                  <a:srgbClr val="FFFFFF"/>
                </a:highlight>
                <a:latin typeface="Arial"/>
                <a:ea typeface="Arial"/>
                <a:cs typeface="Arial"/>
                <a:sym typeface="Arial"/>
              </a:rPr>
              <a:t> </a:t>
            </a:r>
            <a:r>
              <a:rPr lang="en-US" sz="1200" dirty="0" err="1">
                <a:solidFill>
                  <a:srgbClr val="444444"/>
                </a:solidFill>
                <a:highlight>
                  <a:srgbClr val="FFFFFF"/>
                </a:highlight>
                <a:latin typeface="Arial"/>
                <a:ea typeface="Arial"/>
                <a:cs typeface="Arial"/>
                <a:sym typeface="Arial"/>
              </a:rPr>
              <a:t>démontré</a:t>
            </a:r>
            <a:r>
              <a:rPr lang="en-US" sz="1200" dirty="0">
                <a:solidFill>
                  <a:srgbClr val="444444"/>
                </a:solidFill>
                <a:highlight>
                  <a:srgbClr val="FFFFFF"/>
                </a:highlight>
                <a:latin typeface="Arial"/>
                <a:ea typeface="Arial"/>
                <a:cs typeface="Arial"/>
                <a:sym typeface="Arial"/>
              </a:rPr>
              <a:t> </a:t>
            </a:r>
            <a:r>
              <a:rPr lang="en-US" sz="1200" dirty="0" err="1">
                <a:solidFill>
                  <a:srgbClr val="444444"/>
                </a:solidFill>
                <a:highlight>
                  <a:srgbClr val="FFFFFF"/>
                </a:highlight>
                <a:latin typeface="Arial"/>
                <a:ea typeface="Arial"/>
                <a:cs typeface="Arial"/>
                <a:sym typeface="Arial"/>
              </a:rPr>
              <a:t>que</a:t>
            </a:r>
            <a:r>
              <a:rPr lang="en-US" sz="1200" dirty="0">
                <a:solidFill>
                  <a:srgbClr val="444444"/>
                </a:solidFill>
                <a:highlight>
                  <a:srgbClr val="FFFFFF"/>
                </a:highlight>
                <a:latin typeface="Arial"/>
                <a:ea typeface="Arial"/>
                <a:cs typeface="Arial"/>
                <a:sym typeface="Arial"/>
              </a:rPr>
              <a:t> les </a:t>
            </a:r>
            <a:r>
              <a:rPr lang="en-US" sz="1200" dirty="0" err="1">
                <a:solidFill>
                  <a:srgbClr val="444444"/>
                </a:solidFill>
                <a:highlight>
                  <a:srgbClr val="FFFFFF"/>
                </a:highlight>
                <a:latin typeface="Arial"/>
                <a:ea typeface="Arial"/>
                <a:cs typeface="Arial"/>
                <a:sym typeface="Arial"/>
              </a:rPr>
              <a:t>élèves</a:t>
            </a:r>
            <a:r>
              <a:rPr lang="en-US" sz="1200" dirty="0">
                <a:solidFill>
                  <a:srgbClr val="444444"/>
                </a:solidFill>
                <a:highlight>
                  <a:srgbClr val="FFFFFF"/>
                </a:highlight>
                <a:latin typeface="Arial"/>
                <a:ea typeface="Arial"/>
                <a:cs typeface="Arial"/>
                <a:sym typeface="Arial"/>
              </a:rPr>
              <a:t> qui </a:t>
            </a:r>
            <a:r>
              <a:rPr lang="en-US" sz="1200" dirty="0" err="1">
                <a:solidFill>
                  <a:srgbClr val="444444"/>
                </a:solidFill>
                <a:highlight>
                  <a:srgbClr val="FFFFFF"/>
                </a:highlight>
                <a:latin typeface="Arial"/>
                <a:ea typeface="Arial"/>
                <a:cs typeface="Arial"/>
                <a:sym typeface="Arial"/>
              </a:rPr>
              <a:t>réussissent</a:t>
            </a:r>
            <a:r>
              <a:rPr lang="en-US" sz="1200" dirty="0">
                <a:solidFill>
                  <a:srgbClr val="444444"/>
                </a:solidFill>
                <a:highlight>
                  <a:srgbClr val="FFFFFF"/>
                </a:highlight>
                <a:latin typeface="Arial"/>
                <a:ea typeface="Arial"/>
                <a:cs typeface="Arial"/>
                <a:sym typeface="Arial"/>
              </a:rPr>
              <a:t> </a:t>
            </a:r>
            <a:r>
              <a:rPr lang="en-US" sz="1200" dirty="0" err="1">
                <a:solidFill>
                  <a:srgbClr val="444444"/>
                </a:solidFill>
                <a:highlight>
                  <a:srgbClr val="FFFFFF"/>
                </a:highlight>
                <a:latin typeface="Arial"/>
                <a:ea typeface="Arial"/>
                <a:cs typeface="Arial"/>
                <a:sym typeface="Arial"/>
              </a:rPr>
              <a:t>bien</a:t>
            </a:r>
            <a:r>
              <a:rPr lang="en-US" sz="1200" dirty="0">
                <a:solidFill>
                  <a:srgbClr val="444444"/>
                </a:solidFill>
                <a:highlight>
                  <a:srgbClr val="FFFFFF"/>
                </a:highlight>
                <a:latin typeface="Arial"/>
                <a:ea typeface="Arial"/>
                <a:cs typeface="Arial"/>
                <a:sym typeface="Arial"/>
              </a:rPr>
              <a:t> </a:t>
            </a:r>
            <a:r>
              <a:rPr lang="en-US" sz="1200" dirty="0" err="1">
                <a:solidFill>
                  <a:srgbClr val="444444"/>
                </a:solidFill>
                <a:highlight>
                  <a:srgbClr val="FFFFFF"/>
                </a:highlight>
                <a:latin typeface="Arial"/>
                <a:ea typeface="Arial"/>
                <a:cs typeface="Arial"/>
                <a:sym typeface="Arial"/>
              </a:rPr>
              <a:t>leurs</a:t>
            </a:r>
            <a:r>
              <a:rPr lang="en-US" sz="1200" dirty="0">
                <a:solidFill>
                  <a:srgbClr val="444444"/>
                </a:solidFill>
                <a:highlight>
                  <a:srgbClr val="FFFFFF"/>
                </a:highlight>
                <a:latin typeface="Arial"/>
                <a:ea typeface="Arial"/>
                <a:cs typeface="Arial"/>
                <a:sym typeface="Arial"/>
              </a:rPr>
              <a:t> cours </a:t>
            </a:r>
            <a:r>
              <a:rPr lang="en-US" sz="1200" dirty="0" err="1">
                <a:solidFill>
                  <a:srgbClr val="444444"/>
                </a:solidFill>
                <a:highlight>
                  <a:srgbClr val="FFFFFF"/>
                </a:highlight>
                <a:latin typeface="Arial"/>
                <a:ea typeface="Arial"/>
                <a:cs typeface="Arial"/>
                <a:sym typeface="Arial"/>
              </a:rPr>
              <a:t>sont</a:t>
            </a:r>
            <a:r>
              <a:rPr lang="en-US" sz="1200" dirty="0">
                <a:solidFill>
                  <a:srgbClr val="444444"/>
                </a:solidFill>
                <a:highlight>
                  <a:srgbClr val="FFFFFF"/>
                </a:highlight>
                <a:latin typeface="Arial"/>
                <a:ea typeface="Arial"/>
                <a:cs typeface="Arial"/>
                <a:sym typeface="Arial"/>
              </a:rPr>
              <a:t> </a:t>
            </a:r>
            <a:r>
              <a:rPr lang="en-US" sz="1200" dirty="0" err="1">
                <a:solidFill>
                  <a:srgbClr val="444444"/>
                </a:solidFill>
                <a:highlight>
                  <a:srgbClr val="FFFFFF"/>
                </a:highlight>
                <a:latin typeface="Arial"/>
                <a:ea typeface="Arial"/>
                <a:cs typeface="Arial"/>
                <a:sym typeface="Arial"/>
              </a:rPr>
              <a:t>ceux</a:t>
            </a:r>
            <a:r>
              <a:rPr lang="en-US" sz="1200" dirty="0">
                <a:solidFill>
                  <a:srgbClr val="444444"/>
                </a:solidFill>
                <a:highlight>
                  <a:srgbClr val="FFFFFF"/>
                </a:highlight>
                <a:latin typeface="Arial"/>
                <a:ea typeface="Arial"/>
                <a:cs typeface="Arial"/>
                <a:sym typeface="Arial"/>
              </a:rPr>
              <a:t> qui </a:t>
            </a:r>
            <a:r>
              <a:rPr lang="en-US" sz="1200" dirty="0" err="1">
                <a:solidFill>
                  <a:srgbClr val="444444"/>
                </a:solidFill>
                <a:highlight>
                  <a:srgbClr val="FFFFFF"/>
                </a:highlight>
                <a:latin typeface="Arial"/>
                <a:ea typeface="Arial"/>
                <a:cs typeface="Arial"/>
                <a:sym typeface="Arial"/>
              </a:rPr>
              <a:t>utilisent</a:t>
            </a:r>
            <a:r>
              <a:rPr lang="en-US" sz="1200" dirty="0">
                <a:solidFill>
                  <a:srgbClr val="444444"/>
                </a:solidFill>
                <a:highlight>
                  <a:srgbClr val="FFFFFF"/>
                </a:highlight>
                <a:latin typeface="Arial"/>
                <a:ea typeface="Arial"/>
                <a:cs typeface="Arial"/>
                <a:sym typeface="Arial"/>
              </a:rPr>
              <a:t> des </a:t>
            </a:r>
            <a:r>
              <a:rPr lang="en-US" sz="1200" dirty="0" err="1">
                <a:solidFill>
                  <a:srgbClr val="444444"/>
                </a:solidFill>
                <a:highlight>
                  <a:srgbClr val="FFFFFF"/>
                </a:highlight>
                <a:latin typeface="Arial"/>
                <a:ea typeface="Arial"/>
                <a:cs typeface="Arial"/>
                <a:sym typeface="Arial"/>
              </a:rPr>
              <a:t>stratégies</a:t>
            </a:r>
            <a:r>
              <a:rPr lang="en-US" sz="1200" dirty="0">
                <a:solidFill>
                  <a:srgbClr val="444444"/>
                </a:solidFill>
                <a:highlight>
                  <a:srgbClr val="FFFFFF"/>
                </a:highlight>
                <a:latin typeface="Arial"/>
                <a:ea typeface="Arial"/>
                <a:cs typeface="Arial"/>
                <a:sym typeface="Arial"/>
              </a:rPr>
              <a:t> </a:t>
            </a:r>
            <a:r>
              <a:rPr lang="en-US" sz="1200" dirty="0" err="1">
                <a:solidFill>
                  <a:srgbClr val="444444"/>
                </a:solidFill>
                <a:highlight>
                  <a:srgbClr val="FFFFFF"/>
                </a:highlight>
                <a:latin typeface="Arial"/>
                <a:ea typeface="Arial"/>
                <a:cs typeface="Arial"/>
                <a:sym typeface="Arial"/>
              </a:rPr>
              <a:t>d’apprentissage</a:t>
            </a:r>
            <a:r>
              <a:rPr lang="en-US" sz="1200" dirty="0">
                <a:solidFill>
                  <a:srgbClr val="444444"/>
                </a:solidFill>
                <a:highlight>
                  <a:srgbClr val="FFFFFF"/>
                </a:highlight>
                <a:latin typeface="Arial"/>
                <a:ea typeface="Arial"/>
                <a:cs typeface="Arial"/>
                <a:sym typeface="Arial"/>
              </a:rPr>
              <a:t>.</a:t>
            </a:r>
          </a:p>
          <a:p>
            <a:pPr lvl="0" rtl="0">
              <a:spcBef>
                <a:spcPts val="0"/>
              </a:spcBef>
              <a:buNone/>
            </a:pPr>
            <a:r>
              <a:rPr lang="en-US" sz="1100" dirty="0">
                <a:solidFill>
                  <a:srgbClr val="444444"/>
                </a:solidFill>
                <a:highlight>
                  <a:srgbClr val="FFFFFF"/>
                </a:highlight>
                <a:latin typeface="Arial"/>
                <a:ea typeface="Arial"/>
                <a:cs typeface="Arial"/>
                <a:sym typeface="Arial"/>
              </a:rPr>
              <a:t>Les </a:t>
            </a:r>
            <a:r>
              <a:rPr lang="en-US" sz="1100" dirty="0" err="1">
                <a:solidFill>
                  <a:srgbClr val="444444"/>
                </a:solidFill>
                <a:highlight>
                  <a:srgbClr val="FFFFFF"/>
                </a:highlight>
                <a:latin typeface="Arial"/>
                <a:ea typeface="Arial"/>
                <a:cs typeface="Arial"/>
                <a:sym typeface="Arial"/>
              </a:rPr>
              <a:t>stratégies</a:t>
            </a:r>
            <a:r>
              <a:rPr lang="en-US" sz="1100" dirty="0">
                <a:solidFill>
                  <a:srgbClr val="444444"/>
                </a:solidFill>
                <a:highlight>
                  <a:srgbClr val="FFFFFF"/>
                </a:highlight>
                <a:latin typeface="Arial"/>
                <a:ea typeface="Arial"/>
                <a:cs typeface="Arial"/>
                <a:sym typeface="Arial"/>
              </a:rPr>
              <a:t> apprises </a:t>
            </a:r>
            <a:r>
              <a:rPr lang="en-US" sz="1100" dirty="0" err="1">
                <a:solidFill>
                  <a:srgbClr val="444444"/>
                </a:solidFill>
                <a:highlight>
                  <a:srgbClr val="FFFFFF"/>
                </a:highlight>
                <a:latin typeface="Arial"/>
                <a:ea typeface="Arial"/>
                <a:cs typeface="Arial"/>
                <a:sym typeface="Arial"/>
              </a:rPr>
              <a:t>serviront</a:t>
            </a:r>
            <a:r>
              <a:rPr lang="en-US" sz="1100" dirty="0">
                <a:solidFill>
                  <a:srgbClr val="444444"/>
                </a:solidFill>
                <a:highlight>
                  <a:srgbClr val="FFFFFF"/>
                </a:highlight>
                <a:latin typeface="Arial"/>
                <a:ea typeface="Arial"/>
                <a:cs typeface="Arial"/>
                <a:sym typeface="Arial"/>
              </a:rPr>
              <a:t> tout au long des études et </a:t>
            </a:r>
            <a:r>
              <a:rPr lang="en-US" sz="1100" dirty="0" err="1">
                <a:solidFill>
                  <a:srgbClr val="444444"/>
                </a:solidFill>
                <a:highlight>
                  <a:srgbClr val="FFFFFF"/>
                </a:highlight>
                <a:latin typeface="Arial"/>
                <a:ea typeface="Arial"/>
                <a:cs typeface="Arial"/>
                <a:sym typeface="Arial"/>
              </a:rPr>
              <a:t>même</a:t>
            </a:r>
            <a:r>
              <a:rPr lang="en-US" sz="1100" dirty="0">
                <a:solidFill>
                  <a:srgbClr val="444444"/>
                </a:solidFill>
                <a:highlight>
                  <a:srgbClr val="FFFFFF"/>
                </a:highlight>
                <a:latin typeface="Arial"/>
                <a:ea typeface="Arial"/>
                <a:cs typeface="Arial"/>
                <a:sym typeface="Arial"/>
              </a:rPr>
              <a:t> </a:t>
            </a:r>
            <a:r>
              <a:rPr lang="en-US" sz="1100" dirty="0" err="1">
                <a:solidFill>
                  <a:srgbClr val="444444"/>
                </a:solidFill>
                <a:highlight>
                  <a:srgbClr val="FFFFFF"/>
                </a:highlight>
                <a:latin typeface="Arial"/>
                <a:ea typeface="Arial"/>
                <a:cs typeface="Arial"/>
                <a:sym typeface="Arial"/>
              </a:rPr>
              <a:t>dans</a:t>
            </a:r>
            <a:r>
              <a:rPr lang="en-US" sz="1100" dirty="0">
                <a:solidFill>
                  <a:srgbClr val="444444"/>
                </a:solidFill>
                <a:highlight>
                  <a:srgbClr val="FFFFFF"/>
                </a:highlight>
                <a:latin typeface="Arial"/>
                <a:ea typeface="Arial"/>
                <a:cs typeface="Arial"/>
                <a:sym typeface="Arial"/>
              </a:rPr>
              <a:t> la vie.</a:t>
            </a:r>
          </a:p>
          <a:p>
            <a:pPr lvl="0" rtl="0">
              <a:spcBef>
                <a:spcPts val="0"/>
              </a:spcBef>
              <a:buNone/>
            </a:pPr>
            <a:endParaRPr sz="1100" dirty="0">
              <a:solidFill>
                <a:srgbClr val="444444"/>
              </a:solidFill>
              <a:highlight>
                <a:srgbClr val="FFFFFF"/>
              </a:highlight>
              <a:latin typeface="Arial"/>
              <a:ea typeface="Arial"/>
              <a:cs typeface="Arial"/>
              <a:sym typeface="Arial"/>
            </a:endParaRPr>
          </a:p>
          <a:p>
            <a:pPr marL="457200" lvl="0" indent="-419100" rtl="0">
              <a:spcBef>
                <a:spcPts val="0"/>
              </a:spcBef>
              <a:buClr>
                <a:srgbClr val="444444"/>
              </a:buClr>
              <a:buSzPct val="272727"/>
              <a:buChar char="●"/>
            </a:pPr>
            <a:r>
              <a:rPr lang="en-US" sz="1100" dirty="0">
                <a:solidFill>
                  <a:srgbClr val="444444"/>
                </a:solidFill>
                <a:latin typeface="Arial"/>
                <a:ea typeface="Arial"/>
                <a:cs typeface="Arial"/>
                <a:sym typeface="Arial"/>
              </a:rPr>
              <a:t>Les </a:t>
            </a:r>
            <a:r>
              <a:rPr lang="en-US" sz="1100" dirty="0" err="1">
                <a:solidFill>
                  <a:srgbClr val="444444"/>
                </a:solidFill>
                <a:latin typeface="Arial"/>
                <a:ea typeface="Arial"/>
                <a:cs typeface="Arial"/>
                <a:sym typeface="Arial"/>
              </a:rPr>
              <a:t>stratégies</a:t>
            </a:r>
            <a:r>
              <a:rPr lang="en-US" sz="1100" dirty="0">
                <a:solidFill>
                  <a:srgbClr val="444444"/>
                </a:solidFill>
                <a:latin typeface="Arial"/>
                <a:ea typeface="Arial"/>
                <a:cs typeface="Arial"/>
                <a:sym typeface="Arial"/>
              </a:rPr>
              <a:t> apprises </a:t>
            </a:r>
            <a:r>
              <a:rPr lang="en-US" sz="1100" dirty="0" err="1">
                <a:solidFill>
                  <a:srgbClr val="444444"/>
                </a:solidFill>
                <a:latin typeface="Arial"/>
                <a:ea typeface="Arial"/>
                <a:cs typeface="Arial"/>
                <a:sym typeface="Arial"/>
              </a:rPr>
              <a:t>serviront</a:t>
            </a:r>
            <a:r>
              <a:rPr lang="en-US" sz="1100" dirty="0">
                <a:solidFill>
                  <a:srgbClr val="444444"/>
                </a:solidFill>
                <a:latin typeface="Arial"/>
                <a:ea typeface="Arial"/>
                <a:cs typeface="Arial"/>
                <a:sym typeface="Arial"/>
              </a:rPr>
              <a:t> tout au long des études et </a:t>
            </a:r>
            <a:r>
              <a:rPr lang="en-US" sz="1100" dirty="0" err="1">
                <a:solidFill>
                  <a:srgbClr val="444444"/>
                </a:solidFill>
                <a:latin typeface="Arial"/>
                <a:ea typeface="Arial"/>
                <a:cs typeface="Arial"/>
                <a:sym typeface="Arial"/>
              </a:rPr>
              <a:t>même</a:t>
            </a: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dans</a:t>
            </a:r>
            <a:r>
              <a:rPr lang="en-US" sz="1100" dirty="0">
                <a:solidFill>
                  <a:srgbClr val="444444"/>
                </a:solidFill>
                <a:latin typeface="Arial"/>
                <a:ea typeface="Arial"/>
                <a:cs typeface="Arial"/>
                <a:sym typeface="Arial"/>
              </a:rPr>
              <a:t> la vie. (Cartier, 2000)</a:t>
            </a:r>
          </a:p>
          <a:p>
            <a:pPr lvl="0" rtl="0">
              <a:spcBef>
                <a:spcPts val="0"/>
              </a:spcBef>
              <a:buClr>
                <a:schemeClr val="dk1"/>
              </a:buClr>
              <a:buSzPct val="100000"/>
              <a:buFont typeface="Arial"/>
              <a:buNone/>
            </a:pPr>
            <a:endParaRPr sz="1100" dirty="0">
              <a:solidFill>
                <a:srgbClr val="444444"/>
              </a:solidFill>
              <a:latin typeface="Arial"/>
              <a:ea typeface="Arial"/>
              <a:cs typeface="Arial"/>
              <a:sym typeface="Arial"/>
            </a:endParaRPr>
          </a:p>
          <a:p>
            <a:pPr marL="457200" lvl="0" indent="-419100" rtl="0">
              <a:spcBef>
                <a:spcPts val="0"/>
              </a:spcBef>
              <a:buClr>
                <a:srgbClr val="444444"/>
              </a:buClr>
              <a:buSzPct val="272727"/>
              <a:buChar char="●"/>
            </a:pP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l’étudiant</a:t>
            </a:r>
            <a:r>
              <a:rPr lang="en-US" sz="1100" dirty="0">
                <a:solidFill>
                  <a:srgbClr val="444444"/>
                </a:solidFill>
                <a:latin typeface="Arial"/>
                <a:ea typeface="Arial"/>
                <a:cs typeface="Arial"/>
                <a:sym typeface="Arial"/>
              </a:rPr>
              <a:t> qui </a:t>
            </a:r>
            <a:r>
              <a:rPr lang="en-US" sz="1100" dirty="0" err="1">
                <a:solidFill>
                  <a:srgbClr val="444444"/>
                </a:solidFill>
                <a:latin typeface="Arial"/>
                <a:ea typeface="Arial"/>
                <a:cs typeface="Arial"/>
                <a:sym typeface="Arial"/>
              </a:rPr>
              <a:t>utilise</a:t>
            </a:r>
            <a:r>
              <a:rPr lang="en-US" sz="1100" dirty="0">
                <a:solidFill>
                  <a:srgbClr val="444444"/>
                </a:solidFill>
                <a:latin typeface="Arial"/>
                <a:ea typeface="Arial"/>
                <a:cs typeface="Arial"/>
                <a:sym typeface="Arial"/>
              </a:rPr>
              <a:t> des </a:t>
            </a:r>
            <a:r>
              <a:rPr lang="en-US" sz="1100" dirty="0" err="1">
                <a:solidFill>
                  <a:srgbClr val="444444"/>
                </a:solidFill>
                <a:latin typeface="Arial"/>
                <a:ea typeface="Arial"/>
                <a:cs typeface="Arial"/>
                <a:sym typeface="Arial"/>
              </a:rPr>
              <a:t>stratégies</a:t>
            </a:r>
            <a:r>
              <a:rPr lang="en-US" sz="1100" dirty="0">
                <a:solidFill>
                  <a:srgbClr val="444444"/>
                </a:solidFill>
                <a:latin typeface="Arial"/>
                <a:ea typeface="Arial"/>
                <a:cs typeface="Arial"/>
                <a:sym typeface="Arial"/>
              </a:rPr>
              <a:t> pendant l’apprentissage influence son </a:t>
            </a:r>
            <a:r>
              <a:rPr lang="en-US" sz="1100" dirty="0" err="1">
                <a:solidFill>
                  <a:srgbClr val="444444"/>
                </a:solidFill>
                <a:latin typeface="Arial"/>
                <a:ea typeface="Arial"/>
                <a:cs typeface="Arial"/>
                <a:sym typeface="Arial"/>
              </a:rPr>
              <a:t>propre</a:t>
            </a: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processus</a:t>
            </a: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d’encodage</a:t>
            </a: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Ceci</a:t>
            </a: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affecte</a:t>
            </a:r>
            <a:r>
              <a:rPr lang="en-US" sz="1100" dirty="0">
                <a:solidFill>
                  <a:srgbClr val="444444"/>
                </a:solidFill>
                <a:latin typeface="Arial"/>
                <a:ea typeface="Arial"/>
                <a:cs typeface="Arial"/>
                <a:sym typeface="Arial"/>
              </a:rPr>
              <a:t> le </a:t>
            </a:r>
            <a:r>
              <a:rPr lang="en-US" sz="1100" dirty="0" err="1">
                <a:solidFill>
                  <a:srgbClr val="444444"/>
                </a:solidFill>
                <a:latin typeface="Arial"/>
                <a:ea typeface="Arial"/>
                <a:cs typeface="Arial"/>
                <a:sym typeface="Arial"/>
              </a:rPr>
              <a:t>résultat</a:t>
            </a:r>
            <a:r>
              <a:rPr lang="en-US" sz="1100" dirty="0">
                <a:solidFill>
                  <a:srgbClr val="444444"/>
                </a:solidFill>
                <a:latin typeface="Arial"/>
                <a:ea typeface="Arial"/>
                <a:cs typeface="Arial"/>
                <a:sym typeface="Arial"/>
              </a:rPr>
              <a:t> de </a:t>
            </a:r>
            <a:r>
              <a:rPr lang="en-US" sz="1100" dirty="0" err="1">
                <a:solidFill>
                  <a:srgbClr val="444444"/>
                </a:solidFill>
                <a:latin typeface="Arial"/>
                <a:ea typeface="Arial"/>
                <a:cs typeface="Arial"/>
                <a:sym typeface="Arial"/>
              </a:rPr>
              <a:t>ses</a:t>
            </a: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apprentissages</a:t>
            </a:r>
            <a:r>
              <a:rPr lang="en-US" sz="1100" dirty="0">
                <a:solidFill>
                  <a:srgbClr val="444444"/>
                </a:solidFill>
                <a:latin typeface="Arial"/>
                <a:ea typeface="Arial"/>
                <a:cs typeface="Arial"/>
                <a:sym typeface="Arial"/>
              </a:rPr>
              <a:t> et, par le fait </a:t>
            </a:r>
            <a:r>
              <a:rPr lang="en-US" sz="1100" dirty="0" err="1">
                <a:solidFill>
                  <a:srgbClr val="444444"/>
                </a:solidFill>
                <a:latin typeface="Arial"/>
                <a:ea typeface="Arial"/>
                <a:cs typeface="Arial"/>
                <a:sym typeface="Arial"/>
              </a:rPr>
              <a:t>même</a:t>
            </a:r>
            <a:r>
              <a:rPr lang="en-US" sz="1100" dirty="0">
                <a:solidFill>
                  <a:srgbClr val="444444"/>
                </a:solidFill>
                <a:latin typeface="Arial"/>
                <a:ea typeface="Arial"/>
                <a:cs typeface="Arial"/>
                <a:sym typeface="Arial"/>
              </a:rPr>
              <a:t>, </a:t>
            </a:r>
            <a:r>
              <a:rPr lang="en-US" sz="1100" dirty="0" err="1">
                <a:solidFill>
                  <a:srgbClr val="444444"/>
                </a:solidFill>
                <a:latin typeface="Arial"/>
                <a:ea typeface="Arial"/>
                <a:cs typeface="Arial"/>
                <a:sym typeface="Arial"/>
              </a:rPr>
              <a:t>sa</a:t>
            </a:r>
            <a:r>
              <a:rPr lang="en-US" sz="1100" dirty="0">
                <a:solidFill>
                  <a:srgbClr val="444444"/>
                </a:solidFill>
                <a:latin typeface="Arial"/>
                <a:ea typeface="Arial"/>
                <a:cs typeface="Arial"/>
                <a:sym typeface="Arial"/>
              </a:rPr>
              <a:t> performance.(</a:t>
            </a:r>
            <a:r>
              <a:rPr lang="en-US" sz="1100" dirty="0" err="1">
                <a:solidFill>
                  <a:srgbClr val="444444"/>
                </a:solidFill>
                <a:latin typeface="Arial"/>
                <a:ea typeface="Arial"/>
                <a:cs typeface="Arial"/>
                <a:sym typeface="Arial"/>
              </a:rPr>
              <a:t>Boulet</a:t>
            </a:r>
            <a:r>
              <a:rPr lang="en-US" sz="1100" dirty="0">
                <a:solidFill>
                  <a:srgbClr val="444444"/>
                </a:solidFill>
                <a:latin typeface="Arial"/>
                <a:ea typeface="Arial"/>
                <a:cs typeface="Arial"/>
                <a:sym typeface="Arial"/>
              </a:rPr>
              <a:t> et al 1996)  </a:t>
            </a:r>
          </a:p>
          <a:p>
            <a:pPr lvl="0" rtl="0">
              <a:spcBef>
                <a:spcPts val="0"/>
              </a:spcBef>
              <a:buClr>
                <a:schemeClr val="dk1"/>
              </a:buClr>
              <a:buSzPct val="100000"/>
              <a:buFont typeface="Arial"/>
              <a:buNone/>
            </a:pPr>
            <a:endParaRPr sz="1100" dirty="0">
              <a:solidFill>
                <a:srgbClr val="444444"/>
              </a:solidFill>
              <a:latin typeface="Arial"/>
              <a:ea typeface="Arial"/>
              <a:cs typeface="Arial"/>
              <a:sym typeface="Arial"/>
            </a:endParaRPr>
          </a:p>
          <a:p>
            <a:pPr lvl="0" rtl="0">
              <a:spcBef>
                <a:spcPts val="0"/>
              </a:spcBef>
              <a:buNone/>
            </a:pPr>
            <a:endParaRPr sz="1100" dirty="0">
              <a:solidFill>
                <a:srgbClr val="444444"/>
              </a:solidFill>
              <a:highlight>
                <a:srgbClr val="FFFFFF"/>
              </a:highlight>
              <a:latin typeface="Arial"/>
              <a:ea typeface="Arial"/>
              <a:cs typeface="Arial"/>
              <a:sym typeface="Arial"/>
            </a:endParaRPr>
          </a:p>
          <a:p>
            <a:pPr lvl="0" rtl="0">
              <a:spcBef>
                <a:spcPts val="0"/>
              </a:spcBef>
              <a:buNone/>
            </a:pPr>
            <a:endParaRPr sz="1100" dirty="0">
              <a:solidFill>
                <a:srgbClr val="444444"/>
              </a:solidFill>
              <a:highlight>
                <a:srgbClr val="FFFFFF"/>
              </a:highlight>
              <a:latin typeface="Arial"/>
              <a:ea typeface="Arial"/>
              <a:cs typeface="Arial"/>
              <a:sym typeface="Arial"/>
            </a:endParaRPr>
          </a:p>
          <a:p>
            <a:pPr lvl="0" rtl="0">
              <a:spcBef>
                <a:spcPts val="0"/>
              </a:spcBef>
              <a:buNone/>
            </a:pPr>
            <a:endParaRPr sz="1100" dirty="0">
              <a:solidFill>
                <a:srgbClr val="444444"/>
              </a:solidFill>
              <a:highlight>
                <a:srgbClr val="FFFFFF"/>
              </a:highlight>
              <a:latin typeface="Arial"/>
              <a:ea typeface="Arial"/>
              <a:cs typeface="Arial"/>
              <a:sym typeface="Arial"/>
            </a:endParaRPr>
          </a:p>
          <a:p>
            <a:pPr lvl="0" rtl="0">
              <a:spcBef>
                <a:spcPts val="0"/>
              </a:spcBef>
              <a:buNone/>
            </a:pPr>
            <a:endParaRPr sz="1100" dirty="0">
              <a:latin typeface="Calibri"/>
              <a:ea typeface="Calibri"/>
              <a:cs typeface="Calibri"/>
              <a:sym typeface="Calibri"/>
            </a:endParaRPr>
          </a:p>
          <a:p>
            <a:pPr lvl="0" rtl="0">
              <a:spcBef>
                <a:spcPts val="0"/>
              </a:spcBef>
              <a:buNone/>
            </a:pPr>
            <a:endParaRPr sz="1100" dirty="0">
              <a:latin typeface="Calibri"/>
              <a:ea typeface="Calibri"/>
              <a:cs typeface="Calibri"/>
              <a:sym typeface="Calibri"/>
            </a:endParaRPr>
          </a:p>
          <a:p>
            <a:pPr lvl="0" rtl="0">
              <a:spcBef>
                <a:spcPts val="0"/>
              </a:spcBef>
              <a:buNone/>
            </a:pPr>
            <a:endParaRPr sz="1100" dirty="0">
              <a:latin typeface="Calibri"/>
              <a:ea typeface="Calibri"/>
              <a:cs typeface="Calibri"/>
              <a:sym typeface="Calibri"/>
            </a:endParaRPr>
          </a:p>
        </p:txBody>
      </p:sp>
      <p:sp>
        <p:nvSpPr>
          <p:cNvPr id="115" name="Shape 1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13511291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Shape 3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89" name="Shape 389"/>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a:solidFill>
                  <a:schemeClr val="dk1"/>
                </a:solidFill>
              </a:rPr>
              <a:t>Philippe : </a:t>
            </a:r>
          </a:p>
          <a:p>
            <a:pPr lvl="0" rtl="0">
              <a:spcBef>
                <a:spcPts val="0"/>
              </a:spcBef>
              <a:buNone/>
            </a:pPr>
            <a:r>
              <a:rPr lang="en-US"/>
              <a:t>PHilippe : J’ai commencé à chercher ce qui fonctionnait (transfert et rétention) en terme d’enseignement de la lecture active. Je suis tombé sur des sites comme </a:t>
            </a:r>
            <a:r>
              <a:rPr lang="en-US" u="sng">
                <a:solidFill>
                  <a:schemeClr val="hlink"/>
                </a:solidFill>
                <a:hlinkClick r:id="rId3"/>
              </a:rPr>
              <a:t>La lecture au collégial</a:t>
            </a:r>
            <a:r>
              <a:rPr lang="en-US"/>
              <a:t>, des articles dans </a:t>
            </a:r>
            <a:r>
              <a:rPr lang="en-US" u="sng">
                <a:solidFill>
                  <a:schemeClr val="hlink"/>
                </a:solidFill>
                <a:hlinkClick r:id="rId4"/>
              </a:rPr>
              <a:t>Correspondance</a:t>
            </a:r>
            <a:r>
              <a:rPr lang="en-US"/>
              <a:t> </a:t>
            </a:r>
            <a:r>
              <a:rPr lang="en-US" sz="1800">
                <a:solidFill>
                  <a:schemeClr val="dk1"/>
                </a:solidFill>
                <a:latin typeface="Arial"/>
                <a:ea typeface="Arial"/>
                <a:cs typeface="Arial"/>
                <a:sym typeface="Arial"/>
              </a:rPr>
              <a:t>Soutenir la compréhension en lecture dans sa discipline au collégial : un exemple d’intégration de stratégies éprouvées </a:t>
            </a:r>
            <a:r>
              <a:rPr lang="en-US"/>
              <a:t> (Boultif, Dubé, &amp; Ouellet, 2016)</a:t>
            </a:r>
          </a:p>
          <a:p>
            <a:pPr lvl="0" rtl="0">
              <a:spcBef>
                <a:spcPts val="0"/>
              </a:spcBef>
              <a:buNone/>
            </a:pPr>
            <a:r>
              <a:rPr lang="en-US"/>
              <a:t>La référence à ce livre revenait sans cesse. J’ai donc décidé de profiter de beaux après-midi ensoleillés et de ma cour l’été dernier pour entamer des lectures dont celle-ci que j’ai dévoré de bout en bout. </a:t>
            </a:r>
          </a:p>
        </p:txBody>
      </p:sp>
    </p:spTree>
    <p:extLst>
      <p:ext uri="{BB962C8B-B14F-4D97-AF65-F5344CB8AC3E}">
        <p14:creationId xmlns:p14="http://schemas.microsoft.com/office/powerpoint/2010/main" val="216035422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5"/>
        <p:cNvGrpSpPr/>
        <p:nvPr/>
      </p:nvGrpSpPr>
      <p:grpSpPr>
        <a:xfrm>
          <a:off x="0" y="0"/>
          <a:ext cx="0" cy="0"/>
          <a:chOff x="0" y="0"/>
          <a:chExt cx="0" cy="0"/>
        </a:xfrm>
      </p:grpSpPr>
      <p:sp>
        <p:nvSpPr>
          <p:cNvPr id="396" name="Shape 3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7" name="Shape 397"/>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 : </a:t>
            </a:r>
          </a:p>
          <a:p>
            <a:pPr lvl="0">
              <a:spcBef>
                <a:spcPts val="0"/>
              </a:spcBef>
              <a:buNone/>
            </a:pPr>
            <a:r>
              <a:rPr lang="en-US" dirty="0"/>
              <a:t>Philippe : </a:t>
            </a:r>
            <a:r>
              <a:rPr lang="en-US" dirty="0" err="1"/>
              <a:t>J’ai</a:t>
            </a:r>
            <a:r>
              <a:rPr lang="en-US" dirty="0"/>
              <a:t> </a:t>
            </a:r>
            <a:r>
              <a:rPr lang="en-US" dirty="0" err="1"/>
              <a:t>donc</a:t>
            </a:r>
            <a:r>
              <a:rPr lang="en-US" dirty="0"/>
              <a:t> </a:t>
            </a:r>
            <a:r>
              <a:rPr lang="en-US" dirty="0" err="1"/>
              <a:t>décidé</a:t>
            </a:r>
            <a:r>
              <a:rPr lang="en-US" dirty="0"/>
              <a:t> de </a:t>
            </a:r>
            <a:r>
              <a:rPr lang="en-US" dirty="0" err="1"/>
              <a:t>transmettre</a:t>
            </a:r>
            <a:r>
              <a:rPr lang="en-US" dirty="0"/>
              <a:t> </a:t>
            </a:r>
            <a:r>
              <a:rPr lang="en-US" dirty="0" err="1"/>
              <a:t>ces</a:t>
            </a:r>
            <a:r>
              <a:rPr lang="en-US" dirty="0"/>
              <a:t> </a:t>
            </a:r>
            <a:r>
              <a:rPr lang="en-US" dirty="0" err="1"/>
              <a:t>idées</a:t>
            </a:r>
            <a:r>
              <a:rPr lang="en-US" dirty="0"/>
              <a:t> en </a:t>
            </a:r>
            <a:r>
              <a:rPr lang="en-US" dirty="0" err="1"/>
              <a:t>leur</a:t>
            </a:r>
            <a:r>
              <a:rPr lang="en-US" dirty="0"/>
              <a:t> </a:t>
            </a:r>
            <a:r>
              <a:rPr lang="en-US" dirty="0" err="1"/>
              <a:t>adjoignant</a:t>
            </a:r>
            <a:r>
              <a:rPr lang="en-US" dirty="0"/>
              <a:t> des </a:t>
            </a:r>
            <a:r>
              <a:rPr lang="en-US" dirty="0" err="1"/>
              <a:t>di</a:t>
            </a:r>
            <a:r>
              <a:rPr lang="en-US" dirty="0" err="1">
                <a:latin typeface="Arial"/>
                <a:ea typeface="Arial"/>
                <a:cs typeface="Arial"/>
                <a:sym typeface="Arial"/>
              </a:rPr>
              <a:t>spositifs</a:t>
            </a:r>
            <a:r>
              <a:rPr lang="en-US" dirty="0">
                <a:latin typeface="Arial"/>
                <a:ea typeface="Arial"/>
                <a:cs typeface="Arial"/>
                <a:sym typeface="Arial"/>
              </a:rPr>
              <a:t> </a:t>
            </a:r>
            <a:r>
              <a:rPr lang="en-US" dirty="0" err="1">
                <a:latin typeface="Arial"/>
                <a:ea typeface="Arial"/>
                <a:cs typeface="Arial"/>
                <a:sym typeface="Arial"/>
              </a:rPr>
              <a:t>technologiques</a:t>
            </a:r>
            <a:r>
              <a:rPr lang="en-US" dirty="0">
                <a:latin typeface="Arial"/>
                <a:ea typeface="Arial"/>
                <a:cs typeface="Arial"/>
                <a:sym typeface="Arial"/>
              </a:rPr>
              <a:t> simples </a:t>
            </a:r>
            <a:r>
              <a:rPr lang="en-US" dirty="0" err="1">
                <a:latin typeface="Arial"/>
                <a:ea typeface="Arial"/>
                <a:cs typeface="Arial"/>
                <a:sym typeface="Arial"/>
              </a:rPr>
              <a:t>comme</a:t>
            </a:r>
            <a:r>
              <a:rPr lang="en-US" dirty="0">
                <a:latin typeface="Arial"/>
                <a:ea typeface="Arial"/>
                <a:cs typeface="Arial"/>
                <a:sym typeface="Arial"/>
              </a:rPr>
              <a:t> support. </a:t>
            </a:r>
            <a:r>
              <a:rPr lang="en-US" dirty="0" err="1">
                <a:latin typeface="Arial"/>
                <a:ea typeface="Arial"/>
                <a:cs typeface="Arial"/>
                <a:sym typeface="Arial"/>
              </a:rPr>
              <a:t>J’ai</a:t>
            </a:r>
            <a:r>
              <a:rPr lang="en-US" dirty="0">
                <a:latin typeface="Arial"/>
                <a:ea typeface="Arial"/>
                <a:cs typeface="Arial"/>
                <a:sym typeface="Arial"/>
              </a:rPr>
              <a:t> </a:t>
            </a:r>
            <a:r>
              <a:rPr lang="en-US" dirty="0" err="1">
                <a:latin typeface="Arial"/>
                <a:ea typeface="Arial"/>
                <a:cs typeface="Arial"/>
                <a:sym typeface="Arial"/>
              </a:rPr>
              <a:t>préparé</a:t>
            </a:r>
            <a:r>
              <a:rPr lang="en-US" dirty="0">
                <a:latin typeface="Arial"/>
                <a:ea typeface="Arial"/>
                <a:cs typeface="Arial"/>
                <a:sym typeface="Arial"/>
              </a:rPr>
              <a:t> </a:t>
            </a:r>
            <a:r>
              <a:rPr lang="en-US" dirty="0" err="1">
                <a:latin typeface="Arial"/>
                <a:ea typeface="Arial"/>
                <a:cs typeface="Arial"/>
                <a:sym typeface="Arial"/>
              </a:rPr>
              <a:t>cette</a:t>
            </a:r>
            <a:r>
              <a:rPr lang="en-US" dirty="0">
                <a:latin typeface="Arial"/>
                <a:ea typeface="Arial"/>
                <a:cs typeface="Arial"/>
                <a:sym typeface="Arial"/>
              </a:rPr>
              <a:t> formation </a:t>
            </a:r>
            <a:r>
              <a:rPr lang="en-US" dirty="0" err="1">
                <a:latin typeface="Arial"/>
                <a:ea typeface="Arial"/>
                <a:cs typeface="Arial"/>
                <a:sym typeface="Arial"/>
              </a:rPr>
              <a:t>destinée</a:t>
            </a:r>
            <a:r>
              <a:rPr lang="en-US" dirty="0">
                <a:latin typeface="Arial"/>
                <a:ea typeface="Arial"/>
                <a:cs typeface="Arial"/>
                <a:sym typeface="Arial"/>
              </a:rPr>
              <a:t> aux </a:t>
            </a:r>
            <a:r>
              <a:rPr lang="en-US" dirty="0" err="1">
                <a:latin typeface="Arial"/>
                <a:ea typeface="Arial"/>
                <a:cs typeface="Arial"/>
                <a:sym typeface="Arial"/>
              </a:rPr>
              <a:t>professeurs</a:t>
            </a:r>
            <a:r>
              <a:rPr lang="en-US" dirty="0">
                <a:latin typeface="Arial"/>
                <a:ea typeface="Arial"/>
                <a:cs typeface="Arial"/>
                <a:sym typeface="Arial"/>
              </a:rPr>
              <a:t> du </a:t>
            </a:r>
            <a:r>
              <a:rPr lang="en-US" dirty="0" err="1">
                <a:latin typeface="Arial"/>
                <a:ea typeface="Arial"/>
                <a:cs typeface="Arial"/>
                <a:sym typeface="Arial"/>
              </a:rPr>
              <a:t>cégep</a:t>
            </a:r>
            <a:r>
              <a:rPr lang="en-US" dirty="0">
                <a:latin typeface="Arial"/>
                <a:ea typeface="Arial"/>
                <a:cs typeface="Arial"/>
                <a:sym typeface="Arial"/>
              </a:rPr>
              <a:t> grâce à </a:t>
            </a:r>
            <a:r>
              <a:rPr lang="en-US" dirty="0" err="1">
                <a:latin typeface="Arial"/>
                <a:ea typeface="Arial"/>
                <a:cs typeface="Arial"/>
                <a:sym typeface="Arial"/>
              </a:rPr>
              <a:t>l’ouverture</a:t>
            </a:r>
            <a:r>
              <a:rPr lang="en-US" dirty="0">
                <a:latin typeface="Arial"/>
                <a:ea typeface="Arial"/>
                <a:cs typeface="Arial"/>
                <a:sym typeface="Arial"/>
              </a:rPr>
              <a:t> de </a:t>
            </a:r>
            <a:r>
              <a:rPr lang="en-US" dirty="0" err="1">
                <a:latin typeface="Arial"/>
                <a:ea typeface="Arial"/>
                <a:cs typeface="Arial"/>
                <a:sym typeface="Arial"/>
              </a:rPr>
              <a:t>l’APOP</a:t>
            </a:r>
            <a:r>
              <a:rPr lang="en-US" dirty="0">
                <a:latin typeface="Arial"/>
                <a:ea typeface="Arial"/>
                <a:cs typeface="Arial"/>
                <a:sym typeface="Arial"/>
              </a:rPr>
              <a:t> et je </a:t>
            </a:r>
            <a:r>
              <a:rPr lang="en-US" dirty="0" err="1">
                <a:latin typeface="Arial"/>
                <a:ea typeface="Arial"/>
                <a:cs typeface="Arial"/>
                <a:sym typeface="Arial"/>
              </a:rPr>
              <a:t>l’ai</a:t>
            </a:r>
            <a:r>
              <a:rPr lang="en-US" dirty="0">
                <a:latin typeface="Arial"/>
                <a:ea typeface="Arial"/>
                <a:cs typeface="Arial"/>
                <a:sym typeface="Arial"/>
              </a:rPr>
              <a:t> </a:t>
            </a:r>
            <a:r>
              <a:rPr lang="en-US" dirty="0" err="1">
                <a:latin typeface="Arial"/>
                <a:ea typeface="Arial"/>
                <a:cs typeface="Arial"/>
                <a:sym typeface="Arial"/>
              </a:rPr>
              <a:t>testé</a:t>
            </a:r>
            <a:r>
              <a:rPr lang="en-US" dirty="0">
                <a:latin typeface="Arial"/>
                <a:ea typeface="Arial"/>
                <a:cs typeface="Arial"/>
                <a:sym typeface="Arial"/>
              </a:rPr>
              <a:t> à </a:t>
            </a:r>
            <a:r>
              <a:rPr lang="en-US" dirty="0" err="1">
                <a:latin typeface="Arial"/>
                <a:ea typeface="Arial"/>
                <a:cs typeface="Arial"/>
                <a:sym typeface="Arial"/>
              </a:rPr>
              <a:t>l’hiver</a:t>
            </a:r>
            <a:r>
              <a:rPr lang="en-US" dirty="0">
                <a:latin typeface="Arial"/>
                <a:ea typeface="Arial"/>
                <a:cs typeface="Arial"/>
                <a:sym typeface="Arial"/>
              </a:rPr>
              <a:t> 2017 </a:t>
            </a:r>
            <a:r>
              <a:rPr lang="en-US" dirty="0" err="1">
                <a:latin typeface="Arial"/>
                <a:ea typeface="Arial"/>
                <a:cs typeface="Arial"/>
                <a:sym typeface="Arial"/>
              </a:rPr>
              <a:t>dernièrement</a:t>
            </a:r>
            <a:r>
              <a:rPr lang="en-US" dirty="0">
                <a:latin typeface="Arial"/>
                <a:ea typeface="Arial"/>
                <a:cs typeface="Arial"/>
                <a:sym typeface="Arial"/>
              </a:rPr>
              <a:t> avec des CP et </a:t>
            </a:r>
            <a:r>
              <a:rPr lang="en-US" dirty="0" err="1">
                <a:latin typeface="Arial"/>
                <a:ea typeface="Arial"/>
                <a:cs typeface="Arial"/>
                <a:sym typeface="Arial"/>
              </a:rPr>
              <a:t>deux</a:t>
            </a:r>
            <a:r>
              <a:rPr lang="en-US" dirty="0">
                <a:latin typeface="Arial"/>
                <a:ea typeface="Arial"/>
                <a:cs typeface="Arial"/>
                <a:sym typeface="Arial"/>
              </a:rPr>
              <a:t> </a:t>
            </a:r>
            <a:r>
              <a:rPr lang="en-US" dirty="0" err="1">
                <a:latin typeface="Arial"/>
                <a:ea typeface="Arial"/>
                <a:cs typeface="Arial"/>
                <a:sym typeface="Arial"/>
              </a:rPr>
              <a:t>professeurs</a:t>
            </a:r>
            <a:r>
              <a:rPr lang="en-US" dirty="0">
                <a:latin typeface="Arial"/>
                <a:ea typeface="Arial"/>
                <a:cs typeface="Arial"/>
                <a:sym typeface="Arial"/>
              </a:rPr>
              <a:t> de Montmorency.</a:t>
            </a:r>
          </a:p>
          <a:p>
            <a:pPr lvl="0">
              <a:spcBef>
                <a:spcPts val="0"/>
              </a:spcBef>
              <a:buNone/>
            </a:pPr>
            <a:r>
              <a:rPr lang="en-US" dirty="0">
                <a:latin typeface="Arial"/>
                <a:ea typeface="Arial"/>
                <a:cs typeface="Arial"/>
                <a:sym typeface="Arial"/>
              </a:rPr>
              <a:t>Le voyage continue à la </a:t>
            </a:r>
            <a:r>
              <a:rPr lang="en-US" dirty="0" err="1">
                <a:latin typeface="Arial"/>
                <a:ea typeface="Arial"/>
                <a:cs typeface="Arial"/>
                <a:sym typeface="Arial"/>
              </a:rPr>
              <a:t>prochaine</a:t>
            </a:r>
            <a:r>
              <a:rPr lang="en-US" dirty="0">
                <a:latin typeface="Arial"/>
                <a:ea typeface="Arial"/>
                <a:cs typeface="Arial"/>
                <a:sym typeface="Arial"/>
              </a:rPr>
              <a:t> session </a:t>
            </a:r>
            <a:r>
              <a:rPr lang="en-US" dirty="0" err="1">
                <a:latin typeface="Arial"/>
                <a:ea typeface="Arial"/>
                <a:cs typeface="Arial"/>
                <a:sym typeface="Arial"/>
              </a:rPr>
              <a:t>ou</a:t>
            </a:r>
            <a:r>
              <a:rPr lang="en-US" dirty="0">
                <a:latin typeface="Arial"/>
                <a:ea typeface="Arial"/>
                <a:cs typeface="Arial"/>
                <a:sym typeface="Arial"/>
              </a:rPr>
              <a:t> </a:t>
            </a:r>
            <a:r>
              <a:rPr lang="en-US" dirty="0" err="1">
                <a:latin typeface="Arial"/>
                <a:ea typeface="Arial"/>
                <a:cs typeface="Arial"/>
                <a:sym typeface="Arial"/>
              </a:rPr>
              <a:t>j’offrirai</a:t>
            </a:r>
            <a:r>
              <a:rPr lang="en-US" dirty="0">
                <a:latin typeface="Arial"/>
                <a:ea typeface="Arial"/>
                <a:cs typeface="Arial"/>
                <a:sym typeface="Arial"/>
              </a:rPr>
              <a:t> en </a:t>
            </a:r>
            <a:r>
              <a:rPr lang="en-US" dirty="0" err="1">
                <a:latin typeface="Arial"/>
                <a:ea typeface="Arial"/>
                <a:cs typeface="Arial"/>
                <a:sym typeface="Arial"/>
              </a:rPr>
              <a:t>présence</a:t>
            </a:r>
            <a:r>
              <a:rPr lang="en-US" dirty="0">
                <a:latin typeface="Arial"/>
                <a:ea typeface="Arial"/>
                <a:cs typeface="Arial"/>
                <a:sym typeface="Arial"/>
              </a:rPr>
              <a:t> </a:t>
            </a:r>
            <a:r>
              <a:rPr lang="en-US" dirty="0" err="1">
                <a:latin typeface="Arial"/>
                <a:ea typeface="Arial"/>
                <a:cs typeface="Arial"/>
                <a:sym typeface="Arial"/>
              </a:rPr>
              <a:t>comme</a:t>
            </a:r>
            <a:r>
              <a:rPr lang="en-US" dirty="0">
                <a:latin typeface="Arial"/>
                <a:ea typeface="Arial"/>
                <a:cs typeface="Arial"/>
                <a:sym typeface="Arial"/>
              </a:rPr>
              <a:t> à distance </a:t>
            </a:r>
            <a:r>
              <a:rPr lang="en-US" dirty="0" err="1">
                <a:latin typeface="Arial"/>
                <a:ea typeface="Arial"/>
                <a:cs typeface="Arial"/>
                <a:sym typeface="Arial"/>
              </a:rPr>
              <a:t>cette</a:t>
            </a:r>
            <a:r>
              <a:rPr lang="en-US" dirty="0">
                <a:latin typeface="Arial"/>
                <a:ea typeface="Arial"/>
                <a:cs typeface="Arial"/>
                <a:sym typeface="Arial"/>
              </a:rPr>
              <a:t> formation aux </a:t>
            </a:r>
            <a:r>
              <a:rPr lang="en-US" dirty="0" err="1">
                <a:latin typeface="Arial"/>
                <a:ea typeface="Arial"/>
                <a:cs typeface="Arial"/>
                <a:sym typeface="Arial"/>
              </a:rPr>
              <a:t>enseignants</a:t>
            </a:r>
            <a:r>
              <a:rPr lang="en-US" dirty="0">
                <a:latin typeface="Arial"/>
                <a:ea typeface="Arial"/>
                <a:cs typeface="Arial"/>
                <a:sym typeface="Arial"/>
              </a:rPr>
              <a:t> (</a:t>
            </a:r>
            <a:r>
              <a:rPr lang="en-US" dirty="0" err="1">
                <a:latin typeface="Arial"/>
                <a:ea typeface="Arial"/>
                <a:cs typeface="Arial"/>
                <a:sym typeface="Arial"/>
              </a:rPr>
              <a:t>étudiants</a:t>
            </a:r>
            <a:r>
              <a:rPr lang="en-US" dirty="0">
                <a:latin typeface="Arial"/>
                <a:ea typeface="Arial"/>
                <a:cs typeface="Arial"/>
                <a:sym typeface="Arial"/>
              </a:rPr>
              <a:t>?) à </a:t>
            </a:r>
            <a:r>
              <a:rPr lang="en-US" dirty="0" err="1">
                <a:latin typeface="Arial"/>
                <a:ea typeface="Arial"/>
                <a:cs typeface="Arial"/>
                <a:sym typeface="Arial"/>
              </a:rPr>
              <a:t>l’automne</a:t>
            </a:r>
            <a:r>
              <a:rPr lang="en-US" dirty="0">
                <a:latin typeface="Arial"/>
                <a:ea typeface="Arial"/>
                <a:cs typeface="Arial"/>
                <a:sym typeface="Arial"/>
              </a:rPr>
              <a:t> </a:t>
            </a:r>
            <a:r>
              <a:rPr lang="en-US" dirty="0" err="1">
                <a:latin typeface="Arial"/>
                <a:ea typeface="Arial"/>
                <a:cs typeface="Arial"/>
                <a:sym typeface="Arial"/>
              </a:rPr>
              <a:t>ou</a:t>
            </a:r>
            <a:r>
              <a:rPr lang="en-US" dirty="0">
                <a:latin typeface="Arial"/>
                <a:ea typeface="Arial"/>
                <a:cs typeface="Arial"/>
                <a:sym typeface="Arial"/>
              </a:rPr>
              <a:t> hiver 2017. Je </a:t>
            </a:r>
            <a:r>
              <a:rPr lang="en-US" dirty="0" err="1">
                <a:latin typeface="Arial"/>
                <a:ea typeface="Arial"/>
                <a:cs typeface="Arial"/>
                <a:sym typeface="Arial"/>
              </a:rPr>
              <a:t>vous</a:t>
            </a:r>
            <a:r>
              <a:rPr lang="en-US" dirty="0">
                <a:latin typeface="Arial"/>
                <a:ea typeface="Arial"/>
                <a:cs typeface="Arial"/>
                <a:sym typeface="Arial"/>
              </a:rPr>
              <a:t> invite à </a:t>
            </a:r>
            <a:r>
              <a:rPr lang="en-US" dirty="0" err="1">
                <a:latin typeface="Arial"/>
                <a:ea typeface="Arial"/>
                <a:cs typeface="Arial"/>
                <a:sym typeface="Arial"/>
              </a:rPr>
              <a:t>vous</a:t>
            </a:r>
            <a:r>
              <a:rPr lang="en-US" dirty="0">
                <a:latin typeface="Arial"/>
                <a:ea typeface="Arial"/>
                <a:cs typeface="Arial"/>
                <a:sym typeface="Arial"/>
              </a:rPr>
              <a:t> y </a:t>
            </a:r>
            <a:r>
              <a:rPr lang="en-US" dirty="0" err="1">
                <a:latin typeface="Arial"/>
                <a:ea typeface="Arial"/>
                <a:cs typeface="Arial"/>
                <a:sym typeface="Arial"/>
              </a:rPr>
              <a:t>inscrire</a:t>
            </a:r>
            <a:r>
              <a:rPr lang="en-US" dirty="0">
                <a:latin typeface="Arial"/>
                <a:ea typeface="Arial"/>
                <a:cs typeface="Arial"/>
                <a:sym typeface="Arial"/>
              </a:rPr>
              <a:t> </a:t>
            </a:r>
            <a:r>
              <a:rPr lang="en-US" dirty="0" err="1">
                <a:latin typeface="Arial"/>
                <a:ea typeface="Arial"/>
                <a:cs typeface="Arial"/>
                <a:sym typeface="Arial"/>
              </a:rPr>
              <a:t>lorsque</a:t>
            </a:r>
            <a:r>
              <a:rPr lang="en-US" dirty="0">
                <a:latin typeface="Arial"/>
                <a:ea typeface="Arial"/>
                <a:cs typeface="Arial"/>
                <a:sym typeface="Arial"/>
              </a:rPr>
              <a:t> les ateliers </a:t>
            </a:r>
            <a:r>
              <a:rPr lang="en-US" dirty="0" err="1">
                <a:latin typeface="Arial"/>
                <a:ea typeface="Arial"/>
                <a:cs typeface="Arial"/>
                <a:sym typeface="Arial"/>
              </a:rPr>
              <a:t>seront</a:t>
            </a:r>
            <a:r>
              <a:rPr lang="en-US" dirty="0">
                <a:latin typeface="Arial"/>
                <a:ea typeface="Arial"/>
                <a:cs typeface="Arial"/>
                <a:sym typeface="Arial"/>
              </a:rPr>
              <a:t> </a:t>
            </a:r>
            <a:r>
              <a:rPr lang="en-US" dirty="0" err="1">
                <a:latin typeface="Arial"/>
                <a:ea typeface="Arial"/>
                <a:cs typeface="Arial"/>
                <a:sym typeface="Arial"/>
              </a:rPr>
              <a:t>annoncés</a:t>
            </a:r>
            <a:r>
              <a:rPr lang="en-US" dirty="0">
                <a:latin typeface="Arial"/>
                <a:ea typeface="Arial"/>
                <a:cs typeface="Arial"/>
                <a:sym typeface="Arial"/>
              </a:rPr>
              <a:t> </a:t>
            </a:r>
            <a:r>
              <a:rPr lang="en-US" dirty="0" err="1">
                <a:latin typeface="Arial"/>
                <a:ea typeface="Arial"/>
                <a:cs typeface="Arial"/>
                <a:sym typeface="Arial"/>
              </a:rPr>
              <a:t>sur</a:t>
            </a:r>
            <a:r>
              <a:rPr lang="en-US" dirty="0">
                <a:latin typeface="Arial"/>
                <a:ea typeface="Arial"/>
                <a:cs typeface="Arial"/>
                <a:sym typeface="Arial"/>
              </a:rPr>
              <a:t> le site de </a:t>
            </a:r>
            <a:r>
              <a:rPr lang="en-US" dirty="0" err="1">
                <a:latin typeface="Arial"/>
                <a:ea typeface="Arial"/>
                <a:cs typeface="Arial"/>
                <a:sym typeface="Arial"/>
              </a:rPr>
              <a:t>l’APOP</a:t>
            </a:r>
            <a:r>
              <a:rPr lang="en-US" dirty="0">
                <a:latin typeface="Arial"/>
                <a:ea typeface="Arial"/>
                <a:cs typeface="Arial"/>
                <a:sym typeface="Arial"/>
              </a:rPr>
              <a:t>.</a:t>
            </a:r>
          </a:p>
          <a:p>
            <a:pPr lvl="0">
              <a:spcBef>
                <a:spcPts val="0"/>
              </a:spcBef>
              <a:buNone/>
            </a:pPr>
            <a:r>
              <a:rPr lang="en-US" dirty="0">
                <a:solidFill>
                  <a:srgbClr val="FF0000"/>
                </a:solidFill>
                <a:latin typeface="Arial"/>
                <a:ea typeface="Arial"/>
                <a:cs typeface="Arial"/>
                <a:sym typeface="Arial"/>
              </a:rPr>
              <a:t>Si questions </a:t>
            </a:r>
            <a:r>
              <a:rPr lang="en-US" dirty="0" err="1">
                <a:solidFill>
                  <a:srgbClr val="FF0000"/>
                </a:solidFill>
                <a:latin typeface="Arial"/>
                <a:ea typeface="Arial"/>
                <a:cs typeface="Arial"/>
                <a:sym typeface="Arial"/>
              </a:rPr>
              <a:t>seulement</a:t>
            </a:r>
            <a:r>
              <a:rPr lang="en-US" dirty="0">
                <a:solidFill>
                  <a:srgbClr val="FF0000"/>
                </a:solidFill>
                <a:latin typeface="Arial"/>
                <a:ea typeface="Arial"/>
                <a:cs typeface="Arial"/>
                <a:sym typeface="Arial"/>
              </a:rPr>
              <a:t> : </a:t>
            </a:r>
          </a:p>
          <a:p>
            <a:pPr lvl="0" rtl="0">
              <a:lnSpc>
                <a:spcPct val="115000"/>
              </a:lnSpc>
              <a:spcBef>
                <a:spcPts val="600"/>
              </a:spcBef>
              <a:spcAft>
                <a:spcPts val="300"/>
              </a:spcAft>
              <a:buClr>
                <a:schemeClr val="dk1"/>
              </a:buClr>
              <a:buSzPct val="61111"/>
              <a:buFont typeface="Arial"/>
              <a:buNone/>
            </a:pPr>
            <a:r>
              <a:rPr lang="en-US" sz="1800" dirty="0">
                <a:latin typeface="Arial"/>
                <a:ea typeface="Arial"/>
                <a:cs typeface="Arial"/>
                <a:sym typeface="Arial"/>
              </a:rPr>
              <a:t>OBJECTIFS</a:t>
            </a:r>
          </a:p>
          <a:p>
            <a:pPr marL="596900" lvl="0" indent="-342900" rtl="0">
              <a:lnSpc>
                <a:spcPct val="115000"/>
              </a:lnSpc>
              <a:spcBef>
                <a:spcPts val="200"/>
              </a:spcBef>
              <a:spcAft>
                <a:spcPts val="1200"/>
              </a:spcAft>
              <a:buClr>
                <a:srgbClr val="000000"/>
              </a:buClr>
              <a:buSzPct val="100000"/>
              <a:buFont typeface="Arial"/>
              <a:buChar char="●"/>
            </a:pPr>
            <a:r>
              <a:rPr lang="en-US" sz="1800" dirty="0">
                <a:latin typeface="Arial"/>
                <a:ea typeface="Arial"/>
                <a:cs typeface="Arial"/>
                <a:sym typeface="Arial"/>
              </a:rPr>
              <a:t>Exploiter les </a:t>
            </a:r>
            <a:r>
              <a:rPr lang="en-US" sz="1800" dirty="0" err="1">
                <a:latin typeface="Arial"/>
                <a:ea typeface="Arial"/>
                <a:cs typeface="Arial"/>
                <a:sym typeface="Arial"/>
              </a:rPr>
              <a:t>stratégies</a:t>
            </a:r>
            <a:r>
              <a:rPr lang="en-US" sz="1800" dirty="0">
                <a:latin typeface="Arial"/>
                <a:ea typeface="Arial"/>
                <a:cs typeface="Arial"/>
                <a:sym typeface="Arial"/>
              </a:rPr>
              <a:t> </a:t>
            </a:r>
            <a:r>
              <a:rPr lang="en-US" sz="1800" dirty="0" err="1">
                <a:latin typeface="Arial"/>
                <a:ea typeface="Arial"/>
                <a:cs typeface="Arial"/>
                <a:sym typeface="Arial"/>
              </a:rPr>
              <a:t>d’enseignement</a:t>
            </a:r>
            <a:r>
              <a:rPr lang="en-US" sz="1800" dirty="0">
                <a:latin typeface="Arial"/>
                <a:ea typeface="Arial"/>
                <a:cs typeface="Arial"/>
                <a:sym typeface="Arial"/>
              </a:rPr>
              <a:t> </a:t>
            </a:r>
            <a:r>
              <a:rPr lang="en-US" sz="1800" dirty="0" err="1">
                <a:latin typeface="Arial"/>
                <a:ea typeface="Arial"/>
                <a:cs typeface="Arial"/>
                <a:sym typeface="Arial"/>
              </a:rPr>
              <a:t>tirées</a:t>
            </a:r>
            <a:r>
              <a:rPr lang="en-US" sz="1800" dirty="0">
                <a:latin typeface="Arial"/>
                <a:ea typeface="Arial"/>
                <a:cs typeface="Arial"/>
                <a:sym typeface="Arial"/>
              </a:rPr>
              <a:t> de la </a:t>
            </a:r>
            <a:r>
              <a:rPr lang="en-US" sz="1800" dirty="0" err="1">
                <a:latin typeface="Arial"/>
                <a:ea typeface="Arial"/>
                <a:cs typeface="Arial"/>
                <a:sym typeface="Arial"/>
              </a:rPr>
              <a:t>méthode</a:t>
            </a:r>
            <a:r>
              <a:rPr lang="en-US" sz="1800" dirty="0">
                <a:latin typeface="Arial"/>
                <a:ea typeface="Arial"/>
                <a:cs typeface="Arial"/>
                <a:sym typeface="Arial"/>
              </a:rPr>
              <a:t> Reading Apprenticeship</a:t>
            </a:r>
          </a:p>
          <a:p>
            <a:pPr marL="1155700" lvl="1" indent="-342900" rtl="0">
              <a:lnSpc>
                <a:spcPct val="115000"/>
              </a:lnSpc>
              <a:spcBef>
                <a:spcPts val="900"/>
              </a:spcBef>
              <a:spcAft>
                <a:spcPts val="1500"/>
              </a:spcAft>
              <a:buClr>
                <a:srgbClr val="000000"/>
              </a:buClr>
              <a:buSzPct val="100000"/>
              <a:buFont typeface="Courier New"/>
              <a:buChar char="o"/>
            </a:pPr>
            <a:r>
              <a:rPr lang="en-US" sz="1800" dirty="0">
                <a:latin typeface="Arial"/>
                <a:ea typeface="Arial"/>
                <a:cs typeface="Arial"/>
                <a:sym typeface="Arial"/>
              </a:rPr>
              <a:t>1.1	Identifier les concepts </a:t>
            </a:r>
            <a:r>
              <a:rPr lang="en-US" sz="1800" dirty="0" err="1">
                <a:latin typeface="Arial"/>
                <a:ea typeface="Arial"/>
                <a:cs typeface="Arial"/>
                <a:sym typeface="Arial"/>
              </a:rPr>
              <a:t>fondamentaux</a:t>
            </a:r>
            <a:r>
              <a:rPr lang="en-US" sz="1800" dirty="0">
                <a:latin typeface="Arial"/>
                <a:ea typeface="Arial"/>
                <a:cs typeface="Arial"/>
                <a:sym typeface="Arial"/>
              </a:rPr>
              <a:t> de la </a:t>
            </a:r>
            <a:r>
              <a:rPr lang="en-US" sz="1800" dirty="0" err="1">
                <a:latin typeface="Arial"/>
                <a:ea typeface="Arial"/>
                <a:cs typeface="Arial"/>
                <a:sym typeface="Arial"/>
              </a:rPr>
              <a:t>méthode</a:t>
            </a:r>
            <a:r>
              <a:rPr lang="en-US" sz="1800" dirty="0">
                <a:latin typeface="Arial"/>
                <a:ea typeface="Arial"/>
                <a:cs typeface="Arial"/>
                <a:sym typeface="Arial"/>
              </a:rPr>
              <a:t> Reading Apprenticeship, </a:t>
            </a:r>
            <a:r>
              <a:rPr lang="en-US" sz="1800" dirty="0" err="1">
                <a:latin typeface="Arial"/>
                <a:ea typeface="Arial"/>
                <a:cs typeface="Arial"/>
                <a:sym typeface="Arial"/>
              </a:rPr>
              <a:t>basée</a:t>
            </a:r>
            <a:r>
              <a:rPr lang="en-US" sz="1800" dirty="0">
                <a:latin typeface="Arial"/>
                <a:ea typeface="Arial"/>
                <a:cs typeface="Arial"/>
                <a:sym typeface="Arial"/>
              </a:rPr>
              <a:t> </a:t>
            </a:r>
            <a:r>
              <a:rPr lang="en-US" sz="1800" dirty="0" err="1">
                <a:latin typeface="Arial"/>
                <a:ea typeface="Arial"/>
                <a:cs typeface="Arial"/>
                <a:sym typeface="Arial"/>
              </a:rPr>
              <a:t>sur</a:t>
            </a:r>
            <a:r>
              <a:rPr lang="en-US" sz="1800" dirty="0">
                <a:latin typeface="Arial"/>
                <a:ea typeface="Arial"/>
                <a:cs typeface="Arial"/>
                <a:sym typeface="Arial"/>
              </a:rPr>
              <a:t> un </a:t>
            </a:r>
            <a:r>
              <a:rPr lang="en-US" sz="1800" dirty="0" err="1">
                <a:latin typeface="Arial"/>
                <a:ea typeface="Arial"/>
                <a:cs typeface="Arial"/>
                <a:sym typeface="Arial"/>
              </a:rPr>
              <a:t>enseignement</a:t>
            </a:r>
            <a:r>
              <a:rPr lang="en-US" sz="1800" dirty="0">
                <a:latin typeface="Arial"/>
                <a:ea typeface="Arial"/>
                <a:cs typeface="Arial"/>
                <a:sym typeface="Arial"/>
              </a:rPr>
              <a:t> </a:t>
            </a:r>
            <a:r>
              <a:rPr lang="en-US" sz="1800" dirty="0" err="1">
                <a:latin typeface="Arial"/>
                <a:ea typeface="Arial"/>
                <a:cs typeface="Arial"/>
                <a:sym typeface="Arial"/>
              </a:rPr>
              <a:t>explicite</a:t>
            </a:r>
            <a:r>
              <a:rPr lang="en-US" sz="1800" dirty="0">
                <a:latin typeface="Arial"/>
                <a:ea typeface="Arial"/>
                <a:cs typeface="Arial"/>
                <a:sym typeface="Arial"/>
              </a:rPr>
              <a:t>, </a:t>
            </a:r>
            <a:r>
              <a:rPr lang="en-US" sz="1800" dirty="0" err="1">
                <a:latin typeface="Arial"/>
                <a:ea typeface="Arial"/>
                <a:cs typeface="Arial"/>
                <a:sym typeface="Arial"/>
              </a:rPr>
              <a:t>stratégique</a:t>
            </a:r>
            <a:r>
              <a:rPr lang="en-US" sz="1800" dirty="0">
                <a:latin typeface="Arial"/>
                <a:ea typeface="Arial"/>
                <a:cs typeface="Arial"/>
                <a:sym typeface="Arial"/>
              </a:rPr>
              <a:t> et </a:t>
            </a:r>
            <a:r>
              <a:rPr lang="en-US" sz="1800" dirty="0" err="1">
                <a:latin typeface="Arial"/>
                <a:ea typeface="Arial"/>
                <a:cs typeface="Arial"/>
                <a:sym typeface="Arial"/>
              </a:rPr>
              <a:t>collaboratif</a:t>
            </a:r>
            <a:endParaRPr lang="en-US" sz="1800" dirty="0">
              <a:latin typeface="Arial"/>
              <a:ea typeface="Arial"/>
              <a:cs typeface="Arial"/>
              <a:sym typeface="Arial"/>
            </a:endParaRPr>
          </a:p>
          <a:p>
            <a:pPr marL="1155700" lvl="1" indent="-342900" rtl="0">
              <a:lnSpc>
                <a:spcPct val="115000"/>
              </a:lnSpc>
              <a:spcBef>
                <a:spcPts val="900"/>
              </a:spcBef>
              <a:spcAft>
                <a:spcPts val="1500"/>
              </a:spcAft>
              <a:buClr>
                <a:srgbClr val="000000"/>
              </a:buClr>
              <a:buSzPct val="100000"/>
              <a:buFont typeface="Courier New"/>
              <a:buChar char="o"/>
            </a:pPr>
            <a:r>
              <a:rPr lang="en-US" sz="1800" dirty="0">
                <a:latin typeface="Arial"/>
                <a:ea typeface="Arial"/>
                <a:cs typeface="Arial"/>
                <a:sym typeface="Arial"/>
              </a:rPr>
              <a:t>1.2	</a:t>
            </a:r>
            <a:r>
              <a:rPr lang="en-US" sz="1800" dirty="0" err="1">
                <a:latin typeface="Arial"/>
                <a:ea typeface="Arial"/>
                <a:cs typeface="Arial"/>
                <a:sym typeface="Arial"/>
              </a:rPr>
              <a:t>Saisir</a:t>
            </a:r>
            <a:r>
              <a:rPr lang="en-US" sz="1800" dirty="0">
                <a:latin typeface="Arial"/>
                <a:ea typeface="Arial"/>
                <a:cs typeface="Arial"/>
                <a:sym typeface="Arial"/>
              </a:rPr>
              <a:t> la </a:t>
            </a:r>
            <a:r>
              <a:rPr lang="en-US" sz="1800" dirty="0" err="1">
                <a:latin typeface="Arial"/>
                <a:ea typeface="Arial"/>
                <a:cs typeface="Arial"/>
                <a:sym typeface="Arial"/>
              </a:rPr>
              <a:t>portée</a:t>
            </a:r>
            <a:r>
              <a:rPr lang="en-US" sz="1800" dirty="0">
                <a:latin typeface="Arial"/>
                <a:ea typeface="Arial"/>
                <a:cs typeface="Arial"/>
                <a:sym typeface="Arial"/>
              </a:rPr>
              <a:t> des aspects </a:t>
            </a:r>
            <a:r>
              <a:rPr lang="en-US" sz="1800" dirty="0" err="1">
                <a:latin typeface="Arial"/>
                <a:ea typeface="Arial"/>
                <a:cs typeface="Arial"/>
                <a:sym typeface="Arial"/>
              </a:rPr>
              <a:t>sociaux</a:t>
            </a:r>
            <a:r>
              <a:rPr lang="en-US" sz="1800" dirty="0">
                <a:latin typeface="Arial"/>
                <a:ea typeface="Arial"/>
                <a:cs typeface="Arial"/>
                <a:sym typeface="Arial"/>
              </a:rPr>
              <a:t>, </a:t>
            </a:r>
            <a:r>
              <a:rPr lang="en-US" sz="1800" dirty="0" err="1">
                <a:latin typeface="Arial"/>
                <a:ea typeface="Arial"/>
                <a:cs typeface="Arial"/>
                <a:sym typeface="Arial"/>
              </a:rPr>
              <a:t>personnels</a:t>
            </a:r>
            <a:r>
              <a:rPr lang="en-US" sz="1800" dirty="0">
                <a:latin typeface="Arial"/>
                <a:ea typeface="Arial"/>
                <a:cs typeface="Arial"/>
                <a:sym typeface="Arial"/>
              </a:rPr>
              <a:t>, </a:t>
            </a:r>
            <a:r>
              <a:rPr lang="en-US" sz="1800" dirty="0" err="1">
                <a:latin typeface="Arial"/>
                <a:ea typeface="Arial"/>
                <a:cs typeface="Arial"/>
                <a:sym typeface="Arial"/>
              </a:rPr>
              <a:t>cognitifs</a:t>
            </a:r>
            <a:r>
              <a:rPr lang="en-US" sz="1800" dirty="0">
                <a:latin typeface="Arial"/>
                <a:ea typeface="Arial"/>
                <a:cs typeface="Arial"/>
                <a:sym typeface="Arial"/>
              </a:rPr>
              <a:t>/</a:t>
            </a:r>
            <a:r>
              <a:rPr lang="en-US" sz="1800" dirty="0" err="1">
                <a:latin typeface="Arial"/>
                <a:ea typeface="Arial"/>
                <a:cs typeface="Arial"/>
                <a:sym typeface="Arial"/>
              </a:rPr>
              <a:t>métacognitifs</a:t>
            </a:r>
            <a:r>
              <a:rPr lang="en-US" sz="1800" dirty="0">
                <a:latin typeface="Arial"/>
                <a:ea typeface="Arial"/>
                <a:cs typeface="Arial"/>
                <a:sym typeface="Arial"/>
              </a:rPr>
              <a:t> et la </a:t>
            </a:r>
            <a:r>
              <a:rPr lang="en-US" sz="1800" dirty="0" err="1">
                <a:latin typeface="Arial"/>
                <a:ea typeface="Arial"/>
                <a:cs typeface="Arial"/>
                <a:sym typeface="Arial"/>
              </a:rPr>
              <a:t>portée</a:t>
            </a:r>
            <a:r>
              <a:rPr lang="en-US" sz="1800" dirty="0">
                <a:latin typeface="Arial"/>
                <a:ea typeface="Arial"/>
                <a:cs typeface="Arial"/>
                <a:sym typeface="Arial"/>
              </a:rPr>
              <a:t> du </a:t>
            </a:r>
            <a:r>
              <a:rPr lang="en-US" sz="1800" dirty="0" err="1">
                <a:latin typeface="Arial"/>
                <a:ea typeface="Arial"/>
                <a:cs typeface="Arial"/>
                <a:sym typeface="Arial"/>
              </a:rPr>
              <a:t>processus</a:t>
            </a:r>
            <a:r>
              <a:rPr lang="en-US" sz="1800" dirty="0">
                <a:latin typeface="Arial"/>
                <a:ea typeface="Arial"/>
                <a:cs typeface="Arial"/>
                <a:sym typeface="Arial"/>
              </a:rPr>
              <a:t> de construction des </a:t>
            </a:r>
            <a:r>
              <a:rPr lang="en-US" sz="1800" dirty="0" err="1">
                <a:latin typeface="Arial"/>
                <a:ea typeface="Arial"/>
                <a:cs typeface="Arial"/>
                <a:sym typeface="Arial"/>
              </a:rPr>
              <a:t>savoirs</a:t>
            </a:r>
            <a:r>
              <a:rPr lang="en-US" sz="1800" dirty="0">
                <a:latin typeface="Arial"/>
                <a:ea typeface="Arial"/>
                <a:cs typeface="Arial"/>
                <a:sym typeface="Arial"/>
              </a:rPr>
              <a:t> avec </a:t>
            </a:r>
            <a:r>
              <a:rPr lang="en-US" sz="1800" dirty="0" err="1">
                <a:latin typeface="Arial"/>
                <a:ea typeface="Arial"/>
                <a:cs typeface="Arial"/>
                <a:sym typeface="Arial"/>
              </a:rPr>
              <a:t>une</a:t>
            </a:r>
            <a:r>
              <a:rPr lang="en-US" sz="1800" dirty="0">
                <a:latin typeface="Arial"/>
                <a:ea typeface="Arial"/>
                <a:cs typeface="Arial"/>
                <a:sym typeface="Arial"/>
              </a:rPr>
              <a:t> </a:t>
            </a:r>
            <a:r>
              <a:rPr lang="en-US" sz="1800" dirty="0" err="1">
                <a:latin typeface="Arial"/>
                <a:ea typeface="Arial"/>
                <a:cs typeface="Arial"/>
                <a:sym typeface="Arial"/>
              </a:rPr>
              <a:t>démarche</a:t>
            </a:r>
            <a:r>
              <a:rPr lang="en-US" sz="1800" dirty="0">
                <a:latin typeface="Arial"/>
                <a:ea typeface="Arial"/>
                <a:cs typeface="Arial"/>
                <a:sym typeface="Arial"/>
              </a:rPr>
              <a:t> de lecture active</a:t>
            </a:r>
          </a:p>
          <a:p>
            <a:pPr marL="1155700" lvl="1" indent="-342900" rtl="0">
              <a:lnSpc>
                <a:spcPct val="115000"/>
              </a:lnSpc>
              <a:spcBef>
                <a:spcPts val="900"/>
              </a:spcBef>
              <a:spcAft>
                <a:spcPts val="1500"/>
              </a:spcAft>
              <a:buClr>
                <a:srgbClr val="000000"/>
              </a:buClr>
              <a:buSzPct val="100000"/>
              <a:buFont typeface="Courier New"/>
              <a:buChar char="o"/>
            </a:pPr>
            <a:r>
              <a:rPr lang="en-US" sz="1800" dirty="0">
                <a:latin typeface="Arial"/>
                <a:ea typeface="Arial"/>
                <a:cs typeface="Arial"/>
                <a:sym typeface="Arial"/>
              </a:rPr>
              <a:t>1.3 </a:t>
            </a:r>
            <a:r>
              <a:rPr lang="en-US" sz="1800" dirty="0" err="1">
                <a:latin typeface="Arial"/>
                <a:ea typeface="Arial"/>
                <a:cs typeface="Arial"/>
                <a:sym typeface="Arial"/>
              </a:rPr>
              <a:t>Utiliser</a:t>
            </a:r>
            <a:r>
              <a:rPr lang="en-US" sz="1800" dirty="0">
                <a:latin typeface="Arial"/>
                <a:ea typeface="Arial"/>
                <a:cs typeface="Arial"/>
                <a:sym typeface="Arial"/>
              </a:rPr>
              <a:t> et </a:t>
            </a:r>
            <a:r>
              <a:rPr lang="en-US" sz="1800" dirty="0" err="1">
                <a:latin typeface="Arial"/>
                <a:ea typeface="Arial"/>
                <a:cs typeface="Arial"/>
                <a:sym typeface="Arial"/>
              </a:rPr>
              <a:t>apprécier</a:t>
            </a:r>
            <a:r>
              <a:rPr lang="en-US" sz="1800" dirty="0">
                <a:latin typeface="Arial"/>
                <a:ea typeface="Arial"/>
                <a:cs typeface="Arial"/>
                <a:sym typeface="Arial"/>
              </a:rPr>
              <a:t> </a:t>
            </a:r>
            <a:r>
              <a:rPr lang="en-US" sz="1800" dirty="0" err="1">
                <a:latin typeface="Arial"/>
                <a:ea typeface="Arial"/>
                <a:cs typeface="Arial"/>
                <a:sym typeface="Arial"/>
              </a:rPr>
              <a:t>diverses</a:t>
            </a:r>
            <a:r>
              <a:rPr lang="en-US" sz="1800" dirty="0">
                <a:latin typeface="Arial"/>
                <a:ea typeface="Arial"/>
                <a:cs typeface="Arial"/>
                <a:sym typeface="Arial"/>
              </a:rPr>
              <a:t> techniques d’aide au développement </a:t>
            </a:r>
            <a:r>
              <a:rPr lang="en-US" sz="1800" dirty="0" err="1">
                <a:latin typeface="Arial"/>
                <a:ea typeface="Arial"/>
                <a:cs typeface="Arial"/>
                <a:sym typeface="Arial"/>
              </a:rPr>
              <a:t>d’habitudes</a:t>
            </a:r>
            <a:r>
              <a:rPr lang="en-US" sz="1800" dirty="0">
                <a:latin typeface="Arial"/>
                <a:ea typeface="Arial"/>
                <a:cs typeface="Arial"/>
                <a:sym typeface="Arial"/>
              </a:rPr>
              <a:t> de lecture active</a:t>
            </a:r>
          </a:p>
          <a:p>
            <a:pPr marL="596900" lvl="0" indent="-342900" rtl="0">
              <a:lnSpc>
                <a:spcPct val="115000"/>
              </a:lnSpc>
              <a:spcBef>
                <a:spcPts val="200"/>
              </a:spcBef>
              <a:spcAft>
                <a:spcPts val="1200"/>
              </a:spcAft>
              <a:buClr>
                <a:srgbClr val="000000"/>
              </a:buClr>
              <a:buSzPct val="100000"/>
              <a:buFont typeface="Arial"/>
              <a:buChar char="●"/>
            </a:pPr>
            <a:r>
              <a:rPr lang="en-US" sz="1800" dirty="0" err="1">
                <a:latin typeface="Arial"/>
                <a:ea typeface="Arial"/>
                <a:cs typeface="Arial"/>
                <a:sym typeface="Arial"/>
              </a:rPr>
              <a:t>Expérimenter</a:t>
            </a:r>
            <a:r>
              <a:rPr lang="en-US" sz="1800" dirty="0">
                <a:latin typeface="Arial"/>
                <a:ea typeface="Arial"/>
                <a:cs typeface="Arial"/>
                <a:sym typeface="Arial"/>
              </a:rPr>
              <a:t> des </a:t>
            </a:r>
            <a:r>
              <a:rPr lang="en-US" sz="1800" dirty="0" err="1">
                <a:latin typeface="Arial"/>
                <a:ea typeface="Arial"/>
                <a:cs typeface="Arial"/>
                <a:sym typeface="Arial"/>
              </a:rPr>
              <a:t>dispositifs</a:t>
            </a:r>
            <a:r>
              <a:rPr lang="en-US" sz="1800" dirty="0">
                <a:latin typeface="Arial"/>
                <a:ea typeface="Arial"/>
                <a:cs typeface="Arial"/>
                <a:sym typeface="Arial"/>
              </a:rPr>
              <a:t> </a:t>
            </a:r>
            <a:r>
              <a:rPr lang="en-US" sz="1800" dirty="0" err="1">
                <a:latin typeface="Arial"/>
                <a:ea typeface="Arial"/>
                <a:cs typeface="Arial"/>
                <a:sym typeface="Arial"/>
              </a:rPr>
              <a:t>technologiques</a:t>
            </a:r>
            <a:r>
              <a:rPr lang="en-US" sz="1800" dirty="0">
                <a:latin typeface="Arial"/>
                <a:ea typeface="Arial"/>
                <a:cs typeface="Arial"/>
                <a:sym typeface="Arial"/>
              </a:rPr>
              <a:t> en </a:t>
            </a:r>
            <a:r>
              <a:rPr lang="en-US" sz="1800" dirty="0" err="1">
                <a:latin typeface="Arial"/>
                <a:ea typeface="Arial"/>
                <a:cs typeface="Arial"/>
                <a:sym typeface="Arial"/>
              </a:rPr>
              <a:t>mesure</a:t>
            </a:r>
            <a:r>
              <a:rPr lang="en-US" sz="1800" dirty="0">
                <a:latin typeface="Arial"/>
                <a:ea typeface="Arial"/>
                <a:cs typeface="Arial"/>
                <a:sym typeface="Arial"/>
              </a:rPr>
              <a:t> de </a:t>
            </a:r>
            <a:r>
              <a:rPr lang="en-US" sz="1800" dirty="0" err="1">
                <a:latin typeface="Arial"/>
                <a:ea typeface="Arial"/>
                <a:cs typeface="Arial"/>
                <a:sym typeface="Arial"/>
              </a:rPr>
              <a:t>soutenir</a:t>
            </a:r>
            <a:r>
              <a:rPr lang="en-US" sz="1800" dirty="0">
                <a:latin typeface="Arial"/>
                <a:ea typeface="Arial"/>
                <a:cs typeface="Arial"/>
                <a:sym typeface="Arial"/>
              </a:rPr>
              <a:t> </a:t>
            </a:r>
            <a:r>
              <a:rPr lang="en-US" sz="1800" dirty="0" err="1">
                <a:latin typeface="Arial"/>
                <a:ea typeface="Arial"/>
                <a:cs typeface="Arial"/>
                <a:sym typeface="Arial"/>
              </a:rPr>
              <a:t>l’application</a:t>
            </a:r>
            <a:r>
              <a:rPr lang="en-US" sz="1800" dirty="0">
                <a:latin typeface="Arial"/>
                <a:ea typeface="Arial"/>
                <a:cs typeface="Arial"/>
                <a:sym typeface="Arial"/>
              </a:rPr>
              <a:t> de la </a:t>
            </a:r>
            <a:r>
              <a:rPr lang="en-US" sz="1800" dirty="0" err="1">
                <a:latin typeface="Arial"/>
                <a:ea typeface="Arial"/>
                <a:cs typeface="Arial"/>
                <a:sym typeface="Arial"/>
              </a:rPr>
              <a:t>méthode</a:t>
            </a:r>
            <a:r>
              <a:rPr lang="en-US" sz="1800" dirty="0">
                <a:latin typeface="Arial"/>
                <a:ea typeface="Arial"/>
                <a:cs typeface="Arial"/>
                <a:sym typeface="Arial"/>
              </a:rPr>
              <a:t> Reading Apprenticeship</a:t>
            </a:r>
          </a:p>
          <a:p>
            <a:pPr marL="1155700" lvl="1" indent="-342900" rtl="0">
              <a:lnSpc>
                <a:spcPct val="115000"/>
              </a:lnSpc>
              <a:spcBef>
                <a:spcPts val="900"/>
              </a:spcBef>
              <a:spcAft>
                <a:spcPts val="1500"/>
              </a:spcAft>
              <a:buClr>
                <a:srgbClr val="000000"/>
              </a:buClr>
              <a:buSzPct val="100000"/>
              <a:buFont typeface="Courier New"/>
              <a:buChar char="o"/>
            </a:pPr>
            <a:r>
              <a:rPr lang="en-US" sz="1800" dirty="0">
                <a:latin typeface="Arial"/>
                <a:ea typeface="Arial"/>
                <a:cs typeface="Arial"/>
                <a:sym typeface="Arial"/>
              </a:rPr>
              <a:t>2.1 Explorer des </a:t>
            </a:r>
            <a:r>
              <a:rPr lang="en-US" sz="1800" dirty="0" err="1">
                <a:latin typeface="Arial"/>
                <a:ea typeface="Arial"/>
                <a:cs typeface="Arial"/>
                <a:sym typeface="Arial"/>
              </a:rPr>
              <a:t>outils</a:t>
            </a:r>
            <a:r>
              <a:rPr lang="en-US" sz="1800" dirty="0">
                <a:latin typeface="Arial"/>
                <a:ea typeface="Arial"/>
                <a:cs typeface="Arial"/>
                <a:sym typeface="Arial"/>
              </a:rPr>
              <a:t> </a:t>
            </a:r>
            <a:r>
              <a:rPr lang="en-US" sz="1800" dirty="0" err="1">
                <a:latin typeface="Arial"/>
                <a:ea typeface="Arial"/>
                <a:cs typeface="Arial"/>
                <a:sym typeface="Arial"/>
              </a:rPr>
              <a:t>d’édition</a:t>
            </a:r>
            <a:r>
              <a:rPr lang="en-US" sz="1800" dirty="0">
                <a:latin typeface="Arial"/>
                <a:ea typeface="Arial"/>
                <a:cs typeface="Arial"/>
                <a:sym typeface="Arial"/>
              </a:rPr>
              <a:t> </a:t>
            </a:r>
            <a:r>
              <a:rPr lang="en-US" sz="1800" dirty="0" err="1">
                <a:latin typeface="Arial"/>
                <a:ea typeface="Arial"/>
                <a:cs typeface="Arial"/>
                <a:sym typeface="Arial"/>
              </a:rPr>
              <a:t>textuels</a:t>
            </a:r>
            <a:r>
              <a:rPr lang="en-US" sz="1800" dirty="0">
                <a:latin typeface="Arial"/>
                <a:ea typeface="Arial"/>
                <a:cs typeface="Arial"/>
                <a:sym typeface="Arial"/>
              </a:rPr>
              <a:t> et </a:t>
            </a:r>
            <a:r>
              <a:rPr lang="en-US" sz="1800" dirty="0" err="1">
                <a:latin typeface="Arial"/>
                <a:ea typeface="Arial"/>
                <a:cs typeface="Arial"/>
                <a:sym typeface="Arial"/>
              </a:rPr>
              <a:t>graphiques</a:t>
            </a:r>
            <a:r>
              <a:rPr lang="en-US" sz="1800" dirty="0">
                <a:latin typeface="Arial"/>
                <a:ea typeface="Arial"/>
                <a:cs typeface="Arial"/>
                <a:sym typeface="Arial"/>
              </a:rPr>
              <a:t> </a:t>
            </a:r>
            <a:r>
              <a:rPr lang="en-US" sz="1800" dirty="0" err="1">
                <a:latin typeface="Arial"/>
                <a:ea typeface="Arial"/>
                <a:cs typeface="Arial"/>
                <a:sym typeface="Arial"/>
              </a:rPr>
              <a:t>contribuant</a:t>
            </a:r>
            <a:r>
              <a:rPr lang="en-US" sz="1800" dirty="0">
                <a:latin typeface="Arial"/>
                <a:ea typeface="Arial"/>
                <a:cs typeface="Arial"/>
                <a:sym typeface="Arial"/>
              </a:rPr>
              <a:t> à </a:t>
            </a:r>
            <a:r>
              <a:rPr lang="en-US" sz="1800" dirty="0" err="1">
                <a:latin typeface="Arial"/>
                <a:ea typeface="Arial"/>
                <a:cs typeface="Arial"/>
                <a:sym typeface="Arial"/>
              </a:rPr>
              <a:t>l’enseignement</a:t>
            </a:r>
            <a:r>
              <a:rPr lang="en-US" sz="1800" dirty="0">
                <a:latin typeface="Arial"/>
                <a:ea typeface="Arial"/>
                <a:cs typeface="Arial"/>
                <a:sym typeface="Arial"/>
              </a:rPr>
              <a:t> et à l’apprentissage des </a:t>
            </a:r>
            <a:r>
              <a:rPr lang="en-US" sz="1800" dirty="0" err="1">
                <a:latin typeface="Arial"/>
                <a:ea typeface="Arial"/>
                <a:cs typeface="Arial"/>
                <a:sym typeface="Arial"/>
              </a:rPr>
              <a:t>stratégies</a:t>
            </a:r>
            <a:r>
              <a:rPr lang="en-US" sz="1800" dirty="0">
                <a:latin typeface="Arial"/>
                <a:ea typeface="Arial"/>
                <a:cs typeface="Arial"/>
                <a:sym typeface="Arial"/>
              </a:rPr>
              <a:t> de lecture active</a:t>
            </a:r>
          </a:p>
          <a:p>
            <a:pPr lvl="0" rtl="0">
              <a:lnSpc>
                <a:spcPct val="115000"/>
              </a:lnSpc>
              <a:spcBef>
                <a:spcPts val="600"/>
              </a:spcBef>
              <a:spcAft>
                <a:spcPts val="300"/>
              </a:spcAft>
              <a:buClr>
                <a:schemeClr val="dk1"/>
              </a:buClr>
              <a:buSzPct val="61111"/>
              <a:buFont typeface="Arial"/>
              <a:buNone/>
            </a:pPr>
            <a:r>
              <a:rPr lang="en-US" sz="1800" dirty="0">
                <a:latin typeface="Arial"/>
                <a:ea typeface="Arial"/>
                <a:cs typeface="Arial"/>
                <a:sym typeface="Arial"/>
              </a:rPr>
              <a:t>SOMMAIRE</a:t>
            </a:r>
          </a:p>
          <a:p>
            <a:pPr lvl="0" rtl="0">
              <a:lnSpc>
                <a:spcPct val="128571"/>
              </a:lnSpc>
              <a:spcBef>
                <a:spcPts val="0"/>
              </a:spcBef>
              <a:spcAft>
                <a:spcPts val="900"/>
              </a:spcAft>
              <a:buClr>
                <a:schemeClr val="dk1"/>
              </a:buClr>
              <a:buSzPct val="61111"/>
              <a:buFont typeface="Arial"/>
              <a:buNone/>
            </a:pPr>
            <a:r>
              <a:rPr lang="en-US" sz="1800" dirty="0" err="1">
                <a:latin typeface="Arial"/>
                <a:ea typeface="Arial"/>
                <a:cs typeface="Arial"/>
                <a:sym typeface="Arial"/>
              </a:rPr>
              <a:t>L’approche</a:t>
            </a:r>
            <a:r>
              <a:rPr lang="en-US" sz="1800" dirty="0">
                <a:latin typeface="Arial"/>
                <a:ea typeface="Arial"/>
                <a:cs typeface="Arial"/>
                <a:sym typeface="Arial"/>
              </a:rPr>
              <a:t> Reading Apprenticeship </a:t>
            </a:r>
            <a:r>
              <a:rPr lang="en-US" sz="1800" dirty="0" err="1">
                <a:latin typeface="Arial"/>
                <a:ea typeface="Arial"/>
                <a:cs typeface="Arial"/>
                <a:sym typeface="Arial"/>
              </a:rPr>
              <a:t>s’appuie</a:t>
            </a:r>
            <a:r>
              <a:rPr lang="en-US" sz="1800" dirty="0">
                <a:latin typeface="Arial"/>
                <a:ea typeface="Arial"/>
                <a:cs typeface="Arial"/>
                <a:sym typeface="Arial"/>
              </a:rPr>
              <a:t> </a:t>
            </a:r>
            <a:r>
              <a:rPr lang="en-US" sz="1800" dirty="0" err="1">
                <a:latin typeface="Arial"/>
                <a:ea typeface="Arial"/>
                <a:cs typeface="Arial"/>
                <a:sym typeface="Arial"/>
              </a:rPr>
              <a:t>sur</a:t>
            </a:r>
            <a:r>
              <a:rPr lang="en-US" sz="1800" dirty="0">
                <a:latin typeface="Arial"/>
                <a:ea typeface="Arial"/>
                <a:cs typeface="Arial"/>
                <a:sym typeface="Arial"/>
              </a:rPr>
              <a:t> le </a:t>
            </a:r>
            <a:r>
              <a:rPr lang="en-US" sz="1800" dirty="0" err="1">
                <a:latin typeface="Arial"/>
                <a:ea typeface="Arial"/>
                <a:cs typeface="Arial"/>
                <a:sym typeface="Arial"/>
              </a:rPr>
              <a:t>principe</a:t>
            </a:r>
            <a:r>
              <a:rPr lang="en-US" sz="1800" dirty="0">
                <a:latin typeface="Arial"/>
                <a:ea typeface="Arial"/>
                <a:cs typeface="Arial"/>
                <a:sym typeface="Arial"/>
              </a:rPr>
              <a:t> de la </a:t>
            </a:r>
            <a:r>
              <a:rPr lang="en-US" sz="1800" dirty="0" err="1">
                <a:latin typeface="Arial"/>
                <a:ea typeface="Arial"/>
                <a:cs typeface="Arial"/>
                <a:sym typeface="Arial"/>
              </a:rPr>
              <a:t>métacognition</a:t>
            </a:r>
            <a:r>
              <a:rPr lang="en-US" sz="1800" dirty="0">
                <a:latin typeface="Arial"/>
                <a:ea typeface="Arial"/>
                <a:cs typeface="Arial"/>
                <a:sym typeface="Arial"/>
              </a:rPr>
              <a:t> en situation de lecture, </a:t>
            </a:r>
            <a:r>
              <a:rPr lang="en-US" sz="1800" dirty="0" err="1">
                <a:latin typeface="Arial"/>
                <a:ea typeface="Arial"/>
                <a:cs typeface="Arial"/>
                <a:sym typeface="Arial"/>
              </a:rPr>
              <a:t>permettant</a:t>
            </a:r>
            <a:r>
              <a:rPr lang="en-US" sz="1800" dirty="0">
                <a:latin typeface="Arial"/>
                <a:ea typeface="Arial"/>
                <a:cs typeface="Arial"/>
                <a:sym typeface="Arial"/>
              </a:rPr>
              <a:t> à </a:t>
            </a:r>
            <a:r>
              <a:rPr lang="en-US" sz="1800" dirty="0" err="1">
                <a:latin typeface="Arial"/>
                <a:ea typeface="Arial"/>
                <a:cs typeface="Arial"/>
                <a:sym typeface="Arial"/>
              </a:rPr>
              <a:t>l’étudiant</a:t>
            </a:r>
            <a:r>
              <a:rPr lang="en-US" sz="1800" dirty="0">
                <a:latin typeface="Arial"/>
                <a:ea typeface="Arial"/>
                <a:cs typeface="Arial"/>
                <a:sym typeface="Arial"/>
              </a:rPr>
              <a:t> </a:t>
            </a:r>
            <a:r>
              <a:rPr lang="en-US" sz="1800" dirty="0" err="1">
                <a:latin typeface="Arial"/>
                <a:ea typeface="Arial"/>
                <a:cs typeface="Arial"/>
                <a:sym typeface="Arial"/>
              </a:rPr>
              <a:t>d’identifier</a:t>
            </a:r>
            <a:r>
              <a:rPr lang="en-US" sz="1800" dirty="0">
                <a:latin typeface="Arial"/>
                <a:ea typeface="Arial"/>
                <a:cs typeface="Arial"/>
                <a:sym typeface="Arial"/>
              </a:rPr>
              <a:t> des </a:t>
            </a:r>
            <a:r>
              <a:rPr lang="en-US" sz="1800" dirty="0" err="1">
                <a:latin typeface="Arial"/>
                <a:ea typeface="Arial"/>
                <a:cs typeface="Arial"/>
                <a:sym typeface="Arial"/>
              </a:rPr>
              <a:t>stratégies</a:t>
            </a:r>
            <a:r>
              <a:rPr lang="en-US" sz="1800" dirty="0">
                <a:latin typeface="Arial"/>
                <a:ea typeface="Arial"/>
                <a:cs typeface="Arial"/>
                <a:sym typeface="Arial"/>
              </a:rPr>
              <a:t> de </a:t>
            </a:r>
            <a:r>
              <a:rPr lang="en-US" sz="1800" dirty="0" err="1">
                <a:latin typeface="Arial"/>
                <a:ea typeface="Arial"/>
                <a:cs typeface="Arial"/>
                <a:sym typeface="Arial"/>
              </a:rPr>
              <a:t>compréhension</a:t>
            </a:r>
            <a:r>
              <a:rPr lang="en-US" sz="1800" dirty="0">
                <a:latin typeface="Arial"/>
                <a:ea typeface="Arial"/>
                <a:cs typeface="Arial"/>
                <a:sym typeface="Arial"/>
              </a:rPr>
              <a:t> pour divers types de </a:t>
            </a:r>
            <a:r>
              <a:rPr lang="en-US" sz="1800" dirty="0" err="1">
                <a:latin typeface="Arial"/>
                <a:ea typeface="Arial"/>
                <a:cs typeface="Arial"/>
                <a:sym typeface="Arial"/>
              </a:rPr>
              <a:t>textes</a:t>
            </a:r>
            <a:r>
              <a:rPr lang="en-US" sz="1800" dirty="0">
                <a:latin typeface="Arial"/>
                <a:ea typeface="Arial"/>
                <a:cs typeface="Arial"/>
                <a:sym typeface="Arial"/>
              </a:rPr>
              <a:t>. </a:t>
            </a:r>
            <a:r>
              <a:rPr lang="en-US" sz="1800" dirty="0" err="1">
                <a:latin typeface="Arial"/>
                <a:ea typeface="Arial"/>
                <a:cs typeface="Arial"/>
                <a:sym typeface="Arial"/>
              </a:rPr>
              <a:t>Depuis</a:t>
            </a:r>
            <a:r>
              <a:rPr lang="en-US" sz="1800" dirty="0">
                <a:latin typeface="Arial"/>
                <a:ea typeface="Arial"/>
                <a:cs typeface="Arial"/>
                <a:sym typeface="Arial"/>
              </a:rPr>
              <a:t> la </a:t>
            </a:r>
            <a:r>
              <a:rPr lang="en-US" sz="1800" dirty="0" err="1">
                <a:latin typeface="Arial"/>
                <a:ea typeface="Arial"/>
                <a:cs typeface="Arial"/>
                <a:sym typeface="Arial"/>
              </a:rPr>
              <a:t>prise</a:t>
            </a:r>
            <a:r>
              <a:rPr lang="en-US" sz="1800" dirty="0">
                <a:latin typeface="Arial"/>
                <a:ea typeface="Arial"/>
                <a:cs typeface="Arial"/>
                <a:sym typeface="Arial"/>
              </a:rPr>
              <a:t> de notes, en passant par la </a:t>
            </a:r>
            <a:r>
              <a:rPr lang="en-US" sz="1800" dirty="0" err="1">
                <a:latin typeface="Arial"/>
                <a:ea typeface="Arial"/>
                <a:cs typeface="Arial"/>
                <a:sym typeface="Arial"/>
              </a:rPr>
              <a:t>schématisation</a:t>
            </a:r>
            <a:r>
              <a:rPr lang="en-US" sz="1800" dirty="0">
                <a:latin typeface="Arial"/>
                <a:ea typeface="Arial"/>
                <a:cs typeface="Arial"/>
                <a:sym typeface="Arial"/>
              </a:rPr>
              <a:t> de concepts et la collaboration avec les pairs, </a:t>
            </a:r>
            <a:r>
              <a:rPr lang="en-US" sz="1800" dirty="0" err="1">
                <a:latin typeface="Arial"/>
                <a:ea typeface="Arial"/>
                <a:cs typeface="Arial"/>
                <a:sym typeface="Arial"/>
              </a:rPr>
              <a:t>plusieurs</a:t>
            </a:r>
            <a:r>
              <a:rPr lang="en-US" sz="1800" dirty="0">
                <a:latin typeface="Arial"/>
                <a:ea typeface="Arial"/>
                <a:cs typeface="Arial"/>
                <a:sym typeface="Arial"/>
              </a:rPr>
              <a:t> </a:t>
            </a:r>
            <a:r>
              <a:rPr lang="en-US" sz="1800" dirty="0" err="1">
                <a:latin typeface="Arial"/>
                <a:ea typeface="Arial"/>
                <a:cs typeface="Arial"/>
                <a:sym typeface="Arial"/>
              </a:rPr>
              <a:t>outils</a:t>
            </a:r>
            <a:r>
              <a:rPr lang="en-US" sz="1800" dirty="0">
                <a:latin typeface="Arial"/>
                <a:ea typeface="Arial"/>
                <a:cs typeface="Arial"/>
                <a:sym typeface="Arial"/>
              </a:rPr>
              <a:t> </a:t>
            </a:r>
            <a:r>
              <a:rPr lang="en-US" sz="1800" dirty="0" err="1">
                <a:latin typeface="Arial"/>
                <a:ea typeface="Arial"/>
                <a:cs typeface="Arial"/>
                <a:sym typeface="Arial"/>
              </a:rPr>
              <a:t>technologiques</a:t>
            </a:r>
            <a:r>
              <a:rPr lang="en-US" sz="1800" dirty="0">
                <a:latin typeface="Arial"/>
                <a:ea typeface="Arial"/>
                <a:cs typeface="Arial"/>
                <a:sym typeface="Arial"/>
              </a:rPr>
              <a:t> </a:t>
            </a:r>
            <a:r>
              <a:rPr lang="en-US" sz="1800" dirty="0" err="1">
                <a:latin typeface="Arial"/>
                <a:ea typeface="Arial"/>
                <a:cs typeface="Arial"/>
                <a:sym typeface="Arial"/>
              </a:rPr>
              <a:t>sont</a:t>
            </a:r>
            <a:r>
              <a:rPr lang="en-US" sz="1800" dirty="0">
                <a:latin typeface="Arial"/>
                <a:ea typeface="Arial"/>
                <a:cs typeface="Arial"/>
                <a:sym typeface="Arial"/>
              </a:rPr>
              <a:t> à exploiter pour </a:t>
            </a:r>
            <a:r>
              <a:rPr lang="en-US" sz="1800" dirty="0" err="1">
                <a:latin typeface="Arial"/>
                <a:ea typeface="Arial"/>
                <a:cs typeface="Arial"/>
                <a:sym typeface="Arial"/>
              </a:rPr>
              <a:t>développer</a:t>
            </a:r>
            <a:r>
              <a:rPr lang="en-US" sz="1800" dirty="0">
                <a:latin typeface="Arial"/>
                <a:ea typeface="Arial"/>
                <a:cs typeface="Arial"/>
                <a:sym typeface="Arial"/>
              </a:rPr>
              <a:t> des habitudes de lecture active.</a:t>
            </a:r>
          </a:p>
          <a:p>
            <a:pPr lvl="0" rtl="0">
              <a:lnSpc>
                <a:spcPct val="115000"/>
              </a:lnSpc>
              <a:spcBef>
                <a:spcPts val="600"/>
              </a:spcBef>
              <a:spcAft>
                <a:spcPts val="300"/>
              </a:spcAft>
              <a:buClr>
                <a:schemeClr val="dk1"/>
              </a:buClr>
              <a:buSzPct val="61111"/>
              <a:buFont typeface="Arial"/>
              <a:buNone/>
            </a:pPr>
            <a:r>
              <a:rPr lang="en-US" sz="1800" dirty="0">
                <a:latin typeface="Arial"/>
                <a:ea typeface="Arial"/>
                <a:cs typeface="Arial"/>
                <a:sym typeface="Arial"/>
              </a:rPr>
              <a:t>CONTENUS ABORDÉS</a:t>
            </a:r>
          </a:p>
          <a:p>
            <a:pPr marL="596900" lvl="0" indent="-342900" rtl="0">
              <a:lnSpc>
                <a:spcPct val="115000"/>
              </a:lnSpc>
              <a:spcBef>
                <a:spcPts val="200"/>
              </a:spcBef>
              <a:spcAft>
                <a:spcPts val="1200"/>
              </a:spcAft>
              <a:buClr>
                <a:srgbClr val="000000"/>
              </a:buClr>
              <a:buSzPct val="100000"/>
              <a:buFont typeface="Arial"/>
              <a:buChar char="●"/>
            </a:pPr>
            <a:r>
              <a:rPr lang="en-US" sz="1800" dirty="0" err="1">
                <a:latin typeface="Arial"/>
                <a:ea typeface="Arial"/>
                <a:cs typeface="Arial"/>
                <a:sym typeface="Arial"/>
              </a:rPr>
              <a:t>Composantes</a:t>
            </a:r>
            <a:r>
              <a:rPr lang="en-US" sz="1800" dirty="0">
                <a:latin typeface="Arial"/>
                <a:ea typeface="Arial"/>
                <a:cs typeface="Arial"/>
                <a:sym typeface="Arial"/>
              </a:rPr>
              <a:t> </a:t>
            </a:r>
            <a:r>
              <a:rPr lang="en-US" sz="1800" dirty="0" err="1">
                <a:latin typeface="Arial"/>
                <a:ea typeface="Arial"/>
                <a:cs typeface="Arial"/>
                <a:sym typeface="Arial"/>
              </a:rPr>
              <a:t>personnelles</a:t>
            </a:r>
            <a:r>
              <a:rPr lang="en-US" sz="1800" dirty="0">
                <a:latin typeface="Arial"/>
                <a:ea typeface="Arial"/>
                <a:cs typeface="Arial"/>
                <a:sym typeface="Arial"/>
              </a:rPr>
              <a:t> et </a:t>
            </a:r>
            <a:r>
              <a:rPr lang="en-US" sz="1800" dirty="0" err="1">
                <a:latin typeface="Arial"/>
                <a:ea typeface="Arial"/>
                <a:cs typeface="Arial"/>
                <a:sym typeface="Arial"/>
              </a:rPr>
              <a:t>sociales</a:t>
            </a:r>
            <a:r>
              <a:rPr lang="en-US" sz="1800" dirty="0">
                <a:latin typeface="Arial"/>
                <a:ea typeface="Arial"/>
                <a:cs typeface="Arial"/>
                <a:sym typeface="Arial"/>
              </a:rPr>
              <a:t> de la lecture</a:t>
            </a:r>
          </a:p>
          <a:p>
            <a:pPr marL="596900" lvl="0" indent="-342900" rtl="0">
              <a:lnSpc>
                <a:spcPct val="115000"/>
              </a:lnSpc>
              <a:spcBef>
                <a:spcPts val="200"/>
              </a:spcBef>
              <a:spcAft>
                <a:spcPts val="1200"/>
              </a:spcAft>
              <a:buClr>
                <a:srgbClr val="000000"/>
              </a:buClr>
              <a:buSzPct val="100000"/>
              <a:buFont typeface="Arial"/>
              <a:buChar char="●"/>
            </a:pPr>
            <a:r>
              <a:rPr lang="en-US" sz="1800" dirty="0" err="1">
                <a:latin typeface="Arial"/>
                <a:ea typeface="Arial"/>
                <a:cs typeface="Arial"/>
                <a:sym typeface="Arial"/>
              </a:rPr>
              <a:t>Composantes</a:t>
            </a:r>
            <a:r>
              <a:rPr lang="en-US" sz="1800" dirty="0">
                <a:latin typeface="Arial"/>
                <a:ea typeface="Arial"/>
                <a:cs typeface="Arial"/>
                <a:sym typeface="Arial"/>
              </a:rPr>
              <a:t> </a:t>
            </a:r>
            <a:r>
              <a:rPr lang="en-US" sz="1800" dirty="0" err="1">
                <a:latin typeface="Arial"/>
                <a:ea typeface="Arial"/>
                <a:cs typeface="Arial"/>
                <a:sym typeface="Arial"/>
              </a:rPr>
              <a:t>métacognitives</a:t>
            </a:r>
            <a:r>
              <a:rPr lang="en-US" sz="1800" dirty="0">
                <a:latin typeface="Arial"/>
                <a:ea typeface="Arial"/>
                <a:cs typeface="Arial"/>
                <a:sym typeface="Arial"/>
              </a:rPr>
              <a:t> de la lecture</a:t>
            </a:r>
          </a:p>
          <a:p>
            <a:pPr marL="596900" lvl="0" indent="-342900" rtl="0">
              <a:lnSpc>
                <a:spcPct val="115000"/>
              </a:lnSpc>
              <a:spcBef>
                <a:spcPts val="200"/>
              </a:spcBef>
              <a:spcAft>
                <a:spcPts val="1200"/>
              </a:spcAft>
              <a:buClr>
                <a:srgbClr val="000000"/>
              </a:buClr>
              <a:buSzPct val="100000"/>
              <a:buFont typeface="Arial"/>
              <a:buChar char="●"/>
            </a:pPr>
            <a:r>
              <a:rPr lang="en-US" sz="1800" dirty="0" err="1">
                <a:latin typeface="Arial"/>
                <a:ea typeface="Arial"/>
                <a:cs typeface="Arial"/>
                <a:sym typeface="Arial"/>
              </a:rPr>
              <a:t>Composantes</a:t>
            </a:r>
            <a:r>
              <a:rPr lang="en-US" sz="1800" dirty="0">
                <a:latin typeface="Arial"/>
                <a:ea typeface="Arial"/>
                <a:cs typeface="Arial"/>
                <a:sym typeface="Arial"/>
              </a:rPr>
              <a:t> </a:t>
            </a:r>
            <a:r>
              <a:rPr lang="en-US" sz="1800" dirty="0" err="1">
                <a:latin typeface="Arial"/>
                <a:ea typeface="Arial"/>
                <a:cs typeface="Arial"/>
                <a:sym typeface="Arial"/>
              </a:rPr>
              <a:t>cognitives</a:t>
            </a:r>
            <a:r>
              <a:rPr lang="en-US" sz="1800" dirty="0">
                <a:latin typeface="Arial"/>
                <a:ea typeface="Arial"/>
                <a:cs typeface="Arial"/>
                <a:sym typeface="Arial"/>
              </a:rPr>
              <a:t> de la lecture</a:t>
            </a:r>
          </a:p>
          <a:p>
            <a:pPr marL="596900" lvl="0" indent="-342900" rtl="0">
              <a:lnSpc>
                <a:spcPct val="115000"/>
              </a:lnSpc>
              <a:spcBef>
                <a:spcPts val="200"/>
              </a:spcBef>
              <a:spcAft>
                <a:spcPts val="1200"/>
              </a:spcAft>
              <a:buClr>
                <a:srgbClr val="000000"/>
              </a:buClr>
              <a:buSzPct val="100000"/>
              <a:buFont typeface="Arial"/>
              <a:buChar char="●"/>
            </a:pPr>
            <a:r>
              <a:rPr lang="en-US" sz="1800" dirty="0" err="1">
                <a:latin typeface="Arial"/>
                <a:ea typeface="Arial"/>
                <a:cs typeface="Arial"/>
                <a:sym typeface="Arial"/>
              </a:rPr>
              <a:t>Composantes</a:t>
            </a:r>
            <a:r>
              <a:rPr lang="en-US" sz="1800" dirty="0">
                <a:latin typeface="Arial"/>
                <a:ea typeface="Arial"/>
                <a:cs typeface="Arial"/>
                <a:sym typeface="Arial"/>
              </a:rPr>
              <a:t> de la construction du savoir</a:t>
            </a:r>
          </a:p>
          <a:p>
            <a:pPr marL="596900" lvl="0" indent="-342900" rtl="0">
              <a:lnSpc>
                <a:spcPct val="115000"/>
              </a:lnSpc>
              <a:spcBef>
                <a:spcPts val="200"/>
              </a:spcBef>
              <a:spcAft>
                <a:spcPts val="1200"/>
              </a:spcAft>
              <a:buClr>
                <a:srgbClr val="000000"/>
              </a:buClr>
              <a:buSzPct val="100000"/>
              <a:buFont typeface="Arial"/>
              <a:buChar char="●"/>
            </a:pPr>
            <a:r>
              <a:rPr lang="en-US" sz="1800" dirty="0" err="1">
                <a:latin typeface="Arial"/>
                <a:ea typeface="Arial"/>
                <a:cs typeface="Arial"/>
                <a:sym typeface="Arial"/>
              </a:rPr>
              <a:t>Outils</a:t>
            </a:r>
            <a:r>
              <a:rPr lang="en-US" sz="1800" dirty="0">
                <a:latin typeface="Arial"/>
                <a:ea typeface="Arial"/>
                <a:cs typeface="Arial"/>
                <a:sym typeface="Arial"/>
              </a:rPr>
              <a:t> : </a:t>
            </a:r>
            <a:r>
              <a:rPr lang="en-US" sz="1800" dirty="0" err="1">
                <a:latin typeface="Arial"/>
                <a:ea typeface="Arial"/>
                <a:cs typeface="Arial"/>
                <a:sym typeface="Arial"/>
              </a:rPr>
              <a:t>journaux</a:t>
            </a:r>
            <a:r>
              <a:rPr lang="en-US" sz="1800" dirty="0">
                <a:latin typeface="Arial"/>
                <a:ea typeface="Arial"/>
                <a:cs typeface="Arial"/>
                <a:sym typeface="Arial"/>
              </a:rPr>
              <a:t> de </a:t>
            </a:r>
            <a:r>
              <a:rPr lang="en-US" sz="1800" dirty="0" err="1">
                <a:latin typeface="Arial"/>
                <a:ea typeface="Arial"/>
                <a:cs typeface="Arial"/>
                <a:sym typeface="Arial"/>
              </a:rPr>
              <a:t>bord</a:t>
            </a:r>
            <a:r>
              <a:rPr lang="en-US" sz="1800" dirty="0">
                <a:latin typeface="Arial"/>
                <a:ea typeface="Arial"/>
                <a:cs typeface="Arial"/>
                <a:sym typeface="Arial"/>
              </a:rPr>
              <a:t>, </a:t>
            </a:r>
            <a:r>
              <a:rPr lang="en-US" sz="1800" dirty="0" err="1">
                <a:latin typeface="Arial"/>
                <a:ea typeface="Arial"/>
                <a:cs typeface="Arial"/>
                <a:sym typeface="Arial"/>
              </a:rPr>
              <a:t>organisateurs</a:t>
            </a:r>
            <a:r>
              <a:rPr lang="en-US" sz="1800" dirty="0">
                <a:latin typeface="Arial"/>
                <a:ea typeface="Arial"/>
                <a:cs typeface="Arial"/>
                <a:sym typeface="Arial"/>
              </a:rPr>
              <a:t> </a:t>
            </a:r>
            <a:r>
              <a:rPr lang="en-US" sz="1800" dirty="0" err="1">
                <a:latin typeface="Arial"/>
                <a:ea typeface="Arial"/>
                <a:cs typeface="Arial"/>
                <a:sym typeface="Arial"/>
              </a:rPr>
              <a:t>graphiques</a:t>
            </a:r>
            <a:r>
              <a:rPr lang="en-US" sz="1800" dirty="0">
                <a:latin typeface="Arial"/>
                <a:ea typeface="Arial"/>
                <a:cs typeface="Arial"/>
                <a:sym typeface="Arial"/>
              </a:rPr>
              <a:t> (</a:t>
            </a:r>
            <a:r>
              <a:rPr lang="en-US" sz="1800" dirty="0" err="1">
                <a:latin typeface="Arial"/>
                <a:ea typeface="Arial"/>
                <a:cs typeface="Arial"/>
                <a:sym typeface="Arial"/>
              </a:rPr>
              <a:t>Mindmeister</a:t>
            </a:r>
            <a:r>
              <a:rPr lang="en-US" sz="1800" dirty="0">
                <a:latin typeface="Arial"/>
                <a:ea typeface="Arial"/>
                <a:cs typeface="Arial"/>
                <a:sym typeface="Arial"/>
              </a:rPr>
              <a:t>, </a:t>
            </a:r>
            <a:r>
              <a:rPr lang="en-US" sz="1800" dirty="0" err="1">
                <a:latin typeface="Arial"/>
                <a:ea typeface="Arial"/>
                <a:cs typeface="Arial"/>
                <a:sym typeface="Arial"/>
              </a:rPr>
              <a:t>CMap</a:t>
            </a:r>
            <a:r>
              <a:rPr lang="en-US" sz="1800" dirty="0">
                <a:latin typeface="Arial"/>
                <a:ea typeface="Arial"/>
                <a:cs typeface="Arial"/>
                <a:sym typeface="Arial"/>
              </a:rPr>
              <a:t> Tools), tableaux </a:t>
            </a:r>
            <a:r>
              <a:rPr lang="en-US" sz="1800" dirty="0" err="1">
                <a:latin typeface="Arial"/>
                <a:ea typeface="Arial"/>
                <a:cs typeface="Arial"/>
                <a:sym typeface="Arial"/>
              </a:rPr>
              <a:t>blancs</a:t>
            </a:r>
            <a:r>
              <a:rPr lang="en-US" sz="1800" dirty="0">
                <a:latin typeface="Arial"/>
                <a:ea typeface="Arial"/>
                <a:cs typeface="Arial"/>
                <a:sym typeface="Arial"/>
              </a:rPr>
              <a:t>, mots-</a:t>
            </a:r>
            <a:r>
              <a:rPr lang="en-US" sz="1800" dirty="0" err="1">
                <a:latin typeface="Arial"/>
                <a:ea typeface="Arial"/>
                <a:cs typeface="Arial"/>
                <a:sym typeface="Arial"/>
              </a:rPr>
              <a:t>clés</a:t>
            </a:r>
            <a:r>
              <a:rPr lang="en-US" sz="1800" dirty="0">
                <a:latin typeface="Arial"/>
                <a:ea typeface="Arial"/>
                <a:cs typeface="Arial"/>
                <a:sym typeface="Arial"/>
              </a:rPr>
              <a:t> (</a:t>
            </a:r>
            <a:r>
              <a:rPr lang="en-US" sz="1800" dirty="0" err="1">
                <a:latin typeface="Arial"/>
                <a:ea typeface="Arial"/>
                <a:cs typeface="Arial"/>
                <a:sym typeface="Arial"/>
              </a:rPr>
              <a:t>Wordle</a:t>
            </a:r>
            <a:r>
              <a:rPr lang="en-US" sz="1800" dirty="0">
                <a:latin typeface="Arial"/>
                <a:ea typeface="Arial"/>
                <a:cs typeface="Arial"/>
                <a:sym typeface="Arial"/>
              </a:rPr>
              <a:t>, Keyword), </a:t>
            </a:r>
            <a:r>
              <a:rPr lang="en-US" sz="1800" dirty="0" err="1">
                <a:latin typeface="Arial"/>
                <a:ea typeface="Arial"/>
                <a:cs typeface="Arial"/>
                <a:sym typeface="Arial"/>
              </a:rPr>
              <a:t>prise</a:t>
            </a:r>
            <a:r>
              <a:rPr lang="en-US" sz="1800" dirty="0">
                <a:latin typeface="Arial"/>
                <a:ea typeface="Arial"/>
                <a:cs typeface="Arial"/>
                <a:sym typeface="Arial"/>
              </a:rPr>
              <a:t> de notes et </a:t>
            </a:r>
            <a:r>
              <a:rPr lang="en-US" sz="1800" dirty="0" err="1">
                <a:latin typeface="Arial"/>
                <a:ea typeface="Arial"/>
                <a:cs typeface="Arial"/>
                <a:sym typeface="Arial"/>
              </a:rPr>
              <a:t>organisation</a:t>
            </a:r>
            <a:r>
              <a:rPr lang="en-US" sz="1800" dirty="0">
                <a:latin typeface="Arial"/>
                <a:ea typeface="Arial"/>
                <a:cs typeface="Arial"/>
                <a:sym typeface="Arial"/>
              </a:rPr>
              <a:t> des </a:t>
            </a:r>
            <a:r>
              <a:rPr lang="en-US" sz="1800" dirty="0" err="1">
                <a:latin typeface="Arial"/>
                <a:ea typeface="Arial"/>
                <a:cs typeface="Arial"/>
                <a:sym typeface="Arial"/>
              </a:rPr>
              <a:t>connaissances</a:t>
            </a:r>
            <a:r>
              <a:rPr lang="en-US" sz="1800" dirty="0">
                <a:latin typeface="Arial"/>
                <a:ea typeface="Arial"/>
                <a:cs typeface="Arial"/>
                <a:sym typeface="Arial"/>
              </a:rPr>
              <a:t> (OneNote, </a:t>
            </a:r>
            <a:r>
              <a:rPr lang="en-US" sz="1800" dirty="0" err="1">
                <a:latin typeface="Arial"/>
                <a:ea typeface="Arial"/>
                <a:cs typeface="Arial"/>
                <a:sym typeface="Arial"/>
              </a:rPr>
              <a:t>Padlet</a:t>
            </a:r>
            <a:r>
              <a:rPr lang="en-US" sz="1800" dirty="0">
                <a:latin typeface="Arial"/>
                <a:ea typeface="Arial"/>
                <a:cs typeface="Arial"/>
                <a:sym typeface="Arial"/>
              </a:rPr>
              <a:t>, Google Drive), forums (Moodle), etc.</a:t>
            </a:r>
          </a:p>
          <a:p>
            <a:pPr lvl="0" rtl="0">
              <a:spcBef>
                <a:spcPts val="0"/>
              </a:spcBef>
              <a:buNone/>
            </a:pPr>
            <a:endParaRPr sz="2400" dirty="0"/>
          </a:p>
        </p:txBody>
      </p:sp>
    </p:spTree>
    <p:extLst>
      <p:ext uri="{BB962C8B-B14F-4D97-AF65-F5344CB8AC3E}">
        <p14:creationId xmlns:p14="http://schemas.microsoft.com/office/powerpoint/2010/main" val="242553639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Shape 40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04" name="Shape 404"/>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Clr>
                <a:schemeClr val="dk1"/>
              </a:buClr>
              <a:buSzPct val="50000"/>
              <a:buFont typeface="Arial"/>
              <a:buNone/>
            </a:pPr>
            <a:r>
              <a:rPr lang="en-US" dirty="0">
                <a:solidFill>
                  <a:schemeClr val="dk1"/>
                </a:solidFill>
              </a:rPr>
              <a:t>Philippe :</a:t>
            </a:r>
          </a:p>
          <a:p>
            <a:pPr lvl="0">
              <a:spcBef>
                <a:spcPts val="0"/>
              </a:spcBef>
              <a:buNone/>
            </a:pPr>
            <a:r>
              <a:rPr lang="en-US" dirty="0"/>
              <a:t>Philippe</a:t>
            </a:r>
          </a:p>
          <a:p>
            <a:pPr lvl="0">
              <a:spcBef>
                <a:spcPts val="0"/>
              </a:spcBef>
              <a:buNone/>
            </a:pPr>
            <a:r>
              <a:rPr lang="en-US" dirty="0"/>
              <a:t>Si </a:t>
            </a:r>
            <a:r>
              <a:rPr lang="en-US" dirty="0" err="1"/>
              <a:t>vous</a:t>
            </a:r>
            <a:r>
              <a:rPr lang="en-US" dirty="0"/>
              <a:t> </a:t>
            </a:r>
            <a:r>
              <a:rPr lang="en-US" dirty="0" err="1"/>
              <a:t>souhaitez</a:t>
            </a:r>
            <a:r>
              <a:rPr lang="en-US" dirty="0"/>
              <a:t> </a:t>
            </a:r>
            <a:r>
              <a:rPr lang="en-US" dirty="0" err="1"/>
              <a:t>accéder</a:t>
            </a:r>
            <a:r>
              <a:rPr lang="en-US" dirty="0"/>
              <a:t> à la formation, </a:t>
            </a:r>
            <a:r>
              <a:rPr lang="en-US" dirty="0" err="1"/>
              <a:t>voici</a:t>
            </a:r>
            <a:r>
              <a:rPr lang="en-US" dirty="0"/>
              <a:t> un </a:t>
            </a:r>
            <a:r>
              <a:rPr lang="en-US" dirty="0" err="1"/>
              <a:t>peu</a:t>
            </a:r>
            <a:r>
              <a:rPr lang="en-US" dirty="0"/>
              <a:t> de </a:t>
            </a:r>
            <a:r>
              <a:rPr lang="en-US" dirty="0" err="1"/>
              <a:t>ce</a:t>
            </a:r>
            <a:r>
              <a:rPr lang="en-US" dirty="0"/>
              <a:t> </a:t>
            </a:r>
            <a:r>
              <a:rPr lang="en-US" dirty="0" err="1"/>
              <a:t>que</a:t>
            </a:r>
            <a:r>
              <a:rPr lang="en-US" dirty="0"/>
              <a:t> nous </a:t>
            </a:r>
            <a:r>
              <a:rPr lang="en-US" dirty="0" err="1"/>
              <a:t>traitons</a:t>
            </a:r>
            <a:r>
              <a:rPr lang="en-US" dirty="0"/>
              <a:t>.</a:t>
            </a:r>
          </a:p>
          <a:p>
            <a:pPr lvl="0">
              <a:spcBef>
                <a:spcPts val="0"/>
              </a:spcBef>
              <a:buNone/>
            </a:pPr>
            <a:r>
              <a:rPr lang="en-US" dirty="0"/>
              <a:t>Ne pas </a:t>
            </a:r>
            <a:r>
              <a:rPr lang="en-US" dirty="0" err="1"/>
              <a:t>annoncer</a:t>
            </a:r>
            <a:r>
              <a:rPr lang="en-US" dirty="0"/>
              <a:t> </a:t>
            </a:r>
            <a:r>
              <a:rPr lang="en-US" dirty="0" err="1"/>
              <a:t>ce</a:t>
            </a:r>
            <a:r>
              <a:rPr lang="en-US" dirty="0"/>
              <a:t> </a:t>
            </a:r>
            <a:r>
              <a:rPr lang="en-US" dirty="0" err="1"/>
              <a:t>commentaire</a:t>
            </a:r>
            <a:r>
              <a:rPr lang="en-US" dirty="0"/>
              <a:t> :  </a:t>
            </a:r>
          </a:p>
          <a:p>
            <a:pPr lvl="0">
              <a:spcBef>
                <a:spcPts val="0"/>
              </a:spcBef>
              <a:buNone/>
            </a:pPr>
            <a:r>
              <a:rPr lang="en-US" dirty="0"/>
              <a:t>Ce livre </a:t>
            </a:r>
            <a:r>
              <a:rPr lang="en-US" dirty="0" err="1"/>
              <a:t>très</a:t>
            </a:r>
            <a:r>
              <a:rPr lang="en-US" dirty="0"/>
              <a:t> </a:t>
            </a:r>
            <a:r>
              <a:rPr lang="en-US" dirty="0" err="1"/>
              <a:t>ancré</a:t>
            </a:r>
            <a:r>
              <a:rPr lang="en-US" dirty="0"/>
              <a:t> </a:t>
            </a:r>
            <a:r>
              <a:rPr lang="en-US" dirty="0" err="1"/>
              <a:t>dans</a:t>
            </a:r>
            <a:r>
              <a:rPr lang="en-US" dirty="0"/>
              <a:t> la </a:t>
            </a:r>
            <a:r>
              <a:rPr lang="en-US" dirty="0" err="1"/>
              <a:t>pratique</a:t>
            </a:r>
            <a:r>
              <a:rPr lang="en-US" dirty="0"/>
              <a:t> </a:t>
            </a:r>
            <a:r>
              <a:rPr lang="en-US" dirty="0" err="1"/>
              <a:t>décrit</a:t>
            </a:r>
            <a:r>
              <a:rPr lang="en-US" dirty="0"/>
              <a:t> la </a:t>
            </a:r>
            <a:r>
              <a:rPr lang="en-US" dirty="0" err="1"/>
              <a:t>mise</a:t>
            </a:r>
            <a:r>
              <a:rPr lang="en-US" dirty="0"/>
              <a:t> en oeuvre </a:t>
            </a:r>
            <a:r>
              <a:rPr lang="en-US" dirty="0" err="1"/>
              <a:t>d’une</a:t>
            </a:r>
            <a:r>
              <a:rPr lang="en-US" dirty="0"/>
              <a:t> </a:t>
            </a:r>
            <a:r>
              <a:rPr lang="en-US" dirty="0" err="1"/>
              <a:t>méthode</a:t>
            </a:r>
            <a:r>
              <a:rPr lang="en-US" dirty="0"/>
              <a:t> pour </a:t>
            </a:r>
            <a:r>
              <a:rPr lang="en-US" dirty="0" err="1"/>
              <a:t>enseigner</a:t>
            </a:r>
            <a:r>
              <a:rPr lang="en-US" dirty="0"/>
              <a:t> la lecture active aux </a:t>
            </a:r>
            <a:r>
              <a:rPr lang="en-US" dirty="0" err="1"/>
              <a:t>étudiants</a:t>
            </a:r>
            <a:r>
              <a:rPr lang="en-US" dirty="0"/>
              <a:t> de </a:t>
            </a:r>
            <a:r>
              <a:rPr lang="en-US" dirty="0" err="1"/>
              <a:t>différents</a:t>
            </a:r>
            <a:r>
              <a:rPr lang="en-US" dirty="0"/>
              <a:t> </a:t>
            </a:r>
            <a:r>
              <a:rPr lang="en-US" dirty="0" err="1"/>
              <a:t>niveaux</a:t>
            </a:r>
            <a:r>
              <a:rPr lang="en-US" dirty="0"/>
              <a:t> </a:t>
            </a:r>
            <a:r>
              <a:rPr lang="en-US" dirty="0" err="1"/>
              <a:t>scolaires</a:t>
            </a:r>
            <a:r>
              <a:rPr lang="en-US" dirty="0"/>
              <a:t>. Elle </a:t>
            </a:r>
            <a:r>
              <a:rPr lang="en-US" dirty="0" err="1"/>
              <a:t>considère</a:t>
            </a:r>
            <a:r>
              <a:rPr lang="en-US" dirty="0"/>
              <a:t> de </a:t>
            </a:r>
            <a:r>
              <a:rPr lang="en-US" dirty="0" err="1"/>
              <a:t>travailler</a:t>
            </a:r>
            <a:r>
              <a:rPr lang="en-US" dirty="0"/>
              <a:t> </a:t>
            </a:r>
            <a:r>
              <a:rPr lang="en-US" dirty="0" err="1"/>
              <a:t>sur</a:t>
            </a:r>
            <a:r>
              <a:rPr lang="en-US" dirty="0"/>
              <a:t> </a:t>
            </a:r>
            <a:r>
              <a:rPr lang="en-US" dirty="0" err="1"/>
              <a:t>quatre</a:t>
            </a:r>
            <a:r>
              <a:rPr lang="en-US" dirty="0"/>
              <a:t> dimensions avec les </a:t>
            </a:r>
            <a:r>
              <a:rPr lang="en-US" dirty="0" err="1"/>
              <a:t>étudiants</a:t>
            </a:r>
            <a:r>
              <a:rPr lang="en-US" dirty="0"/>
              <a:t>. Les auteurs </a:t>
            </a:r>
            <a:r>
              <a:rPr lang="en-US" dirty="0" err="1"/>
              <a:t>sont</a:t>
            </a:r>
            <a:r>
              <a:rPr lang="en-US" dirty="0"/>
              <a:t> </a:t>
            </a:r>
            <a:r>
              <a:rPr lang="en-US" dirty="0" err="1"/>
              <a:t>généreuses</a:t>
            </a:r>
            <a:r>
              <a:rPr lang="en-US" dirty="0"/>
              <a:t> </a:t>
            </a:r>
            <a:r>
              <a:rPr lang="en-US" dirty="0" err="1"/>
              <a:t>sur</a:t>
            </a:r>
            <a:r>
              <a:rPr lang="en-US" dirty="0"/>
              <a:t> les </a:t>
            </a:r>
            <a:r>
              <a:rPr lang="en-US" dirty="0" err="1"/>
              <a:t>exemples</a:t>
            </a:r>
            <a:r>
              <a:rPr lang="en-US" dirty="0"/>
              <a:t> </a:t>
            </a:r>
            <a:r>
              <a:rPr lang="en-US" dirty="0" err="1"/>
              <a:t>d’activités</a:t>
            </a:r>
            <a:r>
              <a:rPr lang="en-US" dirty="0"/>
              <a:t> </a:t>
            </a:r>
            <a:r>
              <a:rPr lang="en-US" dirty="0" err="1"/>
              <a:t>possibles</a:t>
            </a:r>
            <a:r>
              <a:rPr lang="en-US" dirty="0"/>
              <a:t> à </a:t>
            </a:r>
            <a:r>
              <a:rPr lang="en-US" dirty="0" err="1"/>
              <a:t>mettre</a:t>
            </a:r>
            <a:r>
              <a:rPr lang="en-US" dirty="0"/>
              <a:t> en place </a:t>
            </a:r>
            <a:r>
              <a:rPr lang="en-US" dirty="0" err="1"/>
              <a:t>dans</a:t>
            </a:r>
            <a:r>
              <a:rPr lang="en-US" dirty="0"/>
              <a:t> le </a:t>
            </a:r>
            <a:r>
              <a:rPr lang="en-US" dirty="0" err="1"/>
              <a:t>quotidien</a:t>
            </a:r>
            <a:r>
              <a:rPr lang="en-US" dirty="0"/>
              <a:t> pour </a:t>
            </a:r>
            <a:r>
              <a:rPr lang="en-US" dirty="0" err="1"/>
              <a:t>développer</a:t>
            </a:r>
            <a:r>
              <a:rPr lang="en-US" dirty="0"/>
              <a:t> </a:t>
            </a:r>
            <a:r>
              <a:rPr lang="en-US" dirty="0" err="1"/>
              <a:t>ces</a:t>
            </a:r>
            <a:r>
              <a:rPr lang="en-US" dirty="0"/>
              <a:t> </a:t>
            </a:r>
            <a:r>
              <a:rPr lang="en-US" dirty="0" err="1"/>
              <a:t>quatres</a:t>
            </a:r>
            <a:r>
              <a:rPr lang="en-US" dirty="0"/>
              <a:t> dimensions et former </a:t>
            </a:r>
            <a:r>
              <a:rPr lang="en-US" dirty="0" err="1"/>
              <a:t>graduellement</a:t>
            </a:r>
            <a:r>
              <a:rPr lang="en-US" dirty="0"/>
              <a:t> </a:t>
            </a:r>
            <a:r>
              <a:rPr lang="en-US" dirty="0">
                <a:solidFill>
                  <a:schemeClr val="dk1"/>
                </a:solidFill>
              </a:rPr>
              <a:t>des </a:t>
            </a:r>
            <a:r>
              <a:rPr lang="en-US" dirty="0" err="1">
                <a:solidFill>
                  <a:schemeClr val="dk1"/>
                </a:solidFill>
              </a:rPr>
              <a:t>lecteurs</a:t>
            </a:r>
            <a:r>
              <a:rPr lang="en-US" dirty="0"/>
              <a:t> </a:t>
            </a:r>
            <a:r>
              <a:rPr lang="en-US" dirty="0" err="1"/>
              <a:t>autonomes</a:t>
            </a:r>
            <a:r>
              <a:rPr lang="en-US" dirty="0"/>
              <a:t> et </a:t>
            </a:r>
            <a:r>
              <a:rPr lang="en-US" dirty="0" err="1"/>
              <a:t>actifs</a:t>
            </a:r>
            <a:r>
              <a:rPr lang="en-US" dirty="0"/>
              <a:t> </a:t>
            </a:r>
            <a:r>
              <a:rPr lang="en-US" dirty="0" err="1"/>
              <a:t>dans</a:t>
            </a:r>
            <a:r>
              <a:rPr lang="en-US" dirty="0"/>
              <a:t> </a:t>
            </a:r>
            <a:r>
              <a:rPr lang="en-US" dirty="0" err="1"/>
              <a:t>leurs</a:t>
            </a:r>
            <a:r>
              <a:rPr lang="en-US" dirty="0"/>
              <a:t> lectures.</a:t>
            </a:r>
          </a:p>
          <a:p>
            <a:pPr lvl="0" rtl="0">
              <a:lnSpc>
                <a:spcPct val="115000"/>
              </a:lnSpc>
              <a:spcBef>
                <a:spcPts val="0"/>
              </a:spcBef>
              <a:buClr>
                <a:schemeClr val="dk1"/>
              </a:buClr>
              <a:buSzPct val="50000"/>
              <a:buFont typeface="Arial"/>
              <a:buNone/>
            </a:pPr>
            <a:r>
              <a:rPr lang="en-US" dirty="0"/>
              <a:t>Le cadre </a:t>
            </a:r>
            <a:r>
              <a:rPr lang="en-US" dirty="0" err="1"/>
              <a:t>théorique</a:t>
            </a:r>
            <a:r>
              <a:rPr lang="en-US" dirty="0"/>
              <a:t> de </a:t>
            </a:r>
            <a:r>
              <a:rPr lang="en-US" dirty="0" err="1"/>
              <a:t>cette</a:t>
            </a:r>
            <a:r>
              <a:rPr lang="en-US" dirty="0"/>
              <a:t> </a:t>
            </a:r>
            <a:r>
              <a:rPr lang="en-US" dirty="0" err="1"/>
              <a:t>approche</a:t>
            </a:r>
            <a:r>
              <a:rPr lang="en-US" dirty="0"/>
              <a:t> </a:t>
            </a:r>
            <a:r>
              <a:rPr lang="en-US" dirty="0" err="1"/>
              <a:t>est</a:t>
            </a:r>
            <a:r>
              <a:rPr lang="en-US" dirty="0"/>
              <a:t> </a:t>
            </a:r>
            <a:r>
              <a:rPr lang="en-US" dirty="0" err="1"/>
              <a:t>soutenu</a:t>
            </a:r>
            <a:r>
              <a:rPr lang="en-US" dirty="0"/>
              <a:t> par le </a:t>
            </a:r>
            <a:r>
              <a:rPr lang="en-US" dirty="0" err="1"/>
              <a:t>postulat</a:t>
            </a:r>
            <a:r>
              <a:rPr lang="en-US" dirty="0"/>
              <a:t> </a:t>
            </a:r>
            <a:r>
              <a:rPr lang="en-US" dirty="0" err="1"/>
              <a:t>que</a:t>
            </a:r>
            <a:r>
              <a:rPr lang="en-US" dirty="0"/>
              <a:t> </a:t>
            </a:r>
            <a:r>
              <a:rPr lang="en-US" dirty="0" err="1"/>
              <a:t>développer</a:t>
            </a:r>
            <a:r>
              <a:rPr lang="en-US" dirty="0"/>
              <a:t> un lien </a:t>
            </a:r>
            <a:r>
              <a:rPr lang="en-US" dirty="0" err="1"/>
              <a:t>affectif</a:t>
            </a:r>
            <a:r>
              <a:rPr lang="en-US" dirty="0"/>
              <a:t>, personnel </a:t>
            </a:r>
            <a:r>
              <a:rPr lang="en-US" dirty="0" err="1"/>
              <a:t>aussi</a:t>
            </a:r>
            <a:r>
              <a:rPr lang="en-US" dirty="0"/>
              <a:t> </a:t>
            </a:r>
            <a:r>
              <a:rPr lang="en-US" dirty="0" err="1"/>
              <a:t>bien</a:t>
            </a:r>
            <a:r>
              <a:rPr lang="en-US" dirty="0"/>
              <a:t> </a:t>
            </a:r>
            <a:r>
              <a:rPr lang="en-US" dirty="0" err="1"/>
              <a:t>qu’intellectuel</a:t>
            </a:r>
            <a:r>
              <a:rPr lang="en-US" dirty="0"/>
              <a:t> avec un </a:t>
            </a:r>
            <a:r>
              <a:rPr lang="en-US" dirty="0" err="1"/>
              <a:t>texte</a:t>
            </a:r>
            <a:r>
              <a:rPr lang="en-US" dirty="0"/>
              <a:t> </a:t>
            </a:r>
            <a:r>
              <a:rPr lang="en-US" dirty="0" err="1"/>
              <a:t>est</a:t>
            </a:r>
            <a:r>
              <a:rPr lang="en-US" dirty="0"/>
              <a:t> </a:t>
            </a:r>
            <a:r>
              <a:rPr lang="en-US" dirty="0" err="1"/>
              <a:t>une</a:t>
            </a:r>
            <a:r>
              <a:rPr lang="en-US" dirty="0"/>
              <a:t> </a:t>
            </a:r>
            <a:r>
              <a:rPr lang="en-US" dirty="0" err="1"/>
              <a:t>clé</a:t>
            </a:r>
            <a:r>
              <a:rPr lang="en-US" dirty="0"/>
              <a:t> pour </a:t>
            </a:r>
            <a:r>
              <a:rPr lang="en-US" dirty="0" err="1"/>
              <a:t>développer</a:t>
            </a:r>
            <a:r>
              <a:rPr lang="en-US" dirty="0"/>
              <a:t> la disposition </a:t>
            </a:r>
            <a:r>
              <a:rPr lang="en-US" dirty="0" err="1"/>
              <a:t>d’esprit</a:t>
            </a:r>
            <a:r>
              <a:rPr lang="en-US" dirty="0"/>
              <a:t> et les </a:t>
            </a:r>
            <a:r>
              <a:rPr lang="en-US" dirty="0" err="1"/>
              <a:t>habiletés</a:t>
            </a:r>
            <a:r>
              <a:rPr lang="en-US" dirty="0"/>
              <a:t> pour </a:t>
            </a:r>
            <a:r>
              <a:rPr lang="en-US" dirty="0" err="1"/>
              <a:t>devenir</a:t>
            </a:r>
            <a:r>
              <a:rPr lang="en-US" dirty="0"/>
              <a:t> un </a:t>
            </a:r>
            <a:r>
              <a:rPr lang="en-US" dirty="0" err="1"/>
              <a:t>lecteur</a:t>
            </a:r>
            <a:r>
              <a:rPr lang="en-US" dirty="0"/>
              <a:t> </a:t>
            </a:r>
            <a:r>
              <a:rPr lang="en-US" dirty="0" err="1"/>
              <a:t>indépendant</a:t>
            </a:r>
            <a:r>
              <a:rPr lang="en-US" dirty="0"/>
              <a:t>. Se </a:t>
            </a:r>
            <a:r>
              <a:rPr lang="en-US" dirty="0" err="1"/>
              <a:t>connaître</a:t>
            </a:r>
            <a:r>
              <a:rPr lang="en-US" dirty="0"/>
              <a:t> </a:t>
            </a:r>
            <a:r>
              <a:rPr lang="en-US" dirty="0" err="1"/>
              <a:t>comme</a:t>
            </a:r>
            <a:r>
              <a:rPr lang="en-US" dirty="0"/>
              <a:t> </a:t>
            </a:r>
            <a:r>
              <a:rPr lang="en-US" dirty="0" err="1"/>
              <a:t>lecteur</a:t>
            </a:r>
            <a:r>
              <a:rPr lang="en-US" dirty="0"/>
              <a:t>, </a:t>
            </a:r>
            <a:r>
              <a:rPr lang="en-US" dirty="0" err="1"/>
              <a:t>partager</a:t>
            </a:r>
            <a:r>
              <a:rPr lang="en-US" dirty="0"/>
              <a:t> </a:t>
            </a:r>
            <a:r>
              <a:rPr lang="en-US" dirty="0" err="1"/>
              <a:t>ses</a:t>
            </a:r>
            <a:r>
              <a:rPr lang="en-US" dirty="0"/>
              <a:t> </a:t>
            </a:r>
            <a:r>
              <a:rPr lang="en-US" dirty="0" err="1"/>
              <a:t>expériences</a:t>
            </a:r>
            <a:r>
              <a:rPr lang="en-US" dirty="0"/>
              <a:t> et </a:t>
            </a:r>
            <a:r>
              <a:rPr lang="en-US" dirty="0" err="1"/>
              <a:t>stratégies</a:t>
            </a:r>
            <a:r>
              <a:rPr lang="en-US" dirty="0"/>
              <a:t>  de lecture </a:t>
            </a:r>
            <a:r>
              <a:rPr lang="en-US" dirty="0" err="1"/>
              <a:t>sont</a:t>
            </a:r>
            <a:r>
              <a:rPr lang="en-US" dirty="0"/>
              <a:t> au </a:t>
            </a:r>
            <a:r>
              <a:rPr lang="en-US" dirty="0" err="1"/>
              <a:t>centre</a:t>
            </a:r>
            <a:r>
              <a:rPr lang="en-US" dirty="0"/>
              <a:t> du </a:t>
            </a:r>
            <a:r>
              <a:rPr lang="en-US" dirty="0" err="1"/>
              <a:t>processus</a:t>
            </a:r>
            <a:r>
              <a:rPr lang="en-US" dirty="0"/>
              <a:t> qui </a:t>
            </a:r>
            <a:r>
              <a:rPr lang="en-US" dirty="0" err="1"/>
              <a:t>permettent</a:t>
            </a:r>
            <a:r>
              <a:rPr lang="en-US" dirty="0"/>
              <a:t> à </a:t>
            </a:r>
            <a:r>
              <a:rPr lang="en-US" dirty="0" err="1"/>
              <a:t>l’étudiant</a:t>
            </a:r>
            <a:r>
              <a:rPr lang="en-US" dirty="0"/>
              <a:t> </a:t>
            </a:r>
            <a:r>
              <a:rPr lang="en-US" dirty="0" err="1"/>
              <a:t>d’évoluer</a:t>
            </a:r>
            <a:r>
              <a:rPr lang="en-US" dirty="0"/>
              <a:t> </a:t>
            </a:r>
            <a:r>
              <a:rPr lang="en-US" dirty="0" err="1"/>
              <a:t>comme</a:t>
            </a:r>
            <a:r>
              <a:rPr lang="en-US" dirty="0"/>
              <a:t> </a:t>
            </a:r>
            <a:r>
              <a:rPr lang="en-US" dirty="0" err="1"/>
              <a:t>lecteur</a:t>
            </a:r>
            <a:r>
              <a:rPr lang="en-US" dirty="0"/>
              <a:t>.</a:t>
            </a:r>
          </a:p>
          <a:p>
            <a:pPr lvl="0" rtl="0">
              <a:lnSpc>
                <a:spcPct val="115000"/>
              </a:lnSpc>
              <a:spcBef>
                <a:spcPts val="0"/>
              </a:spcBef>
              <a:buClr>
                <a:schemeClr val="dk1"/>
              </a:buClr>
              <a:buSzPct val="50000"/>
              <a:buFont typeface="Arial"/>
              <a:buNone/>
            </a:pPr>
            <a:r>
              <a:rPr lang="en-US" dirty="0"/>
              <a:t>Le temps </a:t>
            </a:r>
            <a:r>
              <a:rPr lang="en-US" dirty="0" err="1"/>
              <a:t>investi</a:t>
            </a:r>
            <a:r>
              <a:rPr lang="en-US" dirty="0"/>
              <a:t> pour </a:t>
            </a:r>
            <a:r>
              <a:rPr lang="en-US" dirty="0" err="1"/>
              <a:t>enseigner</a:t>
            </a:r>
            <a:r>
              <a:rPr lang="en-US" dirty="0"/>
              <a:t>, faire </a:t>
            </a:r>
            <a:r>
              <a:rPr lang="en-US" dirty="0" err="1"/>
              <a:t>pratiquer</a:t>
            </a:r>
            <a:r>
              <a:rPr lang="en-US" dirty="0"/>
              <a:t> et </a:t>
            </a:r>
            <a:r>
              <a:rPr lang="en-US" dirty="0" err="1"/>
              <a:t>évaluer</a:t>
            </a:r>
            <a:r>
              <a:rPr lang="en-US" dirty="0"/>
              <a:t> les </a:t>
            </a:r>
            <a:r>
              <a:rPr lang="en-US" dirty="0" err="1"/>
              <a:t>stratégies</a:t>
            </a:r>
            <a:r>
              <a:rPr lang="en-US" dirty="0"/>
              <a:t> </a:t>
            </a:r>
            <a:r>
              <a:rPr lang="en-US" dirty="0" err="1"/>
              <a:t>cognitives</a:t>
            </a:r>
            <a:r>
              <a:rPr lang="en-US" dirty="0"/>
              <a:t> de lecture </a:t>
            </a:r>
            <a:r>
              <a:rPr lang="en-US" dirty="0" err="1"/>
              <a:t>est</a:t>
            </a:r>
            <a:r>
              <a:rPr lang="en-US" dirty="0"/>
              <a:t> un gain et non </a:t>
            </a:r>
            <a:r>
              <a:rPr lang="en-US" dirty="0" err="1"/>
              <a:t>une</a:t>
            </a:r>
            <a:r>
              <a:rPr lang="en-US" dirty="0"/>
              <a:t> </a:t>
            </a:r>
            <a:r>
              <a:rPr lang="en-US" dirty="0" err="1"/>
              <a:t>perte</a:t>
            </a:r>
            <a:r>
              <a:rPr lang="en-US" dirty="0"/>
              <a:t> de temps </a:t>
            </a:r>
            <a:r>
              <a:rPr lang="en-US" dirty="0" err="1"/>
              <a:t>lorsqu’attaché</a:t>
            </a:r>
            <a:r>
              <a:rPr lang="en-US" dirty="0"/>
              <a:t> à </a:t>
            </a:r>
            <a:r>
              <a:rPr lang="en-US" dirty="0" err="1"/>
              <a:t>une</a:t>
            </a:r>
            <a:r>
              <a:rPr lang="en-US" dirty="0"/>
              <a:t> </a:t>
            </a:r>
            <a:r>
              <a:rPr lang="en-US" dirty="0" err="1"/>
              <a:t>tâche</a:t>
            </a:r>
            <a:r>
              <a:rPr lang="en-US" dirty="0"/>
              <a:t> de lecture.</a:t>
            </a:r>
          </a:p>
          <a:p>
            <a:pPr lvl="0" rtl="0">
              <a:lnSpc>
                <a:spcPct val="115000"/>
              </a:lnSpc>
              <a:spcBef>
                <a:spcPts val="0"/>
              </a:spcBef>
              <a:buClr>
                <a:schemeClr val="dk1"/>
              </a:buClr>
              <a:buSzPct val="50000"/>
              <a:buFont typeface="Arial"/>
              <a:buNone/>
            </a:pPr>
            <a:r>
              <a:rPr lang="en-US" dirty="0" err="1"/>
              <a:t>Pourvu</a:t>
            </a:r>
            <a:r>
              <a:rPr lang="en-US" dirty="0"/>
              <a:t> </a:t>
            </a:r>
            <a:r>
              <a:rPr lang="en-US" dirty="0" err="1"/>
              <a:t>que</a:t>
            </a:r>
            <a:r>
              <a:rPr lang="en-US" dirty="0"/>
              <a:t> la </a:t>
            </a:r>
            <a:r>
              <a:rPr lang="en-US" dirty="0" err="1"/>
              <a:t>tâche</a:t>
            </a:r>
            <a:r>
              <a:rPr lang="en-US" dirty="0"/>
              <a:t> de lecture </a:t>
            </a:r>
            <a:r>
              <a:rPr lang="en-US" dirty="0" err="1"/>
              <a:t>soit</a:t>
            </a:r>
            <a:r>
              <a:rPr lang="en-US" dirty="0"/>
              <a:t> en lien avec la construction des </a:t>
            </a:r>
            <a:r>
              <a:rPr lang="en-US" dirty="0" err="1"/>
              <a:t>compétences</a:t>
            </a:r>
            <a:r>
              <a:rPr lang="en-US" dirty="0"/>
              <a:t> du cours.</a:t>
            </a:r>
          </a:p>
          <a:p>
            <a:pPr lvl="0" rtl="0">
              <a:lnSpc>
                <a:spcPct val="115000"/>
              </a:lnSpc>
              <a:spcBef>
                <a:spcPts val="0"/>
              </a:spcBef>
              <a:buClr>
                <a:schemeClr val="dk1"/>
              </a:buClr>
              <a:buSzPct val="50000"/>
              <a:buFont typeface="Arial"/>
              <a:buNone/>
            </a:pPr>
            <a:r>
              <a:rPr lang="en-US" dirty="0"/>
              <a:t>Ce temps ne </a:t>
            </a:r>
            <a:r>
              <a:rPr lang="en-US" dirty="0" err="1"/>
              <a:t>sacrifie</a:t>
            </a:r>
            <a:r>
              <a:rPr lang="en-US" dirty="0"/>
              <a:t> pas le temps </a:t>
            </a:r>
            <a:r>
              <a:rPr lang="en-US" dirty="0" err="1"/>
              <a:t>dévolu</a:t>
            </a:r>
            <a:r>
              <a:rPr lang="en-US" dirty="0"/>
              <a:t> au </a:t>
            </a:r>
            <a:r>
              <a:rPr lang="en-US" dirty="0" err="1"/>
              <a:t>contenu</a:t>
            </a:r>
            <a:r>
              <a:rPr lang="en-US" dirty="0"/>
              <a:t> </a:t>
            </a:r>
            <a:r>
              <a:rPr lang="en-US" dirty="0" err="1"/>
              <a:t>sur</a:t>
            </a:r>
            <a:r>
              <a:rPr lang="en-US" dirty="0"/>
              <a:t> </a:t>
            </a:r>
            <a:r>
              <a:rPr lang="en-US" dirty="0" err="1"/>
              <a:t>une</a:t>
            </a:r>
            <a:r>
              <a:rPr lang="en-US" dirty="0"/>
              <a:t> session </a:t>
            </a:r>
            <a:r>
              <a:rPr lang="en-US" dirty="0" err="1"/>
              <a:t>dans</a:t>
            </a:r>
            <a:r>
              <a:rPr lang="en-US" dirty="0"/>
              <a:t> un cours </a:t>
            </a:r>
            <a:r>
              <a:rPr lang="en-US" dirty="0" err="1"/>
              <a:t>ou</a:t>
            </a:r>
            <a:r>
              <a:rPr lang="en-US" dirty="0"/>
              <a:t> la lecture active </a:t>
            </a:r>
            <a:r>
              <a:rPr lang="en-US" dirty="0" err="1"/>
              <a:t>est</a:t>
            </a:r>
            <a:r>
              <a:rPr lang="en-US" dirty="0"/>
              <a:t> </a:t>
            </a:r>
            <a:r>
              <a:rPr lang="en-US" dirty="0" err="1"/>
              <a:t>utilisée</a:t>
            </a:r>
            <a:r>
              <a:rPr lang="en-US" dirty="0"/>
              <a:t> </a:t>
            </a:r>
            <a:r>
              <a:rPr lang="en-US" dirty="0" err="1"/>
              <a:t>comme</a:t>
            </a:r>
            <a:r>
              <a:rPr lang="en-US" dirty="0"/>
              <a:t> </a:t>
            </a:r>
            <a:r>
              <a:rPr lang="en-US" dirty="0" err="1"/>
              <a:t>méthode</a:t>
            </a:r>
            <a:r>
              <a:rPr lang="en-US" dirty="0"/>
              <a:t> </a:t>
            </a:r>
            <a:r>
              <a:rPr lang="en-US" dirty="0" err="1"/>
              <a:t>d’apprentissage</a:t>
            </a:r>
            <a:r>
              <a:rPr lang="en-US" dirty="0"/>
              <a:t> </a:t>
            </a:r>
            <a:r>
              <a:rPr lang="en-US" dirty="0" err="1"/>
              <a:t>privilégiée</a:t>
            </a:r>
            <a:endParaRPr lang="en-US" dirty="0"/>
          </a:p>
          <a:p>
            <a:pPr lvl="0" rtl="0">
              <a:spcBef>
                <a:spcPts val="0"/>
              </a:spcBef>
              <a:buNone/>
            </a:pPr>
            <a:endParaRPr dirty="0"/>
          </a:p>
        </p:txBody>
      </p:sp>
    </p:spTree>
    <p:extLst>
      <p:ext uri="{BB962C8B-B14F-4D97-AF65-F5344CB8AC3E}">
        <p14:creationId xmlns:p14="http://schemas.microsoft.com/office/powerpoint/2010/main" val="33746183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1" name="Shape 411"/>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Clr>
                <a:schemeClr val="dk1"/>
              </a:buClr>
              <a:buSzPct val="100000"/>
              <a:buFont typeface="Arial"/>
              <a:buNone/>
            </a:pPr>
            <a:r>
              <a:rPr lang="en-US" sz="1100">
                <a:solidFill>
                  <a:schemeClr val="dk1"/>
                </a:solidFill>
                <a:latin typeface="Arial"/>
                <a:ea typeface="Arial"/>
                <a:cs typeface="Arial"/>
                <a:sym typeface="Arial"/>
              </a:rPr>
              <a:t>Caroline :</a:t>
            </a:r>
          </a:p>
          <a:p>
            <a:pPr lvl="0" rtl="0">
              <a:lnSpc>
                <a:spcPct val="138000"/>
              </a:lnSpc>
              <a:spcBef>
                <a:spcPts val="0"/>
              </a:spcBef>
              <a:buClr>
                <a:schemeClr val="dk1"/>
              </a:buClr>
              <a:buSzPct val="100000"/>
              <a:buFont typeface="Arial"/>
              <a:buNone/>
            </a:pPr>
            <a:endParaRPr sz="1100">
              <a:solidFill>
                <a:schemeClr val="dk1"/>
              </a:solidFill>
              <a:latin typeface="Arial"/>
              <a:ea typeface="Arial"/>
              <a:cs typeface="Arial"/>
              <a:sym typeface="Arial"/>
            </a:endParaRPr>
          </a:p>
          <a:p>
            <a:pPr lvl="0" rtl="0">
              <a:lnSpc>
                <a:spcPct val="165600"/>
              </a:lnSpc>
              <a:spcBef>
                <a:spcPts val="0"/>
              </a:spcBef>
              <a:buClr>
                <a:schemeClr val="dk1"/>
              </a:buClr>
              <a:buSzPct val="100000"/>
              <a:buFont typeface="Arial"/>
              <a:buNone/>
            </a:pPr>
            <a:r>
              <a:rPr lang="en-US" sz="1100">
                <a:solidFill>
                  <a:schemeClr val="dk1"/>
                </a:solidFill>
                <a:latin typeface="Arial"/>
                <a:ea typeface="Arial"/>
                <a:cs typeface="Arial"/>
                <a:sym typeface="Arial"/>
              </a:rPr>
              <a:t>Tiré de Bégin, C. (2008). Les stratégies d’apprentissage : un cadre de référence simplifié. </a:t>
            </a:r>
            <a:r>
              <a:rPr lang="en-US" sz="1100" i="1">
                <a:solidFill>
                  <a:schemeClr val="dk1"/>
                </a:solidFill>
                <a:latin typeface="Arial"/>
                <a:ea typeface="Arial"/>
                <a:cs typeface="Arial"/>
                <a:sym typeface="Arial"/>
              </a:rPr>
              <a:t>Revue des sciences de l’éducation, Revue des sciences de l’éducation</a:t>
            </a:r>
            <a:r>
              <a:rPr lang="en-US" sz="1100">
                <a:solidFill>
                  <a:schemeClr val="dk1"/>
                </a:solidFill>
                <a:latin typeface="Arial"/>
                <a:ea typeface="Arial"/>
                <a:cs typeface="Arial"/>
                <a:sym typeface="Arial"/>
              </a:rPr>
              <a:t>, </a:t>
            </a:r>
            <a:r>
              <a:rPr lang="en-US" sz="1100" i="1">
                <a:solidFill>
                  <a:schemeClr val="dk1"/>
                </a:solidFill>
                <a:latin typeface="Arial"/>
                <a:ea typeface="Arial"/>
                <a:cs typeface="Arial"/>
                <a:sym typeface="Arial"/>
              </a:rPr>
              <a:t>34</a:t>
            </a:r>
            <a:r>
              <a:rPr lang="en-US" sz="1100">
                <a:solidFill>
                  <a:schemeClr val="dk1"/>
                </a:solidFill>
                <a:latin typeface="Arial"/>
                <a:ea typeface="Arial"/>
                <a:cs typeface="Arial"/>
                <a:sym typeface="Arial"/>
              </a:rPr>
              <a:t>(1), 47‑67. doi:10.7202/018989ar  </a:t>
            </a:r>
            <a:r>
              <a:rPr lang="en-US" sz="1100" u="sng">
                <a:solidFill>
                  <a:srgbClr val="1155CC"/>
                </a:solidFill>
                <a:latin typeface="Arial"/>
                <a:ea typeface="Arial"/>
                <a:cs typeface="Arial"/>
                <a:sym typeface="Arial"/>
                <a:hlinkClick r:id="rId3"/>
              </a:rPr>
              <a:t>https://www.erudit.org/fr/revues/rse/2008-v34-n1-n1/018989ar/</a:t>
            </a:r>
          </a:p>
          <a:p>
            <a:pPr lvl="0" rtl="0">
              <a:lnSpc>
                <a:spcPct val="115000"/>
              </a:lnSpc>
              <a:spcBef>
                <a:spcPts val="0"/>
              </a:spcBef>
              <a:buClr>
                <a:schemeClr val="dk1"/>
              </a:buClr>
              <a:buSzPct val="100000"/>
              <a:buFont typeface="Arial"/>
              <a:buNone/>
            </a:pPr>
            <a:r>
              <a:rPr lang="en-US" sz="1100">
                <a:solidFill>
                  <a:schemeClr val="dk1"/>
                </a:solidFill>
                <a:latin typeface="Arial"/>
                <a:ea typeface="Arial"/>
                <a:cs typeface="Arial"/>
                <a:sym typeface="Arial"/>
              </a:rPr>
              <a:t>Bégin suggère de mettre en place des conditions </a:t>
            </a:r>
          </a:p>
          <a:p>
            <a:pPr marL="457200" lvl="0" indent="-298450" rtl="0">
              <a:lnSpc>
                <a:spcPct val="115000"/>
              </a:lnSpc>
              <a:spcBef>
                <a:spcPts val="0"/>
              </a:spcBef>
              <a:buClr>
                <a:schemeClr val="dk1"/>
              </a:buClr>
              <a:buSzPct val="100000"/>
              <a:buChar char="●"/>
            </a:pPr>
            <a:r>
              <a:rPr lang="en-US" sz="1100">
                <a:solidFill>
                  <a:schemeClr val="dk1"/>
                </a:solidFill>
                <a:latin typeface="Arial"/>
                <a:ea typeface="Arial"/>
                <a:cs typeface="Arial"/>
                <a:sym typeface="Arial"/>
              </a:rPr>
              <a:t>temporelles, </a:t>
            </a:r>
          </a:p>
          <a:p>
            <a:pPr marL="457200" lvl="0" indent="-298450" rtl="0">
              <a:lnSpc>
                <a:spcPct val="115000"/>
              </a:lnSpc>
              <a:spcBef>
                <a:spcPts val="0"/>
              </a:spcBef>
              <a:buClr>
                <a:schemeClr val="dk1"/>
              </a:buClr>
              <a:buSzPct val="100000"/>
              <a:buChar char="●"/>
            </a:pPr>
            <a:r>
              <a:rPr lang="en-US" sz="1100">
                <a:solidFill>
                  <a:schemeClr val="dk1"/>
                </a:solidFill>
                <a:latin typeface="Arial"/>
                <a:ea typeface="Arial"/>
                <a:cs typeface="Arial"/>
                <a:sym typeface="Arial"/>
              </a:rPr>
              <a:t>environnementales </a:t>
            </a:r>
          </a:p>
          <a:p>
            <a:pPr marL="457200" lvl="0" indent="-298450" rtl="0">
              <a:lnSpc>
                <a:spcPct val="115000"/>
              </a:lnSpc>
              <a:spcBef>
                <a:spcPts val="0"/>
              </a:spcBef>
              <a:buClr>
                <a:schemeClr val="dk1"/>
              </a:buClr>
              <a:buSzPct val="100000"/>
              <a:buChar char="●"/>
            </a:pPr>
            <a:r>
              <a:rPr lang="en-US" sz="1100">
                <a:solidFill>
                  <a:schemeClr val="dk1"/>
                </a:solidFill>
                <a:latin typeface="Arial"/>
                <a:ea typeface="Arial"/>
                <a:cs typeface="Arial"/>
                <a:sym typeface="Arial"/>
              </a:rPr>
              <a:t>matérielles </a:t>
            </a:r>
          </a:p>
          <a:p>
            <a:pPr lvl="0" rtl="0">
              <a:lnSpc>
                <a:spcPct val="115000"/>
              </a:lnSpc>
              <a:spcBef>
                <a:spcPts val="0"/>
              </a:spcBef>
              <a:buClr>
                <a:schemeClr val="dk1"/>
              </a:buClr>
              <a:buSzPct val="100000"/>
              <a:buFont typeface="Arial"/>
              <a:buNone/>
            </a:pPr>
            <a:r>
              <a:rPr lang="en-US" sz="1100">
                <a:solidFill>
                  <a:schemeClr val="dk1"/>
                </a:solidFill>
                <a:latin typeface="Arial"/>
                <a:ea typeface="Arial"/>
                <a:cs typeface="Arial"/>
                <a:sym typeface="Arial"/>
              </a:rPr>
              <a:t>afin de faciliter l’application des stratégies d’apprentissage</a:t>
            </a:r>
          </a:p>
          <a:p>
            <a:pPr lvl="0">
              <a:spcBef>
                <a:spcPts val="0"/>
              </a:spcBef>
              <a:buNone/>
            </a:pPr>
            <a:endParaRPr/>
          </a:p>
        </p:txBody>
      </p:sp>
    </p:spTree>
    <p:extLst>
      <p:ext uri="{BB962C8B-B14F-4D97-AF65-F5344CB8AC3E}">
        <p14:creationId xmlns:p14="http://schemas.microsoft.com/office/powerpoint/2010/main" val="384027559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Shape 4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18" name="Shape 41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Clr>
                <a:schemeClr val="dk1"/>
              </a:buClr>
              <a:buSzPct val="100000"/>
              <a:buFont typeface="Arial"/>
              <a:buNone/>
            </a:pPr>
            <a:r>
              <a:rPr lang="en-US" sz="1100" dirty="0" err="1">
                <a:solidFill>
                  <a:schemeClr val="dk1"/>
                </a:solidFill>
                <a:latin typeface="Arial"/>
                <a:ea typeface="Arial"/>
                <a:cs typeface="Arial"/>
                <a:sym typeface="Arial"/>
              </a:rPr>
              <a:t>CCaroline</a:t>
            </a:r>
            <a:r>
              <a:rPr lang="en-US" sz="1100" dirty="0">
                <a:solidFill>
                  <a:schemeClr val="dk1"/>
                </a:solidFill>
                <a:latin typeface="Arial"/>
                <a:ea typeface="Arial"/>
                <a:cs typeface="Arial"/>
                <a:sym typeface="Arial"/>
              </a:rPr>
              <a:t> :</a:t>
            </a:r>
          </a:p>
          <a:p>
            <a:pPr lvl="0" rtl="0">
              <a:lnSpc>
                <a:spcPct val="138000"/>
              </a:lnSpc>
              <a:spcBef>
                <a:spcPts val="0"/>
              </a:spcBef>
              <a:buClr>
                <a:schemeClr val="dk1"/>
              </a:buClr>
              <a:buSzPct val="100000"/>
              <a:buFont typeface="Arial"/>
              <a:buNone/>
            </a:pPr>
            <a:endParaRPr sz="1100" dirty="0">
              <a:solidFill>
                <a:schemeClr val="dk1"/>
              </a:solidFill>
              <a:latin typeface="Arial"/>
              <a:ea typeface="Arial"/>
              <a:cs typeface="Arial"/>
              <a:sym typeface="Arial"/>
            </a:endParaRPr>
          </a:p>
          <a:p>
            <a:pPr lvl="0" rtl="0">
              <a:lnSpc>
                <a:spcPct val="165600"/>
              </a:lnSpc>
              <a:spcBef>
                <a:spcPts val="0"/>
              </a:spcBef>
              <a:buClr>
                <a:schemeClr val="dk1"/>
              </a:buClr>
              <a:buSzPct val="100000"/>
              <a:buFont typeface="Arial"/>
              <a:buNone/>
            </a:pPr>
            <a:r>
              <a:rPr lang="en-US" sz="1100" dirty="0" err="1">
                <a:solidFill>
                  <a:schemeClr val="dk1"/>
                </a:solidFill>
                <a:latin typeface="Arial"/>
                <a:ea typeface="Arial"/>
                <a:cs typeface="Arial"/>
                <a:sym typeface="Arial"/>
              </a:rPr>
              <a:t>Tiré</a:t>
            </a:r>
            <a:r>
              <a:rPr lang="en-US" sz="1100" dirty="0">
                <a:solidFill>
                  <a:schemeClr val="dk1"/>
                </a:solidFill>
                <a:latin typeface="Arial"/>
                <a:ea typeface="Arial"/>
                <a:cs typeface="Arial"/>
                <a:sym typeface="Arial"/>
              </a:rPr>
              <a:t> de Bégin, C. (2008). Les </a:t>
            </a:r>
            <a:r>
              <a:rPr lang="en-US" sz="1100" dirty="0" err="1">
                <a:solidFill>
                  <a:schemeClr val="dk1"/>
                </a:solidFill>
                <a:latin typeface="Arial"/>
                <a:ea typeface="Arial"/>
                <a:cs typeface="Arial"/>
                <a:sym typeface="Arial"/>
              </a:rPr>
              <a:t>stratégies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d’apprentissage</a:t>
            </a:r>
            <a:r>
              <a:rPr lang="en-US" sz="1100" dirty="0">
                <a:solidFill>
                  <a:schemeClr val="dk1"/>
                </a:solidFill>
                <a:latin typeface="Arial"/>
                <a:ea typeface="Arial"/>
                <a:cs typeface="Arial"/>
                <a:sym typeface="Arial"/>
              </a:rPr>
              <a:t> : un cadre de </a:t>
            </a:r>
            <a:r>
              <a:rPr lang="en-US" sz="1100" dirty="0" err="1">
                <a:solidFill>
                  <a:schemeClr val="dk1"/>
                </a:solidFill>
                <a:latin typeface="Arial"/>
                <a:ea typeface="Arial"/>
                <a:cs typeface="Arial"/>
                <a:sym typeface="Arial"/>
              </a:rPr>
              <a:t>référence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simplifié</a:t>
            </a:r>
            <a:r>
              <a:rPr lang="en-US" sz="1100" dirty="0">
                <a:solidFill>
                  <a:schemeClr val="dk1"/>
                </a:solidFill>
                <a:latin typeface="Arial"/>
                <a:ea typeface="Arial"/>
                <a:cs typeface="Arial"/>
                <a:sym typeface="Arial"/>
              </a:rPr>
              <a:t>. </a:t>
            </a:r>
            <a:r>
              <a:rPr lang="en-US" sz="1100" i="1" dirty="0">
                <a:solidFill>
                  <a:schemeClr val="dk1"/>
                </a:solidFill>
                <a:latin typeface="Arial"/>
                <a:ea typeface="Arial"/>
                <a:cs typeface="Arial"/>
                <a:sym typeface="Arial"/>
              </a:rPr>
              <a:t>Revue des sciences de </a:t>
            </a:r>
            <a:r>
              <a:rPr lang="en-US" sz="1100" i="1" dirty="0" err="1">
                <a:solidFill>
                  <a:schemeClr val="dk1"/>
                </a:solidFill>
                <a:latin typeface="Arial"/>
                <a:ea typeface="Arial"/>
                <a:cs typeface="Arial"/>
                <a:sym typeface="Arial"/>
              </a:rPr>
              <a:t>l’éducation</a:t>
            </a:r>
            <a:r>
              <a:rPr lang="en-US" sz="1100" i="1" dirty="0">
                <a:solidFill>
                  <a:schemeClr val="dk1"/>
                </a:solidFill>
                <a:latin typeface="Arial"/>
                <a:ea typeface="Arial"/>
                <a:cs typeface="Arial"/>
                <a:sym typeface="Arial"/>
              </a:rPr>
              <a:t>, Revue des sciences de </a:t>
            </a:r>
            <a:r>
              <a:rPr lang="en-US" sz="1100" i="1" dirty="0" err="1">
                <a:solidFill>
                  <a:schemeClr val="dk1"/>
                </a:solidFill>
                <a:latin typeface="Arial"/>
                <a:ea typeface="Arial"/>
                <a:cs typeface="Arial"/>
                <a:sym typeface="Arial"/>
              </a:rPr>
              <a:t>l’éducation</a:t>
            </a:r>
            <a:r>
              <a:rPr lang="en-US" sz="1100" dirty="0">
                <a:solidFill>
                  <a:schemeClr val="dk1"/>
                </a:solidFill>
                <a:latin typeface="Arial"/>
                <a:ea typeface="Arial"/>
                <a:cs typeface="Arial"/>
                <a:sym typeface="Arial"/>
              </a:rPr>
              <a:t>, </a:t>
            </a:r>
            <a:r>
              <a:rPr lang="en-US" sz="1100" i="1" dirty="0">
                <a:solidFill>
                  <a:schemeClr val="dk1"/>
                </a:solidFill>
                <a:latin typeface="Arial"/>
                <a:ea typeface="Arial"/>
                <a:cs typeface="Arial"/>
                <a:sym typeface="Arial"/>
              </a:rPr>
              <a:t>34</a:t>
            </a:r>
            <a:r>
              <a:rPr lang="en-US" sz="1100" dirty="0">
                <a:solidFill>
                  <a:schemeClr val="dk1"/>
                </a:solidFill>
                <a:latin typeface="Arial"/>
                <a:ea typeface="Arial"/>
                <a:cs typeface="Arial"/>
                <a:sym typeface="Arial"/>
              </a:rPr>
              <a:t>(1), 47‑67. doi:10.7202/018989ar  </a:t>
            </a:r>
            <a:r>
              <a:rPr lang="en-US" sz="1100" u="sng" dirty="0">
                <a:solidFill>
                  <a:srgbClr val="1155CC"/>
                </a:solidFill>
                <a:latin typeface="Arial"/>
                <a:ea typeface="Arial"/>
                <a:cs typeface="Arial"/>
                <a:sym typeface="Arial"/>
                <a:hlinkClick r:id="rId3"/>
              </a:rPr>
              <a:t>https://www.erudit.org/fr/revues/rse/2008-v34-n1-n1/018989ar/</a:t>
            </a:r>
          </a:p>
          <a:p>
            <a:pPr lvl="0" rtl="0">
              <a:lnSpc>
                <a:spcPct val="115000"/>
              </a:lnSpc>
              <a:spcBef>
                <a:spcPts val="0"/>
              </a:spcBef>
              <a:buClr>
                <a:schemeClr val="dk1"/>
              </a:buClr>
              <a:buSzPct val="100000"/>
              <a:buFont typeface="Arial"/>
              <a:buNone/>
            </a:pPr>
            <a:r>
              <a:rPr lang="en-US" sz="1100" dirty="0">
                <a:solidFill>
                  <a:schemeClr val="dk1"/>
                </a:solidFill>
                <a:latin typeface="Arial"/>
                <a:ea typeface="Arial"/>
                <a:cs typeface="Arial"/>
                <a:sym typeface="Arial"/>
              </a:rPr>
              <a:t>Bégin </a:t>
            </a:r>
            <a:r>
              <a:rPr lang="en-US" sz="1100" dirty="0" err="1">
                <a:solidFill>
                  <a:schemeClr val="dk1"/>
                </a:solidFill>
                <a:latin typeface="Arial"/>
                <a:ea typeface="Arial"/>
                <a:cs typeface="Arial"/>
                <a:sym typeface="Arial"/>
              </a:rPr>
              <a:t>suggère</a:t>
            </a:r>
            <a:r>
              <a:rPr lang="en-US" sz="1100" dirty="0">
                <a:solidFill>
                  <a:schemeClr val="dk1"/>
                </a:solidFill>
                <a:latin typeface="Arial"/>
                <a:ea typeface="Arial"/>
                <a:cs typeface="Arial"/>
                <a:sym typeface="Arial"/>
              </a:rPr>
              <a:t> de </a:t>
            </a:r>
            <a:r>
              <a:rPr lang="en-US" sz="1100" dirty="0" err="1">
                <a:solidFill>
                  <a:schemeClr val="dk1"/>
                </a:solidFill>
                <a:latin typeface="Arial"/>
                <a:ea typeface="Arial"/>
                <a:cs typeface="Arial"/>
                <a:sym typeface="Arial"/>
              </a:rPr>
              <a:t>mettre</a:t>
            </a:r>
            <a:r>
              <a:rPr lang="en-US" sz="1100" dirty="0">
                <a:solidFill>
                  <a:schemeClr val="dk1"/>
                </a:solidFill>
                <a:latin typeface="Arial"/>
                <a:ea typeface="Arial"/>
                <a:cs typeface="Arial"/>
                <a:sym typeface="Arial"/>
              </a:rPr>
              <a:t> en place des conditions </a:t>
            </a:r>
          </a:p>
          <a:p>
            <a:pPr marL="457200" lvl="0" indent="-298450" rtl="0">
              <a:lnSpc>
                <a:spcPct val="115000"/>
              </a:lnSpc>
              <a:spcBef>
                <a:spcPts val="0"/>
              </a:spcBef>
              <a:buClr>
                <a:schemeClr val="dk1"/>
              </a:buClr>
              <a:buSzPct val="100000"/>
              <a:buFont typeface="Arial"/>
              <a:buChar char="●"/>
            </a:pPr>
            <a:r>
              <a:rPr lang="en-US" sz="1100" dirty="0" err="1">
                <a:solidFill>
                  <a:schemeClr val="dk1"/>
                </a:solidFill>
                <a:latin typeface="Arial"/>
                <a:ea typeface="Arial"/>
                <a:cs typeface="Arial"/>
                <a:sym typeface="Arial"/>
              </a:rPr>
              <a:t>temporelles</a:t>
            </a:r>
            <a:r>
              <a:rPr lang="en-US" sz="1100" dirty="0">
                <a:solidFill>
                  <a:schemeClr val="dk1"/>
                </a:solidFill>
                <a:latin typeface="Arial"/>
                <a:ea typeface="Arial"/>
                <a:cs typeface="Arial"/>
                <a:sym typeface="Arial"/>
              </a:rPr>
              <a:t>, </a:t>
            </a:r>
          </a:p>
          <a:p>
            <a:pPr marL="457200" lvl="0" indent="-298450" rtl="0">
              <a:lnSpc>
                <a:spcPct val="115000"/>
              </a:lnSpc>
              <a:spcBef>
                <a:spcPts val="0"/>
              </a:spcBef>
              <a:buClr>
                <a:schemeClr val="dk1"/>
              </a:buClr>
              <a:buSzPct val="100000"/>
              <a:buFont typeface="Arial"/>
              <a:buChar char="●"/>
            </a:pPr>
            <a:r>
              <a:rPr lang="en-US" sz="1100" dirty="0" err="1">
                <a:solidFill>
                  <a:schemeClr val="dk1"/>
                </a:solidFill>
                <a:latin typeface="Arial"/>
                <a:ea typeface="Arial"/>
                <a:cs typeface="Arial"/>
                <a:sym typeface="Arial"/>
              </a:rPr>
              <a:t>environnementales</a:t>
            </a:r>
            <a:r>
              <a:rPr lang="en-US" sz="1100" dirty="0">
                <a:solidFill>
                  <a:schemeClr val="dk1"/>
                </a:solidFill>
                <a:latin typeface="Arial"/>
                <a:ea typeface="Arial"/>
                <a:cs typeface="Arial"/>
                <a:sym typeface="Arial"/>
              </a:rPr>
              <a:t> </a:t>
            </a:r>
          </a:p>
          <a:p>
            <a:pPr marL="457200" lvl="0" indent="-298450" rtl="0">
              <a:lnSpc>
                <a:spcPct val="115000"/>
              </a:lnSpc>
              <a:spcBef>
                <a:spcPts val="0"/>
              </a:spcBef>
              <a:buClr>
                <a:schemeClr val="dk1"/>
              </a:buClr>
              <a:buSzPct val="100000"/>
              <a:buFont typeface="Arial"/>
              <a:buChar char="●"/>
            </a:pPr>
            <a:r>
              <a:rPr lang="en-US" sz="1100" dirty="0">
                <a:solidFill>
                  <a:schemeClr val="dk1"/>
                </a:solidFill>
                <a:latin typeface="Arial"/>
                <a:ea typeface="Arial"/>
                <a:cs typeface="Arial"/>
                <a:sym typeface="Arial"/>
              </a:rPr>
              <a:t>matérielles </a:t>
            </a:r>
          </a:p>
          <a:p>
            <a:pPr lvl="0" rtl="0">
              <a:lnSpc>
                <a:spcPct val="115000"/>
              </a:lnSpc>
              <a:spcBef>
                <a:spcPts val="0"/>
              </a:spcBef>
              <a:buClr>
                <a:schemeClr val="dk1"/>
              </a:buClr>
              <a:buSzPct val="100000"/>
              <a:buFont typeface="Arial"/>
              <a:buNone/>
            </a:pPr>
            <a:r>
              <a:rPr lang="en-US" sz="1100" dirty="0" err="1">
                <a:solidFill>
                  <a:schemeClr val="dk1"/>
                </a:solidFill>
                <a:latin typeface="Arial"/>
                <a:ea typeface="Arial"/>
                <a:cs typeface="Arial"/>
                <a:sym typeface="Arial"/>
              </a:rPr>
              <a:t>afin</a:t>
            </a:r>
            <a:r>
              <a:rPr lang="en-US" sz="1100" dirty="0">
                <a:solidFill>
                  <a:schemeClr val="dk1"/>
                </a:solidFill>
                <a:latin typeface="Arial"/>
                <a:ea typeface="Arial"/>
                <a:cs typeface="Arial"/>
                <a:sym typeface="Arial"/>
              </a:rPr>
              <a:t> de </a:t>
            </a:r>
            <a:r>
              <a:rPr lang="en-US" sz="1100" dirty="0" err="1">
                <a:solidFill>
                  <a:schemeClr val="dk1"/>
                </a:solidFill>
                <a:latin typeface="Arial"/>
                <a:ea typeface="Arial"/>
                <a:cs typeface="Arial"/>
                <a:sym typeface="Arial"/>
              </a:rPr>
              <a:t>faciliter</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l’application</a:t>
            </a:r>
            <a:r>
              <a:rPr lang="en-US" sz="1100" dirty="0">
                <a:solidFill>
                  <a:schemeClr val="dk1"/>
                </a:solidFill>
                <a:latin typeface="Arial"/>
                <a:ea typeface="Arial"/>
                <a:cs typeface="Arial"/>
                <a:sym typeface="Arial"/>
              </a:rPr>
              <a:t> des </a:t>
            </a:r>
            <a:r>
              <a:rPr lang="en-US" sz="1100" dirty="0" err="1">
                <a:solidFill>
                  <a:schemeClr val="dk1"/>
                </a:solidFill>
                <a:latin typeface="Arial"/>
                <a:ea typeface="Arial"/>
                <a:cs typeface="Arial"/>
                <a:sym typeface="Arial"/>
              </a:rPr>
              <a:t>stratégies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d’apprentissage</a:t>
            </a:r>
            <a:endParaRPr lang="en-US" sz="1100" dirty="0">
              <a:solidFill>
                <a:schemeClr val="dk1"/>
              </a:solidFill>
              <a:latin typeface="Arial"/>
              <a:ea typeface="Arial"/>
              <a:cs typeface="Arial"/>
              <a:sym typeface="Arial"/>
            </a:endParaRPr>
          </a:p>
          <a:p>
            <a:pPr lvl="0" rtl="0">
              <a:lnSpc>
                <a:spcPct val="115000"/>
              </a:lnSpc>
              <a:spcBef>
                <a:spcPts val="0"/>
              </a:spcBef>
              <a:buNone/>
            </a:pPr>
            <a:endParaRPr sz="1100" dirty="0">
              <a:solidFill>
                <a:schemeClr val="dk1"/>
              </a:solidFill>
              <a:latin typeface="Arial"/>
              <a:ea typeface="Arial"/>
              <a:cs typeface="Arial"/>
              <a:sym typeface="Arial"/>
            </a:endParaRPr>
          </a:p>
          <a:p>
            <a:pPr marL="457200" lvl="0" indent="-298450" rtl="0">
              <a:lnSpc>
                <a:spcPct val="138000"/>
              </a:lnSpc>
              <a:spcBef>
                <a:spcPts val="0"/>
              </a:spcBef>
              <a:buClr>
                <a:schemeClr val="dk1"/>
              </a:buClr>
              <a:buSzPct val="100000"/>
              <a:buFont typeface="Arial"/>
              <a:buChar char="●"/>
            </a:pPr>
            <a:r>
              <a:rPr lang="en-US" sz="1100" b="1" dirty="0" err="1">
                <a:solidFill>
                  <a:schemeClr val="dk1"/>
                </a:solidFill>
                <a:latin typeface="Arial"/>
                <a:ea typeface="Arial"/>
                <a:cs typeface="Arial"/>
                <a:sym typeface="Arial"/>
              </a:rPr>
              <a:t>temporelles</a:t>
            </a:r>
            <a:r>
              <a:rPr lang="en-US" sz="1100" dirty="0">
                <a:solidFill>
                  <a:schemeClr val="dk1"/>
                </a:solidFill>
                <a:latin typeface="Arial"/>
                <a:ea typeface="Arial"/>
                <a:cs typeface="Arial"/>
                <a:sym typeface="Arial"/>
              </a:rPr>
              <a:t> : </a:t>
            </a:r>
            <a:r>
              <a:rPr lang="en-US" sz="1100" dirty="0" err="1">
                <a:solidFill>
                  <a:schemeClr val="dk1"/>
                </a:solidFill>
                <a:latin typeface="Arial"/>
                <a:ea typeface="Arial"/>
                <a:cs typeface="Arial"/>
                <a:sym typeface="Arial"/>
              </a:rPr>
              <a:t>avoir</a:t>
            </a:r>
            <a:r>
              <a:rPr lang="en-US" sz="1100" dirty="0">
                <a:solidFill>
                  <a:schemeClr val="dk1"/>
                </a:solidFill>
                <a:latin typeface="Arial"/>
                <a:ea typeface="Arial"/>
                <a:cs typeface="Arial"/>
                <a:sym typeface="Arial"/>
              </a:rPr>
              <a:t> un impact </a:t>
            </a:r>
            <a:r>
              <a:rPr lang="en-US" sz="1100" dirty="0" err="1">
                <a:solidFill>
                  <a:schemeClr val="dk1"/>
                </a:solidFill>
                <a:latin typeface="Arial"/>
                <a:ea typeface="Arial"/>
                <a:cs typeface="Arial"/>
                <a:sym typeface="Arial"/>
              </a:rPr>
              <a:t>sur</a:t>
            </a:r>
            <a:r>
              <a:rPr lang="en-US" sz="1100" dirty="0">
                <a:solidFill>
                  <a:schemeClr val="dk1"/>
                </a:solidFill>
                <a:latin typeface="Arial"/>
                <a:ea typeface="Arial"/>
                <a:cs typeface="Arial"/>
                <a:sym typeface="Arial"/>
              </a:rPr>
              <a:t> la </a:t>
            </a:r>
            <a:r>
              <a:rPr lang="en-US" sz="1100" dirty="0" err="1">
                <a:solidFill>
                  <a:schemeClr val="dk1"/>
                </a:solidFill>
                <a:latin typeface="Arial"/>
                <a:ea typeface="Arial"/>
                <a:cs typeface="Arial"/>
                <a:sym typeface="Arial"/>
              </a:rPr>
              <a:t>qualité</a:t>
            </a:r>
            <a:r>
              <a:rPr lang="en-US" sz="1100" dirty="0">
                <a:solidFill>
                  <a:schemeClr val="dk1"/>
                </a:solidFill>
                <a:latin typeface="Arial"/>
                <a:ea typeface="Arial"/>
                <a:cs typeface="Arial"/>
                <a:sym typeface="Arial"/>
              </a:rPr>
              <a:t> de </a:t>
            </a:r>
            <a:r>
              <a:rPr lang="en-US" sz="1100" dirty="0" err="1">
                <a:solidFill>
                  <a:schemeClr val="dk1"/>
                </a:solidFill>
                <a:latin typeface="Arial"/>
                <a:ea typeface="Arial"/>
                <a:cs typeface="Arial"/>
                <a:sym typeface="Arial"/>
              </a:rPr>
              <a:t>l’activité</a:t>
            </a:r>
            <a:r>
              <a:rPr lang="en-US" sz="1100" dirty="0">
                <a:solidFill>
                  <a:schemeClr val="dk1"/>
                </a:solidFill>
                <a:latin typeface="Arial"/>
                <a:ea typeface="Arial"/>
                <a:cs typeface="Arial"/>
                <a:sym typeface="Arial"/>
              </a:rPr>
              <a:t> cognitive. </a:t>
            </a:r>
          </a:p>
          <a:p>
            <a:pPr marL="914400" lvl="1" rtl="0">
              <a:lnSpc>
                <a:spcPct val="138000"/>
              </a:lnSpc>
              <a:spcBef>
                <a:spcPts val="0"/>
              </a:spcBef>
              <a:buClr>
                <a:schemeClr val="dk1"/>
              </a:buClr>
              <a:buSzPct val="100000"/>
              <a:buFont typeface="Arial"/>
              <a:buChar char="○"/>
            </a:pPr>
            <a:r>
              <a:rPr lang="en-US" sz="1100" dirty="0">
                <a:solidFill>
                  <a:schemeClr val="dk1"/>
                </a:solidFill>
                <a:latin typeface="Arial"/>
                <a:ea typeface="Arial"/>
                <a:cs typeface="Arial"/>
                <a:sym typeface="Arial"/>
              </a:rPr>
              <a:t>La </a:t>
            </a:r>
            <a:r>
              <a:rPr lang="en-US" sz="1100" dirty="0" err="1">
                <a:solidFill>
                  <a:schemeClr val="dk1"/>
                </a:solidFill>
                <a:latin typeface="Arial"/>
                <a:ea typeface="Arial"/>
                <a:cs typeface="Arial"/>
                <a:sym typeface="Arial"/>
              </a:rPr>
              <a:t>durée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ou</a:t>
            </a:r>
            <a:r>
              <a:rPr lang="en-US" sz="1100" dirty="0">
                <a:solidFill>
                  <a:schemeClr val="dk1"/>
                </a:solidFill>
                <a:latin typeface="Arial"/>
                <a:ea typeface="Arial"/>
                <a:cs typeface="Arial"/>
                <a:sym typeface="Arial"/>
              </a:rPr>
              <a:t> des moments pendant </a:t>
            </a:r>
            <a:r>
              <a:rPr lang="en-US" sz="1100" dirty="0" err="1">
                <a:solidFill>
                  <a:schemeClr val="dk1"/>
                </a:solidFill>
                <a:latin typeface="Arial"/>
                <a:ea typeface="Arial"/>
                <a:cs typeface="Arial"/>
                <a:sym typeface="Arial"/>
              </a:rPr>
              <a:t>lesquels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l’apprenant</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peut</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maintenir</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une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tâche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ou</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effectuer</a:t>
            </a:r>
            <a:r>
              <a:rPr lang="en-US" sz="1100" dirty="0">
                <a:solidFill>
                  <a:schemeClr val="dk1"/>
                </a:solidFill>
                <a:latin typeface="Arial"/>
                <a:ea typeface="Arial"/>
                <a:cs typeface="Arial"/>
                <a:sym typeface="Arial"/>
              </a:rPr>
              <a:t> un travail </a:t>
            </a:r>
            <a:r>
              <a:rPr lang="en-US" sz="1100" dirty="0" err="1">
                <a:solidFill>
                  <a:schemeClr val="dk1"/>
                </a:solidFill>
                <a:latin typeface="Arial"/>
                <a:ea typeface="Arial"/>
                <a:cs typeface="Arial"/>
                <a:sym typeface="Arial"/>
              </a:rPr>
              <a:t>cognitif</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L’apprenant</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doit</a:t>
            </a:r>
            <a:r>
              <a:rPr lang="en-US" sz="1100" dirty="0">
                <a:solidFill>
                  <a:schemeClr val="dk1"/>
                </a:solidFill>
                <a:latin typeface="Arial"/>
                <a:ea typeface="Arial"/>
                <a:cs typeface="Arial"/>
                <a:sym typeface="Arial"/>
              </a:rPr>
              <a:t> vivre des moments </a:t>
            </a:r>
            <a:r>
              <a:rPr lang="en-US" sz="1100" dirty="0" err="1">
                <a:solidFill>
                  <a:schemeClr val="dk1"/>
                </a:solidFill>
                <a:latin typeface="Arial"/>
                <a:ea typeface="Arial"/>
                <a:cs typeface="Arial"/>
                <a:sym typeface="Arial"/>
              </a:rPr>
              <a:t>nombreux</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où</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il</a:t>
            </a:r>
            <a:r>
              <a:rPr lang="en-US" sz="1100" dirty="0">
                <a:solidFill>
                  <a:schemeClr val="dk1"/>
                </a:solidFill>
                <a:latin typeface="Arial"/>
                <a:ea typeface="Arial"/>
                <a:cs typeface="Arial"/>
                <a:sym typeface="Arial"/>
              </a:rPr>
              <a:t> a la </a:t>
            </a:r>
            <a:r>
              <a:rPr lang="en-US" sz="1100" dirty="0" err="1">
                <a:solidFill>
                  <a:schemeClr val="dk1"/>
                </a:solidFill>
                <a:latin typeface="Arial"/>
                <a:ea typeface="Arial"/>
                <a:cs typeface="Arial"/>
                <a:sym typeface="Arial"/>
              </a:rPr>
              <a:t>possibilité</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d’exercer</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cette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durée</a:t>
            </a:r>
            <a:r>
              <a:rPr lang="en-US" sz="1100" dirty="0">
                <a:solidFill>
                  <a:schemeClr val="dk1"/>
                </a:solidFill>
                <a:latin typeface="Arial"/>
                <a:ea typeface="Arial"/>
                <a:cs typeface="Arial"/>
                <a:sym typeface="Arial"/>
              </a:rPr>
              <a:t> (par </a:t>
            </a:r>
            <a:r>
              <a:rPr lang="en-US" sz="1100" dirty="0" err="1">
                <a:solidFill>
                  <a:schemeClr val="dk1"/>
                </a:solidFill>
                <a:latin typeface="Arial"/>
                <a:ea typeface="Arial"/>
                <a:cs typeface="Arial"/>
                <a:sym typeface="Arial"/>
              </a:rPr>
              <a:t>exemple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s’habituer</a:t>
            </a:r>
            <a:r>
              <a:rPr lang="en-US" sz="1100" dirty="0">
                <a:solidFill>
                  <a:schemeClr val="dk1"/>
                </a:solidFill>
                <a:latin typeface="Arial"/>
                <a:ea typeface="Arial"/>
                <a:cs typeface="Arial"/>
                <a:sym typeface="Arial"/>
              </a:rPr>
              <a:t> à augmenter la </a:t>
            </a:r>
            <a:r>
              <a:rPr lang="en-US" sz="1100" dirty="0" err="1">
                <a:solidFill>
                  <a:schemeClr val="dk1"/>
                </a:solidFill>
                <a:latin typeface="Arial"/>
                <a:ea typeface="Arial"/>
                <a:cs typeface="Arial"/>
                <a:sym typeface="Arial"/>
              </a:rPr>
              <a:t>durée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d’une</a:t>
            </a:r>
            <a:r>
              <a:rPr lang="en-US" sz="1100" dirty="0">
                <a:solidFill>
                  <a:schemeClr val="dk1"/>
                </a:solidFill>
                <a:latin typeface="Arial"/>
                <a:ea typeface="Arial"/>
                <a:cs typeface="Arial"/>
                <a:sym typeface="Arial"/>
              </a:rPr>
              <a:t> lecture active </a:t>
            </a:r>
            <a:r>
              <a:rPr lang="en-US" sz="1100" dirty="0" err="1">
                <a:solidFill>
                  <a:schemeClr val="dk1"/>
                </a:solidFill>
                <a:latin typeface="Arial"/>
                <a:ea typeface="Arial"/>
                <a:cs typeface="Arial"/>
                <a:sym typeface="Arial"/>
              </a:rPr>
              <a:t>sur</a:t>
            </a:r>
            <a:r>
              <a:rPr lang="en-US" sz="1100" dirty="0">
                <a:solidFill>
                  <a:schemeClr val="dk1"/>
                </a:solidFill>
                <a:latin typeface="Arial"/>
                <a:ea typeface="Arial"/>
                <a:cs typeface="Arial"/>
                <a:sym typeface="Arial"/>
              </a:rPr>
              <a:t> un </a:t>
            </a:r>
            <a:r>
              <a:rPr lang="en-US" sz="1100" dirty="0" err="1">
                <a:solidFill>
                  <a:schemeClr val="dk1"/>
                </a:solidFill>
                <a:latin typeface="Arial"/>
                <a:ea typeface="Arial"/>
                <a:cs typeface="Arial"/>
                <a:sym typeface="Arial"/>
              </a:rPr>
              <a:t>texte</a:t>
            </a:r>
            <a:r>
              <a:rPr lang="en-US" sz="1100" dirty="0">
                <a:solidFill>
                  <a:schemeClr val="dk1"/>
                </a:solidFill>
                <a:latin typeface="Arial"/>
                <a:ea typeface="Arial"/>
                <a:cs typeface="Arial"/>
                <a:sym typeface="Arial"/>
              </a:rPr>
              <a:t>).</a:t>
            </a:r>
          </a:p>
          <a:p>
            <a:pPr lvl="0" indent="457200" rtl="0">
              <a:lnSpc>
                <a:spcPct val="138000"/>
              </a:lnSpc>
              <a:spcBef>
                <a:spcPts val="0"/>
              </a:spcBef>
              <a:buNone/>
            </a:pPr>
            <a:endParaRPr sz="1100" dirty="0">
              <a:solidFill>
                <a:schemeClr val="dk1"/>
              </a:solidFill>
              <a:latin typeface="Arial"/>
              <a:ea typeface="Arial"/>
              <a:cs typeface="Arial"/>
              <a:sym typeface="Arial"/>
            </a:endParaRPr>
          </a:p>
          <a:p>
            <a:pPr marL="914400" lvl="1" rtl="0">
              <a:lnSpc>
                <a:spcPct val="138000"/>
              </a:lnSpc>
              <a:spcBef>
                <a:spcPts val="0"/>
              </a:spcBef>
              <a:buClr>
                <a:schemeClr val="dk1"/>
              </a:buClr>
              <a:buSzPct val="100000"/>
              <a:buFont typeface="Arial"/>
              <a:buChar char="○"/>
            </a:pPr>
            <a:r>
              <a:rPr lang="en-US" sz="1100" dirty="0">
                <a:solidFill>
                  <a:schemeClr val="dk1"/>
                </a:solidFill>
                <a:latin typeface="Arial"/>
                <a:ea typeface="Arial"/>
                <a:cs typeface="Arial"/>
                <a:sym typeface="Arial"/>
              </a:rPr>
              <a:t>Les </a:t>
            </a:r>
            <a:r>
              <a:rPr lang="en-US" sz="1100" dirty="0" err="1">
                <a:solidFill>
                  <a:schemeClr val="dk1"/>
                </a:solidFill>
                <a:latin typeface="Arial"/>
                <a:ea typeface="Arial"/>
                <a:cs typeface="Arial"/>
                <a:sym typeface="Arial"/>
              </a:rPr>
              <a:t>heures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d’ouverture</a:t>
            </a:r>
            <a:r>
              <a:rPr lang="en-US" sz="1100" dirty="0">
                <a:solidFill>
                  <a:schemeClr val="dk1"/>
                </a:solidFill>
                <a:latin typeface="Arial"/>
                <a:ea typeface="Arial"/>
                <a:cs typeface="Arial"/>
                <a:sym typeface="Arial"/>
              </a:rPr>
              <a:t> de la </a:t>
            </a:r>
            <a:r>
              <a:rPr lang="en-US" sz="1100" dirty="0" err="1">
                <a:solidFill>
                  <a:schemeClr val="dk1"/>
                </a:solidFill>
                <a:latin typeface="Arial"/>
                <a:ea typeface="Arial"/>
                <a:cs typeface="Arial"/>
                <a:sym typeface="Arial"/>
              </a:rPr>
              <a:t>bibliothèque</a:t>
            </a:r>
            <a:r>
              <a:rPr lang="en-US" sz="1100" dirty="0">
                <a:solidFill>
                  <a:schemeClr val="dk1"/>
                </a:solidFill>
                <a:latin typeface="Arial"/>
                <a:ea typeface="Arial"/>
                <a:cs typeface="Arial"/>
                <a:sym typeface="Arial"/>
              </a:rPr>
              <a:t>, les </a:t>
            </a:r>
            <a:r>
              <a:rPr lang="en-US" sz="1100" dirty="0" err="1">
                <a:solidFill>
                  <a:schemeClr val="dk1"/>
                </a:solidFill>
                <a:latin typeface="Arial"/>
                <a:ea typeface="Arial"/>
                <a:cs typeface="Arial"/>
                <a:sym typeface="Arial"/>
              </a:rPr>
              <a:t>trous</a:t>
            </a:r>
            <a:r>
              <a:rPr lang="en-US" sz="1100" dirty="0">
                <a:solidFill>
                  <a:schemeClr val="dk1"/>
                </a:solidFill>
                <a:latin typeface="Arial"/>
                <a:ea typeface="Arial"/>
                <a:cs typeface="Arial"/>
                <a:sym typeface="Arial"/>
              </a:rPr>
              <a:t> à </a:t>
            </a:r>
            <a:r>
              <a:rPr lang="en-US" sz="1100" dirty="0" err="1">
                <a:solidFill>
                  <a:schemeClr val="dk1"/>
                </a:solidFill>
                <a:latin typeface="Arial"/>
                <a:ea typeface="Arial"/>
                <a:cs typeface="Arial"/>
                <a:sym typeface="Arial"/>
              </a:rPr>
              <a:t>l’horaire</a:t>
            </a:r>
            <a:r>
              <a:rPr lang="en-US" sz="1100" dirty="0">
                <a:solidFill>
                  <a:schemeClr val="dk1"/>
                </a:solidFill>
                <a:latin typeface="Arial"/>
                <a:ea typeface="Arial"/>
                <a:cs typeface="Arial"/>
                <a:sym typeface="Arial"/>
              </a:rPr>
              <a:t>, les </a:t>
            </a:r>
            <a:r>
              <a:rPr lang="en-US" sz="1100" dirty="0" err="1">
                <a:solidFill>
                  <a:schemeClr val="dk1"/>
                </a:solidFill>
                <a:latin typeface="Arial"/>
                <a:ea typeface="Arial"/>
                <a:cs typeface="Arial"/>
                <a:sym typeface="Arial"/>
              </a:rPr>
              <a:t>journées</a:t>
            </a:r>
            <a:r>
              <a:rPr lang="en-US" sz="1100" dirty="0">
                <a:solidFill>
                  <a:schemeClr val="dk1"/>
                </a:solidFill>
                <a:latin typeface="Arial"/>
                <a:ea typeface="Arial"/>
                <a:cs typeface="Arial"/>
                <a:sym typeface="Arial"/>
              </a:rPr>
              <a:t> de </a:t>
            </a:r>
            <a:r>
              <a:rPr lang="en-US" sz="1100" dirty="0" err="1">
                <a:solidFill>
                  <a:schemeClr val="dk1"/>
                </a:solidFill>
                <a:latin typeface="Arial"/>
                <a:ea typeface="Arial"/>
                <a:cs typeface="Arial"/>
                <a:sym typeface="Arial"/>
              </a:rPr>
              <a:t>de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rattrapage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l’agenda</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étudiant</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Organise-toi</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avant</a:t>
            </a:r>
            <a:r>
              <a:rPr lang="en-US" sz="1100" dirty="0">
                <a:solidFill>
                  <a:schemeClr val="dk1"/>
                </a:solidFill>
                <a:latin typeface="Arial"/>
                <a:ea typeface="Arial"/>
                <a:cs typeface="Arial"/>
                <a:sym typeface="Arial"/>
              </a:rPr>
              <a:t> de </a:t>
            </a:r>
            <a:r>
              <a:rPr lang="en-US" sz="1100" dirty="0" err="1">
                <a:solidFill>
                  <a:schemeClr val="dk1"/>
                </a:solidFill>
                <a:latin typeface="Arial"/>
                <a:ea typeface="Arial"/>
                <a:cs typeface="Arial"/>
                <a:sym typeface="Arial"/>
              </a:rPr>
              <a:t>te</a:t>
            </a:r>
            <a:r>
              <a:rPr lang="en-US" sz="1100" dirty="0">
                <a:solidFill>
                  <a:schemeClr val="dk1"/>
                </a:solidFill>
                <a:latin typeface="Arial"/>
                <a:ea typeface="Arial"/>
                <a:cs typeface="Arial"/>
                <a:sym typeface="Arial"/>
              </a:rPr>
              <a:t> faire </a:t>
            </a:r>
            <a:r>
              <a:rPr lang="en-US" sz="1100" dirty="0" err="1">
                <a:solidFill>
                  <a:schemeClr val="dk1"/>
                </a:solidFill>
                <a:latin typeface="Arial"/>
                <a:ea typeface="Arial"/>
                <a:cs typeface="Arial"/>
                <a:sym typeface="Arial"/>
              </a:rPr>
              <a:t>organiser</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gestion</a:t>
            </a:r>
            <a:r>
              <a:rPr lang="en-US" sz="1100" dirty="0">
                <a:solidFill>
                  <a:schemeClr val="dk1"/>
                </a:solidFill>
                <a:latin typeface="Arial"/>
                <a:ea typeface="Arial"/>
                <a:cs typeface="Arial"/>
                <a:sym typeface="Arial"/>
              </a:rPr>
              <a:t> du temps) </a:t>
            </a:r>
            <a:r>
              <a:rPr lang="en-US" sz="1100" dirty="0" err="1">
                <a:solidFill>
                  <a:schemeClr val="dk1"/>
                </a:solidFill>
                <a:latin typeface="Arial"/>
                <a:ea typeface="Arial"/>
                <a:cs typeface="Arial"/>
                <a:sym typeface="Arial"/>
              </a:rPr>
              <a:t>sont</a:t>
            </a:r>
            <a:r>
              <a:rPr lang="en-US" sz="1100" dirty="0">
                <a:solidFill>
                  <a:schemeClr val="dk1"/>
                </a:solidFill>
                <a:latin typeface="Arial"/>
                <a:ea typeface="Arial"/>
                <a:cs typeface="Arial"/>
                <a:sym typeface="Arial"/>
              </a:rPr>
              <a:t> des </a:t>
            </a:r>
            <a:r>
              <a:rPr lang="en-US" sz="1100" dirty="0" err="1">
                <a:solidFill>
                  <a:schemeClr val="dk1"/>
                </a:solidFill>
                <a:latin typeface="Arial"/>
                <a:ea typeface="Arial"/>
                <a:cs typeface="Arial"/>
                <a:sym typeface="Arial"/>
              </a:rPr>
              <a:t>moyens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offerts</a:t>
            </a:r>
            <a:r>
              <a:rPr lang="en-US" sz="1100" dirty="0">
                <a:solidFill>
                  <a:schemeClr val="dk1"/>
                </a:solidFill>
                <a:latin typeface="Arial"/>
                <a:ea typeface="Arial"/>
                <a:cs typeface="Arial"/>
                <a:sym typeface="Arial"/>
              </a:rPr>
              <a:t> à </a:t>
            </a:r>
            <a:r>
              <a:rPr lang="en-US" sz="1100" dirty="0" err="1">
                <a:solidFill>
                  <a:schemeClr val="dk1"/>
                </a:solidFill>
                <a:latin typeface="Arial"/>
                <a:ea typeface="Arial"/>
                <a:cs typeface="Arial"/>
                <a:sym typeface="Arial"/>
              </a:rPr>
              <a:t>l’étudiant</a:t>
            </a:r>
            <a:r>
              <a:rPr lang="en-US" sz="1100" dirty="0">
                <a:solidFill>
                  <a:schemeClr val="dk1"/>
                </a:solidFill>
                <a:latin typeface="Arial"/>
                <a:ea typeface="Arial"/>
                <a:cs typeface="Arial"/>
                <a:sym typeface="Arial"/>
              </a:rPr>
              <a:t> pour </a:t>
            </a:r>
            <a:r>
              <a:rPr lang="en-US" sz="1100" dirty="0" err="1">
                <a:solidFill>
                  <a:schemeClr val="dk1"/>
                </a:solidFill>
                <a:latin typeface="Arial"/>
                <a:ea typeface="Arial"/>
                <a:cs typeface="Arial"/>
                <a:sym typeface="Arial"/>
              </a:rPr>
              <a:t>remplir</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cette</a:t>
            </a:r>
            <a:r>
              <a:rPr lang="en-US" sz="1100" dirty="0">
                <a:solidFill>
                  <a:schemeClr val="dk1"/>
                </a:solidFill>
                <a:latin typeface="Arial"/>
                <a:ea typeface="Arial"/>
                <a:cs typeface="Arial"/>
                <a:sym typeface="Arial"/>
              </a:rPr>
              <a:t> condition. </a:t>
            </a:r>
            <a:r>
              <a:rPr lang="en-US" sz="1100" dirty="0" err="1">
                <a:solidFill>
                  <a:schemeClr val="dk1"/>
                </a:solidFill>
                <a:latin typeface="Arial"/>
                <a:ea typeface="Arial"/>
                <a:cs typeface="Arial"/>
                <a:sym typeface="Arial"/>
              </a:rPr>
              <a:t>Plages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horaires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réorganisation</a:t>
            </a:r>
            <a:r>
              <a:rPr lang="en-US" sz="1100" dirty="0">
                <a:solidFill>
                  <a:schemeClr val="dk1"/>
                </a:solidFill>
                <a:latin typeface="Arial"/>
                <a:ea typeface="Arial"/>
                <a:cs typeface="Arial"/>
                <a:sym typeface="Arial"/>
              </a:rPr>
              <a:t> du travail.</a:t>
            </a:r>
          </a:p>
          <a:p>
            <a:pPr lvl="0" rtl="0">
              <a:lnSpc>
                <a:spcPct val="115000"/>
              </a:lnSpc>
              <a:spcBef>
                <a:spcPts val="0"/>
              </a:spcBef>
              <a:buClr>
                <a:schemeClr val="dk1"/>
              </a:buClr>
              <a:buSzPct val="100000"/>
              <a:buFont typeface="Arial"/>
              <a:buNone/>
            </a:pPr>
            <a:endParaRPr sz="1100" dirty="0">
              <a:solidFill>
                <a:schemeClr val="dk1"/>
              </a:solidFill>
              <a:latin typeface="Arial"/>
              <a:ea typeface="Arial"/>
              <a:cs typeface="Arial"/>
              <a:sym typeface="Arial"/>
            </a:endParaRPr>
          </a:p>
          <a:p>
            <a:pPr lvl="0">
              <a:spcBef>
                <a:spcPts val="0"/>
              </a:spcBef>
              <a:buClr>
                <a:schemeClr val="dk1"/>
              </a:buClr>
              <a:buSzPct val="100000"/>
              <a:buFont typeface="Arial"/>
              <a:buNone/>
            </a:pPr>
            <a:endParaRPr sz="1100" dirty="0">
              <a:solidFill>
                <a:schemeClr val="dk1"/>
              </a:solidFill>
              <a:latin typeface="Arial"/>
              <a:ea typeface="Arial"/>
              <a:cs typeface="Arial"/>
              <a:sym typeface="Arial"/>
            </a:endParaRPr>
          </a:p>
          <a:p>
            <a:pPr marR="0" lvl="0" algn="l" rtl="0">
              <a:lnSpc>
                <a:spcPct val="165600"/>
              </a:lnSpc>
              <a:spcBef>
                <a:spcPts val="0"/>
              </a:spcBef>
              <a:spcAft>
                <a:spcPts val="0"/>
              </a:spcAft>
              <a:buNone/>
            </a:pPr>
            <a:endParaRPr sz="1100" dirty="0">
              <a:solidFill>
                <a:schemeClr val="dk1"/>
              </a:solidFill>
              <a:latin typeface="Arial"/>
              <a:ea typeface="Arial"/>
              <a:cs typeface="Arial"/>
              <a:sym typeface="Arial"/>
            </a:endParaRPr>
          </a:p>
          <a:p>
            <a:pPr lvl="0" rtl="0">
              <a:lnSpc>
                <a:spcPct val="115000"/>
              </a:lnSpc>
              <a:spcBef>
                <a:spcPts val="0"/>
              </a:spcBef>
              <a:buClr>
                <a:schemeClr val="dk1"/>
              </a:buClr>
              <a:buSzPct val="100000"/>
              <a:buFont typeface="Arial"/>
              <a:buNone/>
            </a:pPr>
            <a:endParaRPr sz="1100" dirty="0">
              <a:solidFill>
                <a:schemeClr val="dk1"/>
              </a:solidFill>
              <a:latin typeface="Arial"/>
              <a:ea typeface="Arial"/>
              <a:cs typeface="Arial"/>
              <a:sym typeface="Arial"/>
            </a:endParaRPr>
          </a:p>
          <a:p>
            <a:pPr lvl="0" rtl="0">
              <a:lnSpc>
                <a:spcPct val="165600"/>
              </a:lnSpc>
              <a:spcBef>
                <a:spcPts val="0"/>
              </a:spcBef>
              <a:buClr>
                <a:schemeClr val="dk1"/>
              </a:buClr>
              <a:buSzPct val="100000"/>
              <a:buFont typeface="Arial"/>
              <a:buNone/>
            </a:pPr>
            <a:endParaRPr sz="1100" dirty="0">
              <a:solidFill>
                <a:schemeClr val="dk1"/>
              </a:solidFill>
              <a:latin typeface="Arial"/>
              <a:ea typeface="Arial"/>
              <a:cs typeface="Arial"/>
              <a:sym typeface="Arial"/>
            </a:endParaRPr>
          </a:p>
          <a:p>
            <a:pPr lvl="0" rtl="0">
              <a:lnSpc>
                <a:spcPct val="115000"/>
              </a:lnSpc>
              <a:spcBef>
                <a:spcPts val="0"/>
              </a:spcBef>
              <a:buClr>
                <a:schemeClr val="dk1"/>
              </a:buClr>
              <a:buSzPct val="100000"/>
              <a:buFont typeface="Arial"/>
              <a:buNone/>
            </a:pPr>
            <a:endParaRPr sz="1100" dirty="0">
              <a:solidFill>
                <a:schemeClr val="dk1"/>
              </a:solidFill>
              <a:latin typeface="Arial"/>
              <a:ea typeface="Arial"/>
              <a:cs typeface="Arial"/>
              <a:sym typeface="Arial"/>
            </a:endParaRPr>
          </a:p>
          <a:p>
            <a:pPr lvl="0" rtl="0">
              <a:lnSpc>
                <a:spcPct val="165600"/>
              </a:lnSpc>
              <a:spcBef>
                <a:spcPts val="0"/>
              </a:spcBef>
              <a:buClr>
                <a:schemeClr val="dk1"/>
              </a:buClr>
              <a:buSzPct val="100000"/>
              <a:buFont typeface="Arial"/>
              <a:buNone/>
            </a:pPr>
            <a:endParaRPr sz="1100" u="sng" dirty="0">
              <a:solidFill>
                <a:srgbClr val="1155CC"/>
              </a:solidFill>
              <a:latin typeface="Arial"/>
              <a:ea typeface="Arial"/>
              <a:cs typeface="Arial"/>
              <a:sym typeface="Arial"/>
              <a:hlinkClick r:id="rId3"/>
            </a:endParaRPr>
          </a:p>
          <a:p>
            <a:pPr lvl="0">
              <a:spcBef>
                <a:spcPts val="0"/>
              </a:spcBef>
              <a:buNone/>
            </a:pPr>
            <a:endParaRPr dirty="0"/>
          </a:p>
        </p:txBody>
      </p:sp>
    </p:spTree>
    <p:extLst>
      <p:ext uri="{BB962C8B-B14F-4D97-AF65-F5344CB8AC3E}">
        <p14:creationId xmlns:p14="http://schemas.microsoft.com/office/powerpoint/2010/main" val="284754493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Shape 4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33" name="Shape 433"/>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322350717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Shape 4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0" name="Shape 440"/>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None/>
            </a:pPr>
            <a:r>
              <a:rPr lang="en-US" sz="1100">
                <a:solidFill>
                  <a:schemeClr val="dk1"/>
                </a:solidFill>
                <a:latin typeface="Arial"/>
                <a:ea typeface="Arial"/>
                <a:cs typeface="Arial"/>
                <a:sym typeface="Arial"/>
              </a:rPr>
              <a:t>Caroline</a:t>
            </a:r>
          </a:p>
          <a:p>
            <a:pPr marL="457200" lvl="0" indent="-298450" rtl="0">
              <a:lnSpc>
                <a:spcPct val="165600"/>
              </a:lnSpc>
              <a:spcBef>
                <a:spcPts val="0"/>
              </a:spcBef>
              <a:buClr>
                <a:schemeClr val="dk1"/>
              </a:buClr>
              <a:buSzPct val="100000"/>
              <a:buChar char="●"/>
            </a:pPr>
            <a:r>
              <a:rPr lang="en-US" sz="1100" b="1">
                <a:solidFill>
                  <a:schemeClr val="dk1"/>
                </a:solidFill>
                <a:latin typeface="Arial"/>
                <a:ea typeface="Arial"/>
                <a:cs typeface="Arial"/>
                <a:sym typeface="Arial"/>
              </a:rPr>
              <a:t>environnementales</a:t>
            </a:r>
            <a:r>
              <a:rPr lang="en-US" sz="1100">
                <a:solidFill>
                  <a:schemeClr val="dk1"/>
                </a:solidFill>
                <a:latin typeface="Arial"/>
                <a:ea typeface="Arial"/>
                <a:cs typeface="Arial"/>
                <a:sym typeface="Arial"/>
              </a:rPr>
              <a:t>:  caractéristiques physiques des espaces ou des lieux où s’effectue la tâche. Elles peuvent affecter la capacité ou la qualité du travail et influencer l’intensité ou la durée des efforts cognitifs investis par l’apprenant. </a:t>
            </a:r>
          </a:p>
          <a:p>
            <a:pPr marL="914400" lvl="1" rtl="0">
              <a:lnSpc>
                <a:spcPct val="165600"/>
              </a:lnSpc>
              <a:spcBef>
                <a:spcPts val="0"/>
              </a:spcBef>
              <a:buClr>
                <a:schemeClr val="dk1"/>
              </a:buClr>
              <a:buSzPct val="100000"/>
              <a:buChar char="○"/>
            </a:pPr>
            <a:r>
              <a:rPr lang="en-US" sz="1100">
                <a:solidFill>
                  <a:schemeClr val="dk1"/>
                </a:solidFill>
                <a:latin typeface="Arial"/>
                <a:ea typeface="Arial"/>
                <a:cs typeface="Arial"/>
                <a:sym typeface="Arial"/>
              </a:rPr>
              <a:t>Ces conditions portent notamment sur les caractéristiques physiques du milieu (éclairage, bruit, climat, installations physiques, disposition ou facilité d’accès au matériel, etc.)</a:t>
            </a:r>
          </a:p>
          <a:p>
            <a:pPr marL="914400" lvl="1" rtl="0">
              <a:lnSpc>
                <a:spcPct val="165600"/>
              </a:lnSpc>
              <a:spcBef>
                <a:spcPts val="0"/>
              </a:spcBef>
              <a:buClr>
                <a:schemeClr val="dk1"/>
              </a:buClr>
              <a:buSzPct val="100000"/>
              <a:buChar char="○"/>
            </a:pPr>
            <a:r>
              <a:rPr lang="en-US" sz="1100">
                <a:solidFill>
                  <a:schemeClr val="dk1"/>
                </a:solidFill>
                <a:latin typeface="Arial"/>
                <a:ea typeface="Arial"/>
                <a:cs typeface="Arial"/>
                <a:sym typeface="Arial"/>
              </a:rPr>
              <a:t>Optimiser les espaces. bruit vs silence. espaces assises (isoloirs).</a:t>
            </a:r>
          </a:p>
          <a:p>
            <a:pPr lvl="0" rtl="0">
              <a:lnSpc>
                <a:spcPct val="165600"/>
              </a:lnSpc>
              <a:spcBef>
                <a:spcPts val="0"/>
              </a:spcBef>
              <a:buNone/>
            </a:pPr>
            <a:r>
              <a:rPr lang="en-US" sz="1100">
                <a:solidFill>
                  <a:schemeClr val="dk1"/>
                </a:solidFill>
                <a:latin typeface="Arial"/>
                <a:ea typeface="Arial"/>
                <a:cs typeface="Arial"/>
                <a:sym typeface="Arial"/>
              </a:rPr>
              <a:t>.</a:t>
            </a:r>
          </a:p>
          <a:p>
            <a:pPr lvl="0" rtl="0">
              <a:lnSpc>
                <a:spcPct val="165600"/>
              </a:lnSpc>
              <a:spcBef>
                <a:spcPts val="0"/>
              </a:spcBef>
              <a:buNone/>
            </a:pPr>
            <a:r>
              <a:rPr lang="en-US" sz="1100">
                <a:solidFill>
                  <a:schemeClr val="dk1"/>
                </a:solidFill>
                <a:latin typeface="Arial"/>
                <a:ea typeface="Arial"/>
                <a:cs typeface="Arial"/>
                <a:sym typeface="Arial"/>
              </a:rPr>
              <a:t>Tiré de Bégin, C. (2008). Les stratégies d’apprentissage : un cadre de référence simplifié. </a:t>
            </a:r>
            <a:r>
              <a:rPr lang="en-US" sz="1100" i="1">
                <a:solidFill>
                  <a:schemeClr val="dk1"/>
                </a:solidFill>
                <a:latin typeface="Arial"/>
                <a:ea typeface="Arial"/>
                <a:cs typeface="Arial"/>
                <a:sym typeface="Arial"/>
              </a:rPr>
              <a:t>Revue des sciences de l’éducation, Revue des sciences de l’éducation</a:t>
            </a:r>
            <a:r>
              <a:rPr lang="en-US" sz="1100">
                <a:solidFill>
                  <a:schemeClr val="dk1"/>
                </a:solidFill>
                <a:latin typeface="Arial"/>
                <a:ea typeface="Arial"/>
                <a:cs typeface="Arial"/>
                <a:sym typeface="Arial"/>
              </a:rPr>
              <a:t>, </a:t>
            </a:r>
            <a:r>
              <a:rPr lang="en-US" sz="1100" i="1">
                <a:solidFill>
                  <a:schemeClr val="dk1"/>
                </a:solidFill>
                <a:latin typeface="Arial"/>
                <a:ea typeface="Arial"/>
                <a:cs typeface="Arial"/>
                <a:sym typeface="Arial"/>
              </a:rPr>
              <a:t>34</a:t>
            </a:r>
            <a:r>
              <a:rPr lang="en-US" sz="1100">
                <a:solidFill>
                  <a:schemeClr val="dk1"/>
                </a:solidFill>
                <a:latin typeface="Arial"/>
                <a:ea typeface="Arial"/>
                <a:cs typeface="Arial"/>
                <a:sym typeface="Arial"/>
              </a:rPr>
              <a:t>(1), 47‑67. doi:10.7202/018989ar  </a:t>
            </a:r>
            <a:r>
              <a:rPr lang="en-US" sz="1100" u="sng">
                <a:solidFill>
                  <a:srgbClr val="1155CC"/>
                </a:solidFill>
                <a:latin typeface="Arial"/>
                <a:ea typeface="Arial"/>
                <a:cs typeface="Arial"/>
                <a:sym typeface="Arial"/>
                <a:hlinkClick r:id="rId3"/>
              </a:rPr>
              <a:t>https://www.erudit.org/fr/revues/rse/2008-v34-n1-n1/018989ar/</a:t>
            </a:r>
          </a:p>
          <a:p>
            <a:pPr lvl="0" rtl="0">
              <a:spcBef>
                <a:spcPts val="0"/>
              </a:spcBef>
              <a:buNone/>
            </a:pPr>
            <a:endParaRPr/>
          </a:p>
        </p:txBody>
      </p:sp>
    </p:spTree>
    <p:extLst>
      <p:ext uri="{BB962C8B-B14F-4D97-AF65-F5344CB8AC3E}">
        <p14:creationId xmlns:p14="http://schemas.microsoft.com/office/powerpoint/2010/main" val="15478870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7"/>
        <p:cNvGrpSpPr/>
        <p:nvPr/>
      </p:nvGrpSpPr>
      <p:grpSpPr>
        <a:xfrm>
          <a:off x="0" y="0"/>
          <a:ext cx="0" cy="0"/>
          <a:chOff x="0" y="0"/>
          <a:chExt cx="0" cy="0"/>
        </a:xfrm>
      </p:grpSpPr>
      <p:sp>
        <p:nvSpPr>
          <p:cNvPr id="448" name="Shape 4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9" name="Shape 449"/>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207150327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Shape 45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6" name="Shape 45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None/>
            </a:pPr>
            <a:r>
              <a:rPr lang="en-US" sz="1100">
                <a:solidFill>
                  <a:schemeClr val="dk1"/>
                </a:solidFill>
                <a:latin typeface="Arial"/>
                <a:ea typeface="Arial"/>
                <a:cs typeface="Arial"/>
                <a:sym typeface="Arial"/>
              </a:rPr>
              <a:t>Caroline.</a:t>
            </a:r>
          </a:p>
          <a:p>
            <a:pPr lvl="0" rtl="0">
              <a:lnSpc>
                <a:spcPct val="115000"/>
              </a:lnSpc>
              <a:spcBef>
                <a:spcPts val="0"/>
              </a:spcBef>
              <a:buNone/>
            </a:pPr>
            <a:endParaRPr sz="1100">
              <a:solidFill>
                <a:schemeClr val="dk1"/>
              </a:solidFill>
              <a:latin typeface="Arial"/>
              <a:ea typeface="Arial"/>
              <a:cs typeface="Arial"/>
              <a:sym typeface="Arial"/>
            </a:endParaRPr>
          </a:p>
          <a:p>
            <a:pPr marL="457200" lvl="0" indent="-298450" rtl="0">
              <a:lnSpc>
                <a:spcPct val="165600"/>
              </a:lnSpc>
              <a:spcBef>
                <a:spcPts val="0"/>
              </a:spcBef>
              <a:buClr>
                <a:schemeClr val="dk1"/>
              </a:buClr>
              <a:buSzPct val="100000"/>
              <a:buFont typeface="Arial"/>
              <a:buChar char="●"/>
            </a:pPr>
            <a:r>
              <a:rPr lang="en-US" sz="1100" b="1">
                <a:solidFill>
                  <a:schemeClr val="dk1"/>
                </a:solidFill>
                <a:latin typeface="Arial"/>
                <a:ea typeface="Arial"/>
                <a:cs typeface="Arial"/>
                <a:sym typeface="Arial"/>
              </a:rPr>
              <a:t>matérielles</a:t>
            </a:r>
            <a:r>
              <a:rPr lang="en-US" sz="1100">
                <a:solidFill>
                  <a:schemeClr val="dk1"/>
                </a:solidFill>
                <a:latin typeface="Arial"/>
                <a:ea typeface="Arial"/>
                <a:cs typeface="Arial"/>
                <a:sym typeface="Arial"/>
              </a:rPr>
              <a:t> : </a:t>
            </a:r>
          </a:p>
          <a:p>
            <a:pPr marL="914400" lvl="1" rtl="0">
              <a:lnSpc>
                <a:spcPct val="165600"/>
              </a:lnSpc>
              <a:spcBef>
                <a:spcPts val="0"/>
              </a:spcBef>
              <a:buClr>
                <a:schemeClr val="dk1"/>
              </a:buClr>
              <a:buSzPct val="100000"/>
              <a:buFont typeface="Arial"/>
              <a:buChar char="○"/>
            </a:pPr>
            <a:r>
              <a:rPr lang="en-US" sz="1100">
                <a:solidFill>
                  <a:schemeClr val="dk1"/>
                </a:solidFill>
                <a:latin typeface="Arial"/>
                <a:ea typeface="Arial"/>
                <a:cs typeface="Arial"/>
                <a:sym typeface="Arial"/>
              </a:rPr>
              <a:t>ressources numériques (livres, documents, outils) mais aussi des personnes </a:t>
            </a:r>
          </a:p>
          <a:p>
            <a:pPr marL="914400" lvl="1" rtl="0">
              <a:lnSpc>
                <a:spcPct val="165600"/>
              </a:lnSpc>
              <a:spcBef>
                <a:spcPts val="0"/>
              </a:spcBef>
              <a:buClr>
                <a:schemeClr val="dk1"/>
              </a:buClr>
              <a:buSzPct val="100000"/>
              <a:buFont typeface="Arial"/>
              <a:buChar char="○"/>
            </a:pPr>
            <a:r>
              <a:rPr lang="en-US" sz="1100">
                <a:solidFill>
                  <a:schemeClr val="dk1"/>
                </a:solidFill>
                <a:latin typeface="Arial"/>
                <a:ea typeface="Arial"/>
                <a:cs typeface="Arial"/>
                <a:sym typeface="Arial"/>
              </a:rPr>
              <a:t>matériel (de consignation des connaissances, de communication, de référence, etc.)” </a:t>
            </a:r>
          </a:p>
          <a:p>
            <a:pPr marL="1371600" lvl="2" indent="-298450" rtl="0">
              <a:lnSpc>
                <a:spcPct val="165600"/>
              </a:lnSpc>
              <a:spcBef>
                <a:spcPts val="0"/>
              </a:spcBef>
              <a:buClr>
                <a:schemeClr val="dk1"/>
              </a:buClr>
              <a:buSzPct val="100000"/>
              <a:buFont typeface="Arial"/>
              <a:buChar char="■"/>
            </a:pPr>
            <a:r>
              <a:rPr lang="en-US" sz="1100">
                <a:solidFill>
                  <a:schemeClr val="dk1"/>
                </a:solidFill>
                <a:latin typeface="Arial"/>
                <a:ea typeface="Arial"/>
                <a:cs typeface="Arial"/>
                <a:sym typeface="Arial"/>
              </a:rPr>
              <a:t>ex locaux multifonctionnels équipés avec écran ou un étudiant avec un portable.</a:t>
            </a:r>
          </a:p>
          <a:p>
            <a:pPr marL="1371600" lvl="2" indent="-298450" rtl="0">
              <a:lnSpc>
                <a:spcPct val="165600"/>
              </a:lnSpc>
              <a:spcBef>
                <a:spcPts val="0"/>
              </a:spcBef>
              <a:buClr>
                <a:schemeClr val="dk1"/>
              </a:buClr>
              <a:buSzPct val="100000"/>
              <a:buFont typeface="Arial"/>
              <a:buChar char="■"/>
            </a:pPr>
            <a:r>
              <a:rPr lang="en-US" sz="1100">
                <a:solidFill>
                  <a:schemeClr val="dk1"/>
                </a:solidFill>
                <a:latin typeface="Arial"/>
                <a:ea typeface="Arial"/>
                <a:cs typeface="Arial"/>
                <a:sym typeface="Arial"/>
              </a:rPr>
              <a:t>Livres audio pour les étudiants du SAA</a:t>
            </a:r>
          </a:p>
          <a:p>
            <a:pPr lvl="0" rtl="0">
              <a:lnSpc>
                <a:spcPct val="115000"/>
              </a:lnSpc>
              <a:spcBef>
                <a:spcPts val="0"/>
              </a:spcBef>
              <a:buNone/>
            </a:pPr>
            <a:endParaRPr sz="1100">
              <a:solidFill>
                <a:schemeClr val="dk1"/>
              </a:solidFill>
              <a:latin typeface="Arial"/>
              <a:ea typeface="Arial"/>
              <a:cs typeface="Arial"/>
              <a:sym typeface="Arial"/>
            </a:endParaRPr>
          </a:p>
          <a:p>
            <a:pPr lvl="0" rtl="0">
              <a:lnSpc>
                <a:spcPct val="165600"/>
              </a:lnSpc>
              <a:spcBef>
                <a:spcPts val="0"/>
              </a:spcBef>
              <a:buNone/>
            </a:pPr>
            <a:r>
              <a:rPr lang="en-US" sz="1100">
                <a:solidFill>
                  <a:schemeClr val="dk1"/>
                </a:solidFill>
                <a:latin typeface="Arial"/>
                <a:ea typeface="Arial"/>
                <a:cs typeface="Arial"/>
                <a:sym typeface="Arial"/>
              </a:rPr>
              <a:t>Tiré de Bégin, C. (2008). Les stratégies d’apprentissage : un cadre de référence simplifié. </a:t>
            </a:r>
            <a:r>
              <a:rPr lang="en-US" sz="1100" i="1">
                <a:solidFill>
                  <a:schemeClr val="dk1"/>
                </a:solidFill>
                <a:latin typeface="Arial"/>
                <a:ea typeface="Arial"/>
                <a:cs typeface="Arial"/>
                <a:sym typeface="Arial"/>
              </a:rPr>
              <a:t>Revue des sciences de l’éducation, Revue des sciences de l’éducation</a:t>
            </a:r>
            <a:r>
              <a:rPr lang="en-US" sz="1100">
                <a:solidFill>
                  <a:schemeClr val="dk1"/>
                </a:solidFill>
                <a:latin typeface="Arial"/>
                <a:ea typeface="Arial"/>
                <a:cs typeface="Arial"/>
                <a:sym typeface="Arial"/>
              </a:rPr>
              <a:t>, </a:t>
            </a:r>
            <a:r>
              <a:rPr lang="en-US" sz="1100" i="1">
                <a:solidFill>
                  <a:schemeClr val="dk1"/>
                </a:solidFill>
                <a:latin typeface="Arial"/>
                <a:ea typeface="Arial"/>
                <a:cs typeface="Arial"/>
                <a:sym typeface="Arial"/>
              </a:rPr>
              <a:t>34</a:t>
            </a:r>
            <a:r>
              <a:rPr lang="en-US" sz="1100">
                <a:solidFill>
                  <a:schemeClr val="dk1"/>
                </a:solidFill>
                <a:latin typeface="Arial"/>
                <a:ea typeface="Arial"/>
                <a:cs typeface="Arial"/>
                <a:sym typeface="Arial"/>
              </a:rPr>
              <a:t>(1), 47‑67. doi:10.7202/018989ar  </a:t>
            </a:r>
            <a:r>
              <a:rPr lang="en-US" sz="1100" u="sng">
                <a:solidFill>
                  <a:srgbClr val="1155CC"/>
                </a:solidFill>
                <a:latin typeface="Arial"/>
                <a:ea typeface="Arial"/>
                <a:cs typeface="Arial"/>
                <a:sym typeface="Arial"/>
                <a:hlinkClick r:id="rId3"/>
              </a:rPr>
              <a:t>https://www.erudit.org/fr/revues/rse/2008-v34-n1-n1/018989ar/</a:t>
            </a:r>
          </a:p>
          <a:p>
            <a:pPr lvl="0" rtl="0">
              <a:spcBef>
                <a:spcPts val="0"/>
              </a:spcBef>
              <a:buNone/>
            </a:pPr>
            <a:endParaRPr/>
          </a:p>
        </p:txBody>
      </p:sp>
    </p:spTree>
    <p:extLst>
      <p:ext uri="{BB962C8B-B14F-4D97-AF65-F5344CB8AC3E}">
        <p14:creationId xmlns:p14="http://schemas.microsoft.com/office/powerpoint/2010/main" val="42256383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Shape 46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63" name="Shape 463"/>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32171650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2" name="Shape 122"/>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Clr>
                <a:schemeClr val="dk1"/>
              </a:buClr>
              <a:buSzPct val="91666"/>
              <a:buFont typeface="Arial"/>
              <a:buNone/>
            </a:pPr>
            <a:r>
              <a:rPr lang="en-US" sz="1200" dirty="0">
                <a:solidFill>
                  <a:schemeClr val="dk1"/>
                </a:solidFill>
                <a:latin typeface="Calibri"/>
                <a:ea typeface="Calibri"/>
                <a:cs typeface="Calibri"/>
                <a:sym typeface="Calibri"/>
              </a:rPr>
              <a:t>Philippe :</a:t>
            </a:r>
          </a:p>
          <a:p>
            <a:pPr lvl="0" rtl="0">
              <a:lnSpc>
                <a:spcPct val="138000"/>
              </a:lnSpc>
              <a:spcBef>
                <a:spcPts val="0"/>
              </a:spcBef>
              <a:buClr>
                <a:schemeClr val="dk1"/>
              </a:buClr>
              <a:buSzPct val="91666"/>
              <a:buFont typeface="Arial"/>
              <a:buNone/>
            </a:pPr>
            <a:r>
              <a:rPr lang="en-US" sz="1200" dirty="0" err="1">
                <a:solidFill>
                  <a:schemeClr val="dk1"/>
                </a:solidFill>
                <a:latin typeface="Arial"/>
                <a:ea typeface="Arial"/>
                <a:cs typeface="Arial"/>
                <a:sym typeface="Arial"/>
              </a:rPr>
              <a:t>Comme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bien</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collèges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il</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existe</a:t>
            </a:r>
            <a:r>
              <a:rPr lang="en-US" sz="1200" dirty="0">
                <a:solidFill>
                  <a:schemeClr val="dk1"/>
                </a:solidFill>
                <a:latin typeface="Arial"/>
                <a:ea typeface="Arial"/>
                <a:cs typeface="Arial"/>
                <a:sym typeface="Arial"/>
              </a:rPr>
              <a:t> à la </a:t>
            </a:r>
            <a:r>
              <a:rPr lang="en-US" sz="1200" dirty="0" err="1">
                <a:solidFill>
                  <a:schemeClr val="dk1"/>
                </a:solidFill>
                <a:latin typeface="Arial"/>
                <a:ea typeface="Arial"/>
                <a:cs typeface="Arial"/>
                <a:sym typeface="Arial"/>
              </a:rPr>
              <a:t>fois</a:t>
            </a:r>
            <a:r>
              <a:rPr lang="en-US" sz="1200" dirty="0">
                <a:solidFill>
                  <a:schemeClr val="dk1"/>
                </a:solidFill>
                <a:latin typeface="Arial"/>
                <a:ea typeface="Arial"/>
                <a:cs typeface="Arial"/>
                <a:sym typeface="Arial"/>
              </a:rPr>
              <a:t> un </a:t>
            </a:r>
            <a:r>
              <a:rPr lang="en-US" sz="1200" dirty="0" err="1">
                <a:solidFill>
                  <a:schemeClr val="dk1"/>
                </a:solidFill>
                <a:latin typeface="Arial"/>
                <a:ea typeface="Arial"/>
                <a:cs typeface="Arial"/>
                <a:sym typeface="Arial"/>
              </a:rPr>
              <a:t>intérêt</a:t>
            </a:r>
            <a:r>
              <a:rPr lang="en-US" sz="1200" dirty="0">
                <a:solidFill>
                  <a:schemeClr val="dk1"/>
                </a:solidFill>
                <a:latin typeface="Arial"/>
                <a:ea typeface="Arial"/>
                <a:cs typeface="Arial"/>
                <a:sym typeface="Arial"/>
              </a:rPr>
              <a:t> pour les </a:t>
            </a:r>
            <a:r>
              <a:rPr lang="en-US" sz="1200" dirty="0" err="1">
                <a:solidFill>
                  <a:schemeClr val="dk1"/>
                </a:solidFill>
                <a:latin typeface="Arial"/>
                <a:ea typeface="Arial"/>
                <a:cs typeface="Arial"/>
                <a:sym typeface="Arial"/>
              </a:rPr>
              <a:t>Stratégies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d’apprentissage</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problématique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d’utilisation</a:t>
            </a:r>
            <a:r>
              <a:rPr lang="en-US" sz="1200" dirty="0">
                <a:solidFill>
                  <a:schemeClr val="dk1"/>
                </a:solidFill>
                <a:latin typeface="Arial"/>
                <a:ea typeface="Arial"/>
                <a:cs typeface="Arial"/>
                <a:sym typeface="Arial"/>
              </a:rPr>
              <a:t> par les </a:t>
            </a:r>
            <a:r>
              <a:rPr lang="en-US" sz="1200" dirty="0" err="1">
                <a:solidFill>
                  <a:schemeClr val="dk1"/>
                </a:solidFill>
                <a:latin typeface="Arial"/>
                <a:ea typeface="Arial"/>
                <a:cs typeface="Arial"/>
                <a:sym typeface="Arial"/>
              </a:rPr>
              <a:t>étudiants</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stratégies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d’apprentissage</a:t>
            </a:r>
            <a:r>
              <a:rPr lang="en-US" sz="1200" dirty="0">
                <a:solidFill>
                  <a:schemeClr val="dk1"/>
                </a:solidFill>
                <a:latin typeface="Arial"/>
                <a:ea typeface="Arial"/>
                <a:cs typeface="Arial"/>
                <a:sym typeface="Arial"/>
              </a:rPr>
              <a:t>.</a:t>
            </a:r>
          </a:p>
          <a:p>
            <a:pPr lvl="0" rtl="0">
              <a:lnSpc>
                <a:spcPct val="138000"/>
              </a:lnSpc>
              <a:spcBef>
                <a:spcPts val="0"/>
              </a:spcBef>
              <a:buClr>
                <a:schemeClr val="dk1"/>
              </a:buClr>
              <a:buSzPct val="91666"/>
              <a:buFont typeface="Arial"/>
              <a:buNone/>
            </a:pPr>
            <a:r>
              <a:rPr lang="en-US" sz="1200" dirty="0">
                <a:solidFill>
                  <a:schemeClr val="dk1"/>
                </a:solidFill>
                <a:latin typeface="Arial"/>
                <a:ea typeface="Arial"/>
                <a:cs typeface="Arial"/>
                <a:sym typeface="Arial"/>
              </a:rPr>
              <a:t>À </a:t>
            </a:r>
            <a:r>
              <a:rPr lang="en-US" sz="1200" dirty="0" err="1">
                <a:solidFill>
                  <a:schemeClr val="dk1"/>
                </a:solidFill>
                <a:latin typeface="Arial"/>
                <a:ea typeface="Arial"/>
                <a:cs typeface="Arial"/>
                <a:sym typeface="Arial"/>
              </a:rPr>
              <a:t>montmorency</a:t>
            </a:r>
            <a:r>
              <a:rPr lang="en-US" sz="1200" dirty="0">
                <a:solidFill>
                  <a:schemeClr val="dk1"/>
                </a:solidFill>
                <a:latin typeface="Arial"/>
                <a:ea typeface="Arial"/>
                <a:cs typeface="Arial"/>
                <a:sym typeface="Arial"/>
              </a:rPr>
              <a:t>, chez les </a:t>
            </a:r>
            <a:r>
              <a:rPr lang="en-US" sz="1200" dirty="0" err="1">
                <a:solidFill>
                  <a:schemeClr val="dk1"/>
                </a:solidFill>
                <a:latin typeface="Arial"/>
                <a:ea typeface="Arial"/>
                <a:cs typeface="Arial"/>
                <a:sym typeface="Arial"/>
              </a:rPr>
              <a:t>professeurs</a:t>
            </a:r>
            <a:r>
              <a:rPr lang="en-US" sz="1200" dirty="0">
                <a:solidFill>
                  <a:schemeClr val="dk1"/>
                </a:solidFill>
                <a:latin typeface="Arial"/>
                <a:ea typeface="Arial"/>
                <a:cs typeface="Arial"/>
                <a:sym typeface="Arial"/>
              </a:rPr>
              <a:t> de sc. humaines </a:t>
            </a:r>
            <a:r>
              <a:rPr lang="en-US" sz="1200" dirty="0" err="1">
                <a:solidFill>
                  <a:schemeClr val="dk1"/>
                </a:solidFill>
                <a:latin typeface="Arial"/>
                <a:ea typeface="Arial"/>
                <a:cs typeface="Arial"/>
                <a:sym typeface="Arial"/>
              </a:rPr>
              <a:t>cela</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s’est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traduit</a:t>
            </a:r>
            <a:r>
              <a:rPr lang="en-US" sz="1200" dirty="0">
                <a:solidFill>
                  <a:schemeClr val="dk1"/>
                </a:solidFill>
                <a:latin typeface="Arial"/>
                <a:ea typeface="Arial"/>
                <a:cs typeface="Arial"/>
                <a:sym typeface="Arial"/>
              </a:rPr>
              <a:t> par la </a:t>
            </a:r>
            <a:r>
              <a:rPr lang="en-US" sz="1200" dirty="0" err="1">
                <a:solidFill>
                  <a:schemeClr val="dk1"/>
                </a:solidFill>
                <a:latin typeface="Arial"/>
                <a:ea typeface="Arial"/>
                <a:cs typeface="Arial"/>
                <a:sym typeface="Arial"/>
              </a:rPr>
              <a:t>mise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pied d’un </a:t>
            </a:r>
            <a:r>
              <a:rPr lang="en-US" sz="1200" dirty="0" err="1">
                <a:solidFill>
                  <a:schemeClr val="dk1"/>
                </a:solidFill>
                <a:latin typeface="Arial"/>
                <a:ea typeface="Arial"/>
                <a:cs typeface="Arial"/>
                <a:sym typeface="Arial"/>
              </a:rPr>
              <a:t>comité</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méthodologie</a:t>
            </a:r>
            <a:r>
              <a:rPr lang="en-US" sz="1200" dirty="0">
                <a:solidFill>
                  <a:schemeClr val="dk1"/>
                </a:solidFill>
                <a:latin typeface="Arial"/>
                <a:ea typeface="Arial"/>
                <a:cs typeface="Arial"/>
                <a:sym typeface="Arial"/>
              </a:rPr>
              <a:t> du </a:t>
            </a:r>
            <a:r>
              <a:rPr lang="en-US" sz="1200" dirty="0" err="1">
                <a:solidFill>
                  <a:schemeClr val="dk1"/>
                </a:solidFill>
                <a:latin typeface="Arial"/>
                <a:ea typeface="Arial"/>
                <a:cs typeface="Arial"/>
                <a:sym typeface="Arial"/>
              </a:rPr>
              <a:t>programme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il</a:t>
            </a:r>
            <a:r>
              <a:rPr lang="en-US" sz="1200" dirty="0">
                <a:solidFill>
                  <a:schemeClr val="dk1"/>
                </a:solidFill>
                <a:latin typeface="Arial"/>
                <a:ea typeface="Arial"/>
                <a:cs typeface="Arial"/>
                <a:sym typeface="Arial"/>
              </a:rPr>
              <a:t> y a </a:t>
            </a:r>
            <a:r>
              <a:rPr lang="en-US" sz="1200" dirty="0" err="1">
                <a:solidFill>
                  <a:schemeClr val="dk1"/>
                </a:solidFill>
                <a:latin typeface="Arial"/>
                <a:ea typeface="Arial"/>
                <a:cs typeface="Arial"/>
                <a:sym typeface="Arial"/>
              </a:rPr>
              <a:t>trois</a:t>
            </a:r>
            <a:r>
              <a:rPr lang="en-US" sz="1200" dirty="0">
                <a:solidFill>
                  <a:schemeClr val="dk1"/>
                </a:solidFill>
                <a:latin typeface="Arial"/>
                <a:ea typeface="Arial"/>
                <a:cs typeface="Arial"/>
                <a:sym typeface="Arial"/>
              </a:rPr>
              <a:t> ans.</a:t>
            </a:r>
          </a:p>
          <a:p>
            <a:pPr marL="457200" lvl="0" indent="-304800" rtl="0">
              <a:lnSpc>
                <a:spcPct val="115000"/>
              </a:lnSpc>
              <a:spcBef>
                <a:spcPts val="0"/>
              </a:spcBef>
              <a:buClr>
                <a:schemeClr val="dk1"/>
              </a:buClr>
              <a:buSzPct val="100000"/>
              <a:buChar char="●"/>
            </a:pPr>
            <a:r>
              <a:rPr lang="en-US" sz="1200" dirty="0" err="1">
                <a:solidFill>
                  <a:schemeClr val="dk1"/>
                </a:solidFill>
                <a:latin typeface="Arial"/>
                <a:ea typeface="Arial"/>
                <a:cs typeface="Arial"/>
                <a:sym typeface="Arial"/>
              </a:rPr>
              <a:t>Articulé</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d’abord</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autour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réflexion</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l’utilisation</a:t>
            </a:r>
            <a:r>
              <a:rPr lang="en-US" sz="1200" dirty="0">
                <a:solidFill>
                  <a:schemeClr val="dk1"/>
                </a:solidFill>
                <a:latin typeface="Arial"/>
                <a:ea typeface="Arial"/>
                <a:cs typeface="Arial"/>
                <a:sym typeface="Arial"/>
              </a:rPr>
              <a:t> d’un guide </a:t>
            </a:r>
            <a:r>
              <a:rPr lang="en-US" sz="1200" dirty="0" err="1">
                <a:solidFill>
                  <a:schemeClr val="dk1"/>
                </a:solidFill>
                <a:latin typeface="Arial"/>
                <a:ea typeface="Arial"/>
                <a:cs typeface="Arial"/>
                <a:sym typeface="Arial"/>
              </a:rPr>
              <a:t>méthodologique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édition</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commerciale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qualités</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défauts,satisfaction</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utilisation</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très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mitigée</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inégale</a:t>
            </a:r>
            <a:r>
              <a:rPr lang="en-US" sz="1200" dirty="0">
                <a:solidFill>
                  <a:schemeClr val="dk1"/>
                </a:solidFill>
                <a:latin typeface="Arial"/>
                <a:ea typeface="Arial"/>
                <a:cs typeface="Arial"/>
                <a:sym typeface="Arial"/>
              </a:rPr>
              <a:t>)</a:t>
            </a:r>
          </a:p>
          <a:p>
            <a:pPr marL="914400" lvl="1" rtl="0">
              <a:lnSpc>
                <a:spcPct val="115000"/>
              </a:lnSpc>
              <a:spcBef>
                <a:spcPts val="0"/>
              </a:spcBef>
              <a:buClr>
                <a:schemeClr val="dk1"/>
              </a:buClr>
              <a:buSzPct val="100000"/>
              <a:buChar char="○"/>
            </a:pPr>
            <a:r>
              <a:rPr lang="en-US" sz="1200" dirty="0">
                <a:solidFill>
                  <a:schemeClr val="dk1"/>
                </a:solidFill>
                <a:latin typeface="Arial"/>
                <a:ea typeface="Arial"/>
                <a:cs typeface="Arial"/>
                <a:sym typeface="Arial"/>
              </a:rPr>
              <a:t>En </a:t>
            </a:r>
            <a:r>
              <a:rPr lang="en-US" sz="1200" dirty="0" err="1">
                <a:solidFill>
                  <a:schemeClr val="dk1"/>
                </a:solidFill>
                <a:latin typeface="Arial"/>
                <a:ea typeface="Arial"/>
                <a:cs typeface="Arial"/>
                <a:sym typeface="Arial"/>
              </a:rPr>
              <a:t>est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arrivé</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dès</a:t>
            </a:r>
            <a:r>
              <a:rPr lang="en-US" sz="1200" dirty="0">
                <a:solidFill>
                  <a:schemeClr val="dk1"/>
                </a:solidFill>
                <a:latin typeface="Arial"/>
                <a:ea typeface="Arial"/>
                <a:cs typeface="Arial"/>
                <a:sym typeface="Arial"/>
              </a:rPr>
              <a:t> le début au </a:t>
            </a:r>
            <a:r>
              <a:rPr lang="en-US" sz="1200" dirty="0" err="1">
                <a:solidFill>
                  <a:schemeClr val="dk1"/>
                </a:solidFill>
                <a:latin typeface="Arial"/>
                <a:ea typeface="Arial"/>
                <a:cs typeface="Arial"/>
                <a:sym typeface="Arial"/>
              </a:rPr>
              <a:t>constat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que</a:t>
            </a:r>
            <a:r>
              <a:rPr lang="en-US" sz="1200" dirty="0">
                <a:solidFill>
                  <a:schemeClr val="dk1"/>
                </a:solidFill>
                <a:latin typeface="Arial"/>
                <a:ea typeface="Arial"/>
                <a:cs typeface="Arial"/>
                <a:sym typeface="Arial"/>
              </a:rPr>
              <a:t> le </a:t>
            </a:r>
            <a:r>
              <a:rPr lang="en-US" sz="1200" dirty="0" err="1">
                <a:solidFill>
                  <a:schemeClr val="dk1"/>
                </a:solidFill>
                <a:latin typeface="Arial"/>
                <a:ea typeface="Arial"/>
                <a:cs typeface="Arial"/>
                <a:sym typeface="Arial"/>
              </a:rPr>
              <a:t>problème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n’était</a:t>
            </a:r>
            <a:r>
              <a:rPr lang="en-US" sz="1200" dirty="0">
                <a:solidFill>
                  <a:schemeClr val="dk1"/>
                </a:solidFill>
                <a:latin typeface="Arial"/>
                <a:ea typeface="Arial"/>
                <a:cs typeface="Arial"/>
                <a:sym typeface="Arial"/>
              </a:rPr>
              <a:t> pas </a:t>
            </a:r>
            <a:r>
              <a:rPr lang="en-US" sz="1200" dirty="0" err="1">
                <a:solidFill>
                  <a:schemeClr val="dk1"/>
                </a:solidFill>
                <a:latin typeface="Arial"/>
                <a:ea typeface="Arial"/>
                <a:cs typeface="Arial"/>
                <a:sym typeface="Arial"/>
              </a:rPr>
              <a:t>l’outil</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mais</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lacunes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constatées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notamment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le plan des </a:t>
            </a:r>
            <a:r>
              <a:rPr lang="en-US" sz="1200" dirty="0" err="1">
                <a:solidFill>
                  <a:schemeClr val="dk1"/>
                </a:solidFill>
                <a:latin typeface="Arial"/>
                <a:ea typeface="Arial"/>
                <a:cs typeface="Arial"/>
                <a:sym typeface="Arial"/>
              </a:rPr>
              <a:t>habiletés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méthodologiques</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étudiants</a:t>
            </a:r>
            <a:r>
              <a:rPr lang="en-US" sz="1200" dirty="0">
                <a:solidFill>
                  <a:schemeClr val="dk1"/>
                </a:solidFill>
                <a:latin typeface="Arial"/>
                <a:ea typeface="Arial"/>
                <a:cs typeface="Arial"/>
                <a:sym typeface="Arial"/>
              </a:rPr>
              <a:t> : les </a:t>
            </a:r>
            <a:r>
              <a:rPr lang="en-US" sz="1200" dirty="0" err="1">
                <a:solidFill>
                  <a:schemeClr val="dk1"/>
                </a:solidFill>
                <a:latin typeface="Arial"/>
                <a:ea typeface="Arial"/>
                <a:cs typeface="Arial"/>
                <a:sym typeface="Arial"/>
              </a:rPr>
              <a:t>étudiants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arrivent</a:t>
            </a:r>
            <a:r>
              <a:rPr lang="en-US" sz="1200" dirty="0">
                <a:solidFill>
                  <a:schemeClr val="dk1"/>
                </a:solidFill>
                <a:latin typeface="Arial"/>
                <a:ea typeface="Arial"/>
                <a:cs typeface="Arial"/>
                <a:sym typeface="Arial"/>
              </a:rPr>
              <a:t> avec un </a:t>
            </a:r>
            <a:r>
              <a:rPr lang="en-US" sz="1200" dirty="0" err="1">
                <a:solidFill>
                  <a:schemeClr val="dk1"/>
                </a:solidFill>
                <a:latin typeface="Arial"/>
                <a:ea typeface="Arial"/>
                <a:cs typeface="Arial"/>
                <a:sym typeface="Arial"/>
              </a:rPr>
              <a:t>bagage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très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inégal</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d’habiletés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métho</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ou</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stratégies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d’étude</a:t>
            </a:r>
            <a:r>
              <a:rPr lang="en-US" sz="1200" dirty="0">
                <a:solidFill>
                  <a:schemeClr val="dk1"/>
                </a:solidFill>
                <a:latin typeface="Arial"/>
                <a:ea typeface="Arial"/>
                <a:cs typeface="Arial"/>
                <a:sym typeface="Arial"/>
              </a:rPr>
              <a:t>.</a:t>
            </a:r>
          </a:p>
          <a:p>
            <a:pPr marL="457200" lvl="0" indent="-304800" rtl="0">
              <a:lnSpc>
                <a:spcPct val="115000"/>
              </a:lnSpc>
              <a:spcBef>
                <a:spcPts val="0"/>
              </a:spcBef>
              <a:buClr>
                <a:schemeClr val="dk1"/>
              </a:buClr>
              <a:buSzPct val="100000"/>
              <a:buChar char="●"/>
            </a:pPr>
            <a:r>
              <a:rPr lang="en-US" sz="1200" dirty="0">
                <a:solidFill>
                  <a:schemeClr val="dk1"/>
                </a:solidFill>
                <a:latin typeface="Arial"/>
                <a:ea typeface="Arial"/>
                <a:cs typeface="Arial"/>
                <a:sym typeface="Arial"/>
              </a:rPr>
              <a:t>Les </a:t>
            </a:r>
            <a:r>
              <a:rPr lang="en-US" sz="1200" dirty="0" err="1">
                <a:solidFill>
                  <a:schemeClr val="dk1"/>
                </a:solidFill>
                <a:latin typeface="Arial"/>
                <a:ea typeface="Arial"/>
                <a:cs typeface="Arial"/>
                <a:sym typeface="Arial"/>
              </a:rPr>
              <a:t>membres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ont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souhaité</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obtenir</a:t>
            </a:r>
            <a:r>
              <a:rPr lang="en-US" sz="1200" dirty="0">
                <a:solidFill>
                  <a:schemeClr val="dk1"/>
                </a:solidFill>
                <a:latin typeface="Arial"/>
                <a:ea typeface="Arial"/>
                <a:cs typeface="Arial"/>
                <a:sym typeface="Arial"/>
              </a:rPr>
              <a:t> le </a:t>
            </a:r>
            <a:r>
              <a:rPr lang="en-US" sz="1200" dirty="0" err="1">
                <a:solidFill>
                  <a:schemeClr val="dk1"/>
                </a:solidFill>
                <a:latin typeface="Arial"/>
                <a:ea typeface="Arial"/>
                <a:cs typeface="Arial"/>
                <a:sym typeface="Arial"/>
              </a:rPr>
              <a:t>mandat</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réfléchir</a:t>
            </a:r>
            <a:r>
              <a:rPr lang="en-US" sz="1200" dirty="0">
                <a:solidFill>
                  <a:schemeClr val="dk1"/>
                </a:solidFill>
                <a:latin typeface="Arial"/>
                <a:ea typeface="Arial"/>
                <a:cs typeface="Arial"/>
                <a:sym typeface="Arial"/>
              </a:rPr>
              <a:t> plus en </a:t>
            </a:r>
            <a:r>
              <a:rPr lang="en-US" sz="1200" dirty="0" err="1">
                <a:solidFill>
                  <a:schemeClr val="dk1"/>
                </a:solidFill>
                <a:latin typeface="Arial"/>
                <a:ea typeface="Arial"/>
                <a:cs typeface="Arial"/>
                <a:sym typeface="Arial"/>
              </a:rPr>
              <a:t>profondeur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l’enseignement</a:t>
            </a:r>
            <a:r>
              <a:rPr lang="en-US" sz="1200" dirty="0">
                <a:solidFill>
                  <a:schemeClr val="dk1"/>
                </a:solidFill>
                <a:latin typeface="Arial"/>
                <a:ea typeface="Arial"/>
                <a:cs typeface="Arial"/>
                <a:sym typeface="Arial"/>
              </a:rPr>
              <a:t> de la </a:t>
            </a:r>
            <a:r>
              <a:rPr lang="en-US" sz="1200" dirty="0" err="1">
                <a:solidFill>
                  <a:schemeClr val="dk1"/>
                </a:solidFill>
                <a:latin typeface="Arial"/>
                <a:ea typeface="Arial"/>
                <a:cs typeface="Arial"/>
                <a:sym typeface="Arial"/>
              </a:rPr>
              <a:t>méthodologie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tant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les cours multi </a:t>
            </a:r>
            <a:r>
              <a:rPr lang="en-US" sz="1200" dirty="0" err="1">
                <a:solidFill>
                  <a:schemeClr val="dk1"/>
                </a:solidFill>
                <a:latin typeface="Arial"/>
                <a:ea typeface="Arial"/>
                <a:cs typeface="Arial"/>
                <a:sym typeface="Arial"/>
              </a:rPr>
              <a:t>que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disciplinaires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notamment</a:t>
            </a:r>
            <a:r>
              <a:rPr lang="en-US" sz="1200" dirty="0">
                <a:solidFill>
                  <a:schemeClr val="dk1"/>
                </a:solidFill>
                <a:latin typeface="Arial"/>
                <a:ea typeface="Arial"/>
                <a:cs typeface="Arial"/>
                <a:sym typeface="Arial"/>
              </a:rPr>
              <a:t> en première </a:t>
            </a:r>
            <a:r>
              <a:rPr lang="en-US" sz="1200" dirty="0" err="1">
                <a:solidFill>
                  <a:schemeClr val="dk1"/>
                </a:solidFill>
                <a:latin typeface="Arial"/>
                <a:ea typeface="Arial"/>
                <a:cs typeface="Arial"/>
                <a:sym typeface="Arial"/>
              </a:rPr>
              <a:t>année</a:t>
            </a:r>
            <a:r>
              <a:rPr lang="en-US" sz="1200" dirty="0">
                <a:solidFill>
                  <a:schemeClr val="dk1"/>
                </a:solidFill>
                <a:latin typeface="Arial"/>
                <a:ea typeface="Arial"/>
                <a:cs typeface="Arial"/>
                <a:sym typeface="Arial"/>
              </a:rPr>
              <a:t>.</a:t>
            </a:r>
          </a:p>
          <a:p>
            <a:pPr marL="457200" lvl="0" indent="-304800" rtl="0">
              <a:lnSpc>
                <a:spcPct val="115000"/>
              </a:lnSpc>
              <a:spcBef>
                <a:spcPts val="0"/>
              </a:spcBef>
              <a:buClr>
                <a:schemeClr val="dk1"/>
              </a:buClr>
              <a:buSzPct val="100000"/>
              <a:buChar char="●"/>
            </a:pPr>
            <a:r>
              <a:rPr lang="en-US" sz="1200" dirty="0">
                <a:solidFill>
                  <a:schemeClr val="dk1"/>
                </a:solidFill>
                <a:latin typeface="Gisha"/>
                <a:ea typeface="Gisha"/>
                <a:cs typeface="Gisha"/>
                <a:sym typeface="Gisha"/>
              </a:rPr>
              <a:t>Le </a:t>
            </a:r>
            <a:r>
              <a:rPr lang="en-US" sz="1200" dirty="0" err="1">
                <a:solidFill>
                  <a:schemeClr val="dk1"/>
                </a:solidFill>
                <a:latin typeface="Gisha"/>
                <a:ea typeface="Gisha"/>
                <a:cs typeface="Gisha"/>
                <a:sym typeface="Gisha"/>
              </a:rPr>
              <a:t>besoin</a:t>
            </a:r>
            <a:r>
              <a:rPr lang="en-US" sz="1200" dirty="0">
                <a:solidFill>
                  <a:schemeClr val="dk1"/>
                </a:solidFill>
                <a:latin typeface="Gisha"/>
                <a:ea typeface="Gisha"/>
                <a:cs typeface="Gisha"/>
                <a:sym typeface="Gisha"/>
              </a:rPr>
              <a:t> qui </a:t>
            </a:r>
            <a:r>
              <a:rPr lang="en-US" sz="1200" dirty="0" err="1">
                <a:solidFill>
                  <a:schemeClr val="dk1"/>
                </a:solidFill>
                <a:latin typeface="Gisha"/>
                <a:ea typeface="Gisha"/>
                <a:cs typeface="Gisha"/>
                <a:sym typeface="Gisha"/>
              </a:rPr>
              <a:t>est</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ressorti</a:t>
            </a:r>
            <a:r>
              <a:rPr lang="en-US" sz="1200" dirty="0">
                <a:solidFill>
                  <a:schemeClr val="dk1"/>
                </a:solidFill>
                <a:latin typeface="Gisha"/>
                <a:ea typeface="Gisha"/>
                <a:cs typeface="Gisha"/>
                <a:sym typeface="Gisha"/>
              </a:rPr>
              <a:t> avec le plus </a:t>
            </a:r>
            <a:r>
              <a:rPr lang="en-US" sz="1200" dirty="0" err="1">
                <a:solidFill>
                  <a:schemeClr val="dk1"/>
                </a:solidFill>
                <a:latin typeface="Gisha"/>
                <a:ea typeface="Gisha"/>
                <a:cs typeface="Gisha"/>
                <a:sym typeface="Gisha"/>
              </a:rPr>
              <a:t>d’urgence</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était</a:t>
            </a:r>
            <a:r>
              <a:rPr lang="en-US" sz="1200" dirty="0">
                <a:solidFill>
                  <a:schemeClr val="dk1"/>
                </a:solidFill>
                <a:latin typeface="Gisha"/>
                <a:ea typeface="Gisha"/>
                <a:cs typeface="Gisha"/>
                <a:sym typeface="Gisha"/>
              </a:rPr>
              <a:t> de clarifier les </a:t>
            </a:r>
            <a:r>
              <a:rPr lang="en-US" sz="1200" dirty="0" err="1">
                <a:solidFill>
                  <a:schemeClr val="dk1"/>
                </a:solidFill>
                <a:latin typeface="Gisha"/>
                <a:ea typeface="Gisha"/>
                <a:cs typeface="Gisha"/>
                <a:sym typeface="Gisha"/>
              </a:rPr>
              <a:t>règles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méthodologiques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fondamentales</a:t>
            </a:r>
            <a:r>
              <a:rPr lang="en-US" sz="1200" dirty="0">
                <a:solidFill>
                  <a:schemeClr val="dk1"/>
                </a:solidFill>
                <a:latin typeface="Gisha"/>
                <a:ea typeface="Gisha"/>
                <a:cs typeface="Gisha"/>
                <a:sym typeface="Gisha"/>
              </a:rPr>
              <a:t> à </a:t>
            </a:r>
            <a:r>
              <a:rPr lang="en-US" sz="1200" dirty="0" err="1">
                <a:solidFill>
                  <a:schemeClr val="dk1"/>
                </a:solidFill>
                <a:latin typeface="Gisha"/>
                <a:ea typeface="Gisha"/>
                <a:cs typeface="Gisha"/>
                <a:sym typeface="Gisha"/>
              </a:rPr>
              <a:t>transmettre</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dans</a:t>
            </a:r>
            <a:r>
              <a:rPr lang="en-US" sz="1200" dirty="0">
                <a:solidFill>
                  <a:schemeClr val="dk1"/>
                </a:solidFill>
                <a:latin typeface="Gisha"/>
                <a:ea typeface="Gisha"/>
                <a:cs typeface="Gisha"/>
                <a:sym typeface="Gisha"/>
              </a:rPr>
              <a:t> le </a:t>
            </a:r>
            <a:r>
              <a:rPr lang="en-US" sz="1200" dirty="0" err="1">
                <a:solidFill>
                  <a:schemeClr val="dk1"/>
                </a:solidFill>
                <a:latin typeface="Gisha"/>
                <a:ea typeface="Gisha"/>
                <a:cs typeface="Gisha"/>
                <a:sym typeface="Gisha"/>
              </a:rPr>
              <a:t>programme</a:t>
            </a:r>
            <a:r>
              <a:rPr lang="en-US" sz="1200" dirty="0">
                <a:solidFill>
                  <a:schemeClr val="dk1"/>
                </a:solidFill>
                <a:latin typeface="Gisha"/>
                <a:ea typeface="Gisha"/>
                <a:cs typeface="Gisha"/>
                <a:sym typeface="Gisha"/>
              </a:rPr>
              <a:t>.</a:t>
            </a:r>
          </a:p>
          <a:p>
            <a:pPr marL="457200" lvl="0" indent="-304800" rtl="0">
              <a:lnSpc>
                <a:spcPct val="115000"/>
              </a:lnSpc>
              <a:spcBef>
                <a:spcPts val="0"/>
              </a:spcBef>
              <a:buClr>
                <a:schemeClr val="dk1"/>
              </a:buClr>
              <a:buSzPct val="100000"/>
              <a:buFont typeface="Gisha"/>
              <a:buChar char="●"/>
            </a:pPr>
            <a:r>
              <a:rPr lang="en-US" sz="1200" dirty="0">
                <a:solidFill>
                  <a:schemeClr val="dk1"/>
                </a:solidFill>
                <a:latin typeface="Gisha"/>
                <a:ea typeface="Gisha"/>
                <a:cs typeface="Gisha"/>
                <a:sym typeface="Gisha"/>
              </a:rPr>
              <a:t>Des </a:t>
            </a:r>
            <a:r>
              <a:rPr lang="en-US" sz="1200" dirty="0" err="1">
                <a:solidFill>
                  <a:schemeClr val="dk1"/>
                </a:solidFill>
                <a:latin typeface="Gisha"/>
                <a:ea typeface="Gisha"/>
                <a:cs typeface="Gisha"/>
                <a:sym typeface="Gisha"/>
              </a:rPr>
              <a:t>ces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règles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méthodologiques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celles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ayant</a:t>
            </a:r>
            <a:r>
              <a:rPr lang="en-US" sz="1200" dirty="0">
                <a:solidFill>
                  <a:schemeClr val="dk1"/>
                </a:solidFill>
                <a:latin typeface="Gisha"/>
                <a:ea typeface="Gisha"/>
                <a:cs typeface="Gisha"/>
                <a:sym typeface="Gisha"/>
              </a:rPr>
              <a:t> trait à la </a:t>
            </a:r>
            <a:r>
              <a:rPr lang="en-US" sz="1200" dirty="0" err="1">
                <a:solidFill>
                  <a:schemeClr val="dk1"/>
                </a:solidFill>
                <a:latin typeface="Gisha"/>
                <a:ea typeface="Gisha"/>
                <a:cs typeface="Gisha"/>
                <a:sym typeface="Gisha"/>
              </a:rPr>
              <a:t>présentation</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matérielle</a:t>
            </a:r>
            <a:r>
              <a:rPr lang="en-US" sz="1200" dirty="0">
                <a:solidFill>
                  <a:schemeClr val="dk1"/>
                </a:solidFill>
                <a:latin typeface="Gisha"/>
                <a:ea typeface="Gisha"/>
                <a:cs typeface="Gisha"/>
                <a:sym typeface="Gisha"/>
              </a:rPr>
              <a:t> des </a:t>
            </a:r>
            <a:r>
              <a:rPr lang="en-US" sz="1200" dirty="0" err="1">
                <a:solidFill>
                  <a:schemeClr val="dk1"/>
                </a:solidFill>
                <a:latin typeface="Gisha"/>
                <a:ea typeface="Gisha"/>
                <a:cs typeface="Gisha"/>
                <a:sym typeface="Gisha"/>
              </a:rPr>
              <a:t>travaux</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semblait</a:t>
            </a:r>
            <a:r>
              <a:rPr lang="en-US" sz="1200" dirty="0">
                <a:solidFill>
                  <a:schemeClr val="dk1"/>
                </a:solidFill>
                <a:latin typeface="Gisha"/>
                <a:ea typeface="Gisha"/>
                <a:cs typeface="Gisha"/>
                <a:sym typeface="Gisha"/>
              </a:rPr>
              <a:t> la plus </a:t>
            </a:r>
            <a:r>
              <a:rPr lang="en-US" sz="1200" dirty="0" err="1">
                <a:solidFill>
                  <a:schemeClr val="dk1"/>
                </a:solidFill>
                <a:latin typeface="Gisha"/>
                <a:ea typeface="Gisha"/>
                <a:cs typeface="Gisha"/>
                <a:sym typeface="Gisha"/>
              </a:rPr>
              <a:t>criante</a:t>
            </a:r>
            <a:r>
              <a:rPr lang="en-US" sz="1200" dirty="0">
                <a:solidFill>
                  <a:schemeClr val="dk1"/>
                </a:solidFill>
                <a:latin typeface="Gisha"/>
                <a:ea typeface="Gisha"/>
                <a:cs typeface="Gisha"/>
                <a:sym typeface="Gisha"/>
              </a:rPr>
              <a:t> aux </a:t>
            </a:r>
            <a:r>
              <a:rPr lang="en-US" sz="1200" dirty="0" err="1">
                <a:solidFill>
                  <a:schemeClr val="dk1"/>
                </a:solidFill>
                <a:latin typeface="Gisha"/>
                <a:ea typeface="Gisha"/>
                <a:cs typeface="Gisha"/>
                <a:sym typeface="Gisha"/>
              </a:rPr>
              <a:t>yeux</a:t>
            </a:r>
            <a:r>
              <a:rPr lang="en-US" sz="1200" dirty="0">
                <a:solidFill>
                  <a:schemeClr val="dk1"/>
                </a:solidFill>
                <a:latin typeface="Gisha"/>
                <a:ea typeface="Gisha"/>
                <a:cs typeface="Gisha"/>
                <a:sym typeface="Gisha"/>
              </a:rPr>
              <a:t> des participants.</a:t>
            </a:r>
          </a:p>
          <a:p>
            <a:pPr marL="457200" lvl="0" indent="-304800" rtl="0">
              <a:lnSpc>
                <a:spcPct val="115000"/>
              </a:lnSpc>
              <a:spcBef>
                <a:spcPts val="0"/>
              </a:spcBef>
              <a:buClr>
                <a:schemeClr val="dk1"/>
              </a:buClr>
              <a:buSzPct val="100000"/>
              <a:buFont typeface="Gisha"/>
              <a:buChar char="●"/>
            </a:pPr>
            <a:r>
              <a:rPr lang="en-US" sz="1200" dirty="0">
                <a:solidFill>
                  <a:schemeClr val="dk1"/>
                </a:solidFill>
                <a:latin typeface="Gisha"/>
                <a:ea typeface="Gisha"/>
                <a:cs typeface="Gisha"/>
                <a:sym typeface="Gisha"/>
              </a:rPr>
              <a:t>Nous </a:t>
            </a:r>
            <a:r>
              <a:rPr lang="en-US" sz="1200" dirty="0" err="1">
                <a:solidFill>
                  <a:schemeClr val="dk1"/>
                </a:solidFill>
                <a:latin typeface="Gisha"/>
                <a:ea typeface="Gisha"/>
                <a:cs typeface="Gisha"/>
                <a:sym typeface="Gisha"/>
              </a:rPr>
              <a:t>sommes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maintenant</a:t>
            </a:r>
            <a:r>
              <a:rPr lang="en-US" sz="1200" dirty="0">
                <a:solidFill>
                  <a:schemeClr val="dk1"/>
                </a:solidFill>
                <a:latin typeface="Gisha"/>
                <a:ea typeface="Gisha"/>
                <a:cs typeface="Gisha"/>
                <a:sym typeface="Gisha"/>
              </a:rPr>
              <a:t> en test du premier guide de </a:t>
            </a:r>
            <a:r>
              <a:rPr lang="en-US" sz="1200" dirty="0" err="1">
                <a:solidFill>
                  <a:schemeClr val="dk1"/>
                </a:solidFill>
                <a:latin typeface="Gisha"/>
                <a:ea typeface="Gisha"/>
                <a:cs typeface="Gisha"/>
                <a:sym typeface="Gisha"/>
              </a:rPr>
              <a:t>présentation</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matérielle</a:t>
            </a:r>
            <a:r>
              <a:rPr lang="en-US" sz="1200" dirty="0">
                <a:solidFill>
                  <a:schemeClr val="dk1"/>
                </a:solidFill>
                <a:latin typeface="Gisha"/>
                <a:ea typeface="Gisha"/>
                <a:cs typeface="Gisha"/>
                <a:sym typeface="Gisha"/>
              </a:rPr>
              <a:t> des </a:t>
            </a:r>
            <a:r>
              <a:rPr lang="en-US" sz="1200" dirty="0" err="1">
                <a:solidFill>
                  <a:schemeClr val="dk1"/>
                </a:solidFill>
                <a:latin typeface="Gisha"/>
                <a:ea typeface="Gisha"/>
                <a:cs typeface="Gisha"/>
                <a:sym typeface="Gisha"/>
              </a:rPr>
              <a:t>travaux</a:t>
            </a:r>
            <a:r>
              <a:rPr lang="en-US" sz="1200" dirty="0">
                <a:solidFill>
                  <a:schemeClr val="dk1"/>
                </a:solidFill>
                <a:latin typeface="Gisha"/>
                <a:ea typeface="Gisha"/>
                <a:cs typeface="Gisha"/>
                <a:sym typeface="Gisha"/>
              </a:rPr>
              <a:t>.  Adoption à </a:t>
            </a:r>
            <a:r>
              <a:rPr lang="en-US" sz="1200" dirty="0" err="1">
                <a:solidFill>
                  <a:schemeClr val="dk1"/>
                </a:solidFill>
                <a:latin typeface="Gisha"/>
                <a:ea typeface="Gisha"/>
                <a:cs typeface="Gisha"/>
                <a:sym typeface="Gisha"/>
              </a:rPr>
              <a:t>grande</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échelle</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prévue</a:t>
            </a:r>
            <a:r>
              <a:rPr lang="en-US" sz="1200" dirty="0">
                <a:solidFill>
                  <a:schemeClr val="dk1"/>
                </a:solidFill>
                <a:latin typeface="Gisha"/>
                <a:ea typeface="Gisha"/>
                <a:cs typeface="Gisha"/>
                <a:sym typeface="Gisha"/>
              </a:rPr>
              <a:t> à </a:t>
            </a:r>
            <a:r>
              <a:rPr lang="en-US" sz="1200" dirty="0" err="1">
                <a:solidFill>
                  <a:schemeClr val="dk1"/>
                </a:solidFill>
                <a:latin typeface="Gisha"/>
                <a:ea typeface="Gisha"/>
                <a:cs typeface="Gisha"/>
                <a:sym typeface="Gisha"/>
              </a:rPr>
              <a:t>l’automne</a:t>
            </a:r>
            <a:r>
              <a:rPr lang="en-US" sz="1200" dirty="0">
                <a:solidFill>
                  <a:schemeClr val="dk1"/>
                </a:solidFill>
                <a:latin typeface="Gisha"/>
                <a:ea typeface="Gisha"/>
                <a:cs typeface="Gisha"/>
                <a:sym typeface="Gisha"/>
              </a:rPr>
              <a:t> 2017.</a:t>
            </a:r>
          </a:p>
          <a:p>
            <a:pPr marL="457200" lvl="0" indent="-304800" rtl="0">
              <a:lnSpc>
                <a:spcPct val="115000"/>
              </a:lnSpc>
              <a:spcBef>
                <a:spcPts val="0"/>
              </a:spcBef>
              <a:buClr>
                <a:schemeClr val="dk1"/>
              </a:buClr>
              <a:buSzPct val="100000"/>
              <a:buFont typeface="Gisha"/>
              <a:buChar char="●"/>
            </a:pPr>
            <a:r>
              <a:rPr lang="en-US" sz="1200" dirty="0">
                <a:solidFill>
                  <a:schemeClr val="dk1"/>
                </a:solidFill>
                <a:latin typeface="Gisha"/>
                <a:ea typeface="Gisha"/>
                <a:cs typeface="Gisha"/>
                <a:sym typeface="Gisha"/>
              </a:rPr>
              <a:t>Le </a:t>
            </a:r>
            <a:r>
              <a:rPr lang="en-US" sz="1200" dirty="0" err="1">
                <a:solidFill>
                  <a:schemeClr val="dk1"/>
                </a:solidFill>
                <a:latin typeface="Gisha"/>
                <a:ea typeface="Gisha"/>
                <a:cs typeface="Gisha"/>
                <a:sym typeface="Gisha"/>
              </a:rPr>
              <a:t>comité</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poursuivra</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ses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travaux</a:t>
            </a:r>
            <a:r>
              <a:rPr lang="en-US" sz="1200" dirty="0">
                <a:solidFill>
                  <a:schemeClr val="dk1"/>
                </a:solidFill>
                <a:latin typeface="Gisha"/>
                <a:ea typeface="Gisha"/>
                <a:cs typeface="Gisha"/>
                <a:sym typeface="Gisha"/>
              </a:rPr>
              <a:t> à </a:t>
            </a:r>
            <a:r>
              <a:rPr lang="en-US" sz="1200" dirty="0" err="1">
                <a:solidFill>
                  <a:schemeClr val="dk1"/>
                </a:solidFill>
                <a:latin typeface="Gisha"/>
                <a:ea typeface="Gisha"/>
                <a:cs typeface="Gisha"/>
                <a:sym typeface="Gisha"/>
              </a:rPr>
              <a:t>l’automne</a:t>
            </a:r>
            <a:r>
              <a:rPr lang="en-US" sz="1200" dirty="0">
                <a:solidFill>
                  <a:schemeClr val="dk1"/>
                </a:solidFill>
                <a:latin typeface="Gisha"/>
                <a:ea typeface="Gisha"/>
                <a:cs typeface="Gisha"/>
                <a:sym typeface="Gisha"/>
              </a:rPr>
              <a:t> prochain : </a:t>
            </a:r>
            <a:r>
              <a:rPr lang="en-US" sz="1200" dirty="0" err="1">
                <a:solidFill>
                  <a:schemeClr val="dk1"/>
                </a:solidFill>
                <a:latin typeface="Gisha"/>
                <a:ea typeface="Gisha"/>
                <a:cs typeface="Gisha"/>
                <a:sym typeface="Gisha"/>
              </a:rPr>
              <a:t>intégration</a:t>
            </a:r>
            <a:r>
              <a:rPr lang="en-US" sz="1200" dirty="0">
                <a:solidFill>
                  <a:schemeClr val="dk1"/>
                </a:solidFill>
                <a:latin typeface="Gisha"/>
                <a:ea typeface="Gisha"/>
                <a:cs typeface="Gisha"/>
                <a:sym typeface="Gisha"/>
              </a:rPr>
              <a:t> du guide </a:t>
            </a:r>
            <a:r>
              <a:rPr lang="en-US" sz="1200" dirty="0" err="1">
                <a:solidFill>
                  <a:schemeClr val="dk1"/>
                </a:solidFill>
                <a:latin typeface="Gisha"/>
                <a:ea typeface="Gisha"/>
                <a:cs typeface="Gisha"/>
                <a:sym typeface="Gisha"/>
              </a:rPr>
              <a:t>mais</a:t>
            </a:r>
            <a:r>
              <a:rPr lang="en-US" sz="1200" dirty="0">
                <a:solidFill>
                  <a:schemeClr val="dk1"/>
                </a:solidFill>
                <a:latin typeface="Gisha"/>
                <a:ea typeface="Gisha"/>
                <a:cs typeface="Gisha"/>
                <a:sym typeface="Gisha"/>
              </a:rPr>
              <a:t> </a:t>
            </a:r>
            <a:r>
              <a:rPr lang="en-US" sz="1200" dirty="0" err="1">
                <a:solidFill>
                  <a:schemeClr val="dk1"/>
                </a:solidFill>
                <a:latin typeface="Gisha"/>
                <a:ea typeface="Gisha"/>
                <a:cs typeface="Gisha"/>
                <a:sym typeface="Gisha"/>
              </a:rPr>
              <a:t>aussi</a:t>
            </a:r>
            <a:r>
              <a:rPr lang="en-US" sz="1200" dirty="0">
                <a:solidFill>
                  <a:schemeClr val="dk1"/>
                </a:solidFill>
                <a:latin typeface="Gisha"/>
                <a:ea typeface="Gisha"/>
                <a:cs typeface="Gisha"/>
                <a:sym typeface="Gisha"/>
              </a:rPr>
              <a:t> revoir la grille </a:t>
            </a:r>
            <a:r>
              <a:rPr lang="en-US" sz="1200" dirty="0" err="1">
                <a:solidFill>
                  <a:schemeClr val="dk1"/>
                </a:solidFill>
                <a:latin typeface="Gisha"/>
                <a:ea typeface="Gisha"/>
                <a:cs typeface="Gisha"/>
                <a:sym typeface="Gisha"/>
              </a:rPr>
              <a:t>habiletés</a:t>
            </a:r>
            <a:r>
              <a:rPr lang="en-US" sz="1200" dirty="0">
                <a:solidFill>
                  <a:schemeClr val="dk1"/>
                </a:solidFill>
                <a:latin typeface="Gisha"/>
                <a:ea typeface="Gisha"/>
                <a:cs typeface="Gisha"/>
                <a:sym typeface="Gisha"/>
              </a:rPr>
              <a:t>/cours.</a:t>
            </a:r>
          </a:p>
        </p:txBody>
      </p:sp>
    </p:spTree>
    <p:extLst>
      <p:ext uri="{BB962C8B-B14F-4D97-AF65-F5344CB8AC3E}">
        <p14:creationId xmlns:p14="http://schemas.microsoft.com/office/powerpoint/2010/main" val="393141789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Shape 46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0" name="Shape 470"/>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47799602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4"/>
        <p:cNvGrpSpPr/>
        <p:nvPr/>
      </p:nvGrpSpPr>
      <p:grpSpPr>
        <a:xfrm>
          <a:off x="0" y="0"/>
          <a:ext cx="0" cy="0"/>
          <a:chOff x="0" y="0"/>
          <a:chExt cx="0" cy="0"/>
        </a:xfrm>
      </p:grpSpPr>
      <p:sp>
        <p:nvSpPr>
          <p:cNvPr id="475" name="Shape 47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76" name="Shape 47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t>Isabelle</a:t>
            </a:r>
          </a:p>
          <a:p>
            <a:pPr lvl="0">
              <a:spcBef>
                <a:spcPts val="0"/>
              </a:spcBef>
              <a:buNone/>
            </a:pPr>
            <a:r>
              <a:rPr lang="en-US" sz="1100" dirty="0"/>
              <a:t>Isabelle : </a:t>
            </a:r>
          </a:p>
          <a:p>
            <a:pPr lvl="0">
              <a:spcBef>
                <a:spcPts val="0"/>
              </a:spcBef>
              <a:buNone/>
            </a:pPr>
            <a:r>
              <a:rPr lang="en-US" sz="1100" dirty="0" err="1"/>
              <a:t>L’enseignement</a:t>
            </a:r>
            <a:r>
              <a:rPr lang="en-US" sz="1100" dirty="0"/>
              <a:t> de </a:t>
            </a:r>
            <a:r>
              <a:rPr lang="en-US" sz="1100" dirty="0" err="1"/>
              <a:t>stratégies</a:t>
            </a:r>
            <a:r>
              <a:rPr lang="en-US" sz="1100" dirty="0"/>
              <a:t> </a:t>
            </a:r>
            <a:r>
              <a:rPr lang="en-US" sz="1100" dirty="0" err="1"/>
              <a:t>d’apprentissage</a:t>
            </a:r>
            <a:r>
              <a:rPr lang="en-US" sz="1100" dirty="0"/>
              <a:t> </a:t>
            </a:r>
            <a:r>
              <a:rPr lang="en-US" sz="1100" dirty="0" err="1"/>
              <a:t>prend</a:t>
            </a:r>
            <a:r>
              <a:rPr lang="en-US" sz="1100" dirty="0"/>
              <a:t> du temps de </a:t>
            </a:r>
            <a:r>
              <a:rPr lang="en-US" sz="1100" dirty="0" err="1"/>
              <a:t>classe</a:t>
            </a:r>
            <a:r>
              <a:rPr lang="en-US" sz="1100" dirty="0"/>
              <a:t>.</a:t>
            </a:r>
          </a:p>
          <a:p>
            <a:pPr lvl="0">
              <a:spcBef>
                <a:spcPts val="0"/>
              </a:spcBef>
              <a:buNone/>
            </a:pPr>
            <a:r>
              <a:rPr lang="en-US" sz="1100" dirty="0"/>
              <a:t>Il </a:t>
            </a:r>
            <a:r>
              <a:rPr lang="en-US" sz="1100" dirty="0" err="1"/>
              <a:t>existe</a:t>
            </a:r>
            <a:r>
              <a:rPr lang="en-US" sz="1100" dirty="0"/>
              <a:t> des ressources </a:t>
            </a:r>
            <a:r>
              <a:rPr lang="en-US" sz="1100" dirty="0" err="1"/>
              <a:t>d’enseignement</a:t>
            </a:r>
            <a:r>
              <a:rPr lang="en-US" sz="1100" dirty="0"/>
              <a:t> et </a:t>
            </a:r>
            <a:r>
              <a:rPr lang="en-US" sz="1100" dirty="0" err="1"/>
              <a:t>d’apprentissage</a:t>
            </a:r>
            <a:r>
              <a:rPr lang="en-US" sz="1100" dirty="0"/>
              <a:t> (en </a:t>
            </a:r>
            <a:r>
              <a:rPr lang="en-US" sz="1100" dirty="0" err="1"/>
              <a:t>ligne</a:t>
            </a:r>
            <a:r>
              <a:rPr lang="en-US" sz="1100" dirty="0"/>
              <a:t> et en </a:t>
            </a:r>
            <a:r>
              <a:rPr lang="en-US" sz="1100" dirty="0" err="1"/>
              <a:t>manuel</a:t>
            </a:r>
            <a:r>
              <a:rPr lang="en-US" sz="1100" dirty="0"/>
              <a:t>) pour </a:t>
            </a:r>
            <a:r>
              <a:rPr lang="en-US" sz="1100" dirty="0" err="1"/>
              <a:t>apprendre</a:t>
            </a:r>
            <a:endParaRPr lang="en-US" sz="1100" dirty="0"/>
          </a:p>
          <a:p>
            <a:pPr lvl="0">
              <a:spcBef>
                <a:spcPts val="0"/>
              </a:spcBef>
              <a:buNone/>
            </a:pPr>
            <a:r>
              <a:rPr lang="en-US" sz="1100" dirty="0" err="1"/>
              <a:t>N’est-ce</a:t>
            </a:r>
            <a:r>
              <a:rPr lang="en-US" sz="1100" dirty="0"/>
              <a:t> pas la </a:t>
            </a:r>
            <a:r>
              <a:rPr lang="en-US" sz="1100" dirty="0" err="1"/>
              <a:t>responsabilité</a:t>
            </a:r>
            <a:r>
              <a:rPr lang="en-US" sz="1100" dirty="0"/>
              <a:t> de </a:t>
            </a:r>
            <a:r>
              <a:rPr lang="en-US" sz="1100" dirty="0" err="1"/>
              <a:t>l’étudiant</a:t>
            </a:r>
            <a:r>
              <a:rPr lang="en-US" sz="1100" dirty="0"/>
              <a:t> de </a:t>
            </a:r>
            <a:r>
              <a:rPr lang="en-US" sz="1100" dirty="0" err="1"/>
              <a:t>trouver</a:t>
            </a:r>
            <a:r>
              <a:rPr lang="en-US" sz="1100" dirty="0"/>
              <a:t> et </a:t>
            </a:r>
            <a:r>
              <a:rPr lang="en-US" sz="1100" dirty="0" err="1"/>
              <a:t>d’utiliser</a:t>
            </a:r>
            <a:r>
              <a:rPr lang="en-US" sz="1100" dirty="0"/>
              <a:t> des SA et des </a:t>
            </a:r>
            <a:r>
              <a:rPr lang="en-US" sz="1100" dirty="0" err="1"/>
              <a:t>méthodes</a:t>
            </a:r>
            <a:r>
              <a:rPr lang="en-US" sz="1100" dirty="0"/>
              <a:t> de travail </a:t>
            </a:r>
            <a:r>
              <a:rPr lang="en-US" sz="1100" dirty="0" err="1"/>
              <a:t>intellectuelles</a:t>
            </a:r>
            <a:r>
              <a:rPr lang="en-US" sz="1100" dirty="0"/>
              <a:t>?</a:t>
            </a:r>
          </a:p>
          <a:p>
            <a:pPr lvl="0">
              <a:spcBef>
                <a:spcPts val="0"/>
              </a:spcBef>
              <a:buNone/>
            </a:pPr>
            <a:r>
              <a:rPr lang="en-US" sz="1100" dirty="0">
                <a:solidFill>
                  <a:schemeClr val="dk1"/>
                </a:solidFill>
              </a:rPr>
              <a:t>Au bout du </a:t>
            </a:r>
            <a:r>
              <a:rPr lang="en-US" sz="1100" dirty="0" err="1">
                <a:solidFill>
                  <a:schemeClr val="dk1"/>
                </a:solidFill>
              </a:rPr>
              <a:t>compte</a:t>
            </a:r>
            <a:r>
              <a:rPr lang="en-US" sz="1100" dirty="0">
                <a:solidFill>
                  <a:schemeClr val="dk1"/>
                </a:solidFill>
              </a:rPr>
              <a:t>, </a:t>
            </a:r>
            <a:r>
              <a:rPr lang="en-US" sz="1100" dirty="0" err="1">
                <a:solidFill>
                  <a:schemeClr val="dk1"/>
                </a:solidFill>
              </a:rPr>
              <a:t>est-ce</a:t>
            </a:r>
            <a:r>
              <a:rPr lang="en-US" sz="1100" dirty="0">
                <a:solidFill>
                  <a:schemeClr val="dk1"/>
                </a:solidFill>
              </a:rPr>
              <a:t> </a:t>
            </a:r>
            <a:r>
              <a:rPr lang="en-US" sz="1100" dirty="0" err="1">
                <a:solidFill>
                  <a:schemeClr val="dk1"/>
                </a:solidFill>
              </a:rPr>
              <a:t>que</a:t>
            </a:r>
            <a:r>
              <a:rPr lang="en-US" sz="1100" dirty="0">
                <a:solidFill>
                  <a:schemeClr val="dk1"/>
                </a:solidFill>
              </a:rPr>
              <a:t> </a:t>
            </a:r>
            <a:r>
              <a:rPr lang="en-US" sz="1100" dirty="0" err="1">
                <a:solidFill>
                  <a:schemeClr val="dk1"/>
                </a:solidFill>
              </a:rPr>
              <a:t>cela</a:t>
            </a:r>
            <a:r>
              <a:rPr lang="en-US" sz="1100" dirty="0">
                <a:solidFill>
                  <a:schemeClr val="dk1"/>
                </a:solidFill>
              </a:rPr>
              <a:t> en </a:t>
            </a:r>
            <a:r>
              <a:rPr lang="en-US" sz="1100" dirty="0" err="1">
                <a:solidFill>
                  <a:schemeClr val="dk1"/>
                </a:solidFill>
              </a:rPr>
              <a:t>vaut</a:t>
            </a:r>
            <a:r>
              <a:rPr lang="en-US" sz="1100" dirty="0">
                <a:solidFill>
                  <a:schemeClr val="dk1"/>
                </a:solidFill>
              </a:rPr>
              <a:t> la </a:t>
            </a:r>
            <a:r>
              <a:rPr lang="en-US" sz="1100" dirty="0" err="1">
                <a:solidFill>
                  <a:schemeClr val="dk1"/>
                </a:solidFill>
              </a:rPr>
              <a:t>peine</a:t>
            </a:r>
            <a:r>
              <a:rPr lang="en-US" sz="1100" dirty="0">
                <a:solidFill>
                  <a:schemeClr val="dk1"/>
                </a:solidFill>
              </a:rPr>
              <a:t> </a:t>
            </a:r>
            <a:r>
              <a:rPr lang="en-US" sz="1100" dirty="0" err="1">
                <a:solidFill>
                  <a:schemeClr val="dk1"/>
                </a:solidFill>
              </a:rPr>
              <a:t>d’enseigner</a:t>
            </a:r>
            <a:r>
              <a:rPr lang="en-US" sz="1100" dirty="0">
                <a:solidFill>
                  <a:schemeClr val="dk1"/>
                </a:solidFill>
              </a:rPr>
              <a:t> les SA? </a:t>
            </a:r>
          </a:p>
          <a:p>
            <a:pPr lvl="0">
              <a:spcBef>
                <a:spcPts val="0"/>
              </a:spcBef>
              <a:buNone/>
            </a:pPr>
            <a:r>
              <a:rPr lang="en-US" sz="1100" dirty="0" err="1">
                <a:solidFill>
                  <a:schemeClr val="dk1"/>
                </a:solidFill>
              </a:rPr>
              <a:t>Trois</a:t>
            </a:r>
            <a:r>
              <a:rPr lang="en-US" sz="1100" dirty="0">
                <a:solidFill>
                  <a:schemeClr val="dk1"/>
                </a:solidFill>
              </a:rPr>
              <a:t> </a:t>
            </a:r>
            <a:r>
              <a:rPr lang="en-US" sz="1100" dirty="0" err="1">
                <a:solidFill>
                  <a:schemeClr val="dk1"/>
                </a:solidFill>
              </a:rPr>
              <a:t>catégories</a:t>
            </a:r>
            <a:r>
              <a:rPr lang="en-US" sz="1100" dirty="0">
                <a:solidFill>
                  <a:schemeClr val="dk1"/>
                </a:solidFill>
              </a:rPr>
              <a:t> de </a:t>
            </a:r>
            <a:r>
              <a:rPr lang="en-US" sz="1100" dirty="0" err="1">
                <a:solidFill>
                  <a:schemeClr val="dk1"/>
                </a:solidFill>
              </a:rPr>
              <a:t>réponse</a:t>
            </a:r>
            <a:r>
              <a:rPr lang="en-US" sz="1100" dirty="0">
                <a:solidFill>
                  <a:schemeClr val="dk1"/>
                </a:solidFill>
              </a:rPr>
              <a:t>.</a:t>
            </a:r>
          </a:p>
          <a:p>
            <a:pPr lvl="0">
              <a:spcBef>
                <a:spcPts val="0"/>
              </a:spcBef>
              <a:buNone/>
            </a:pPr>
            <a:endParaRPr sz="1100" dirty="0">
              <a:solidFill>
                <a:schemeClr val="dk1"/>
              </a:solidFill>
            </a:endParaRPr>
          </a:p>
          <a:p>
            <a:pPr lvl="0">
              <a:spcBef>
                <a:spcPts val="0"/>
              </a:spcBef>
              <a:buNone/>
            </a:pPr>
            <a:r>
              <a:rPr lang="en-US" sz="1100" dirty="0">
                <a:solidFill>
                  <a:schemeClr val="dk1"/>
                </a:solidFill>
              </a:rPr>
              <a:t>La première </a:t>
            </a:r>
            <a:r>
              <a:rPr lang="en-US" sz="1100" dirty="0" err="1">
                <a:solidFill>
                  <a:schemeClr val="dk1"/>
                </a:solidFill>
              </a:rPr>
              <a:t>catégorie</a:t>
            </a:r>
            <a:endParaRPr lang="en-US" sz="1100" dirty="0">
              <a:solidFill>
                <a:schemeClr val="dk1"/>
              </a:solidFill>
            </a:endParaRPr>
          </a:p>
          <a:p>
            <a:pPr lvl="0">
              <a:spcBef>
                <a:spcPts val="0"/>
              </a:spcBef>
              <a:buNone/>
            </a:pPr>
            <a:r>
              <a:rPr lang="en-US" sz="1100" b="1" dirty="0">
                <a:solidFill>
                  <a:schemeClr val="dk1"/>
                </a:solidFill>
              </a:rPr>
              <a:t>Arguments </a:t>
            </a:r>
            <a:r>
              <a:rPr lang="en-US" sz="1100" b="1" dirty="0" err="1">
                <a:solidFill>
                  <a:schemeClr val="dk1"/>
                </a:solidFill>
              </a:rPr>
              <a:t>philosophiques</a:t>
            </a:r>
            <a:r>
              <a:rPr lang="en-US" sz="1100" b="1" dirty="0">
                <a:solidFill>
                  <a:schemeClr val="dk1"/>
                </a:solidFill>
              </a:rPr>
              <a:t> car </a:t>
            </a:r>
            <a:r>
              <a:rPr lang="en-US" sz="1100" b="1" dirty="0" err="1">
                <a:solidFill>
                  <a:schemeClr val="dk1"/>
                </a:solidFill>
              </a:rPr>
              <a:t>elles</a:t>
            </a:r>
            <a:r>
              <a:rPr lang="en-US" sz="1100" b="1" dirty="0">
                <a:solidFill>
                  <a:schemeClr val="dk1"/>
                </a:solidFill>
              </a:rPr>
              <a:t> font </a:t>
            </a:r>
            <a:r>
              <a:rPr lang="en-US" sz="1100" b="1" dirty="0" err="1">
                <a:solidFill>
                  <a:schemeClr val="dk1"/>
                </a:solidFill>
              </a:rPr>
              <a:t>partie</a:t>
            </a:r>
            <a:r>
              <a:rPr lang="en-US" sz="1100" b="1" dirty="0">
                <a:solidFill>
                  <a:schemeClr val="dk1"/>
                </a:solidFill>
              </a:rPr>
              <a:t> de </a:t>
            </a:r>
            <a:r>
              <a:rPr lang="en-US" sz="1100" b="1" dirty="0" err="1">
                <a:solidFill>
                  <a:schemeClr val="dk1"/>
                </a:solidFill>
              </a:rPr>
              <a:t>l’essence</a:t>
            </a:r>
            <a:r>
              <a:rPr lang="en-US" sz="1100" b="1" dirty="0">
                <a:solidFill>
                  <a:schemeClr val="dk1"/>
                </a:solidFill>
              </a:rPr>
              <a:t> des programmes pédagogique au </a:t>
            </a:r>
            <a:r>
              <a:rPr lang="en-US" sz="1100" b="1" dirty="0" err="1">
                <a:solidFill>
                  <a:schemeClr val="dk1"/>
                </a:solidFill>
              </a:rPr>
              <a:t>collégial</a:t>
            </a:r>
            <a:r>
              <a:rPr lang="en-US" sz="1100" b="1" dirty="0">
                <a:solidFill>
                  <a:schemeClr val="dk1"/>
                </a:solidFill>
              </a:rPr>
              <a:t>.</a:t>
            </a:r>
          </a:p>
          <a:p>
            <a:pPr lvl="0" rtl="0">
              <a:lnSpc>
                <a:spcPct val="115000"/>
              </a:lnSpc>
              <a:spcBef>
                <a:spcPts val="0"/>
              </a:spcBef>
              <a:buClr>
                <a:schemeClr val="dk1"/>
              </a:buClr>
              <a:buSzPct val="91666"/>
              <a:buFont typeface="Arial"/>
              <a:buNone/>
            </a:pPr>
            <a:r>
              <a:rPr lang="en-US" sz="1200" dirty="0">
                <a:solidFill>
                  <a:schemeClr val="dk1"/>
                </a:solidFill>
                <a:latin typeface="Arial"/>
                <a:ea typeface="Arial"/>
                <a:cs typeface="Arial"/>
                <a:sym typeface="Arial"/>
              </a:rPr>
              <a:t>Raymond, D. (2006). </a:t>
            </a:r>
            <a:r>
              <a:rPr lang="en-US" sz="1200" i="1" dirty="0" err="1">
                <a:solidFill>
                  <a:schemeClr val="dk1"/>
                </a:solidFill>
                <a:latin typeface="Arial"/>
                <a:ea typeface="Arial"/>
                <a:cs typeface="Arial"/>
                <a:sym typeface="Arial"/>
              </a:rPr>
              <a:t>Qu’est-ce</a:t>
            </a:r>
            <a:r>
              <a:rPr lang="en-US" sz="1200" i="1" dirty="0">
                <a:solidFill>
                  <a:schemeClr val="dk1"/>
                </a:solidFill>
                <a:latin typeface="Arial"/>
                <a:ea typeface="Arial"/>
                <a:cs typeface="Arial"/>
                <a:sym typeface="Arial"/>
              </a:rPr>
              <a:t> </a:t>
            </a:r>
            <a:r>
              <a:rPr lang="en-US" sz="1200" i="1" dirty="0" err="1">
                <a:solidFill>
                  <a:schemeClr val="dk1"/>
                </a:solidFill>
                <a:latin typeface="Arial"/>
                <a:ea typeface="Arial"/>
                <a:cs typeface="Arial"/>
                <a:sym typeface="Arial"/>
              </a:rPr>
              <a:t>qu’apprendre</a:t>
            </a:r>
            <a:r>
              <a:rPr lang="en-US" sz="1200" i="1" dirty="0">
                <a:solidFill>
                  <a:schemeClr val="dk1"/>
                </a:solidFill>
                <a:latin typeface="Arial"/>
                <a:ea typeface="Arial"/>
                <a:cs typeface="Arial"/>
                <a:sym typeface="Arial"/>
              </a:rPr>
              <a:t> et </a:t>
            </a:r>
            <a:r>
              <a:rPr lang="en-US" sz="1200" i="1" dirty="0" err="1">
                <a:solidFill>
                  <a:schemeClr val="dk1"/>
                </a:solidFill>
                <a:latin typeface="Arial"/>
                <a:ea typeface="Arial"/>
                <a:cs typeface="Arial"/>
                <a:sym typeface="Arial"/>
              </a:rPr>
              <a:t>qu’est-ce</a:t>
            </a:r>
            <a:r>
              <a:rPr lang="en-US" sz="1200" i="1" dirty="0">
                <a:solidFill>
                  <a:schemeClr val="dk1"/>
                </a:solidFill>
                <a:latin typeface="Arial"/>
                <a:ea typeface="Arial"/>
                <a:cs typeface="Arial"/>
                <a:sym typeface="Arial"/>
              </a:rPr>
              <a:t> </a:t>
            </a:r>
            <a:r>
              <a:rPr lang="en-US" sz="1200" i="1" dirty="0" err="1">
                <a:solidFill>
                  <a:schemeClr val="dk1"/>
                </a:solidFill>
                <a:latin typeface="Arial"/>
                <a:ea typeface="Arial"/>
                <a:cs typeface="Arial"/>
                <a:sym typeface="Arial"/>
              </a:rPr>
              <a:t>qu’enseigner</a:t>
            </a:r>
            <a:r>
              <a:rPr lang="en-US" sz="1200" i="1" dirty="0">
                <a:solidFill>
                  <a:schemeClr val="dk1"/>
                </a:solidFill>
                <a:latin typeface="Arial"/>
                <a:ea typeface="Arial"/>
                <a:cs typeface="Arial"/>
                <a:sym typeface="Arial"/>
              </a:rPr>
              <a:t>?: un tandem en </a:t>
            </a:r>
            <a:r>
              <a:rPr lang="en-US" sz="1200" i="1" dirty="0" err="1">
                <a:solidFill>
                  <a:schemeClr val="dk1"/>
                </a:solidFill>
                <a:latin typeface="Arial"/>
                <a:ea typeface="Arial"/>
                <a:cs typeface="Arial"/>
                <a:sym typeface="Arial"/>
              </a:rPr>
              <a:t>piste</a:t>
            </a:r>
            <a:r>
              <a:rPr lang="en-US" sz="1200" i="1" dirty="0">
                <a:solidFill>
                  <a:schemeClr val="dk1"/>
                </a:solidFill>
                <a:latin typeface="Arial"/>
                <a:ea typeface="Arial"/>
                <a:cs typeface="Arial"/>
                <a:sym typeface="Arial"/>
              </a:rPr>
              <a:t>!</a:t>
            </a:r>
            <a:r>
              <a:rPr lang="en-US" sz="1200" dirty="0">
                <a:solidFill>
                  <a:schemeClr val="dk1"/>
                </a:solidFill>
                <a:latin typeface="Arial"/>
                <a:ea typeface="Arial"/>
                <a:cs typeface="Arial"/>
                <a:sym typeface="Arial"/>
              </a:rPr>
              <a:t> Montréal : Association </a:t>
            </a:r>
            <a:r>
              <a:rPr lang="en-US" sz="1200" dirty="0" err="1">
                <a:solidFill>
                  <a:schemeClr val="dk1"/>
                </a:solidFill>
                <a:latin typeface="Arial"/>
                <a:ea typeface="Arial"/>
                <a:cs typeface="Arial"/>
                <a:sym typeface="Arial"/>
              </a:rPr>
              <a:t>québécoise</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pédagogie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collégiale</a:t>
            </a:r>
            <a:r>
              <a:rPr lang="en-US" sz="1200" dirty="0">
                <a:solidFill>
                  <a:schemeClr val="dk1"/>
                </a:solidFill>
                <a:latin typeface="Arial"/>
                <a:ea typeface="Arial"/>
                <a:cs typeface="Arial"/>
                <a:sym typeface="Arial"/>
              </a:rPr>
              <a:t>.</a:t>
            </a:r>
          </a:p>
          <a:p>
            <a:pPr marL="457200" lvl="0" indent="-298450" rtl="0">
              <a:lnSpc>
                <a:spcPct val="138000"/>
              </a:lnSpc>
              <a:spcBef>
                <a:spcPts val="0"/>
              </a:spcBef>
              <a:buClr>
                <a:schemeClr val="dk1"/>
              </a:buClr>
              <a:buSzPct val="100000"/>
              <a:buFont typeface="Arial"/>
              <a:buChar char="●"/>
            </a:pPr>
            <a:r>
              <a:rPr lang="en-US" sz="1100" dirty="0">
                <a:solidFill>
                  <a:schemeClr val="dk1"/>
                </a:solidFill>
                <a:latin typeface="Arial"/>
                <a:ea typeface="Arial"/>
                <a:cs typeface="Arial"/>
                <a:sym typeface="Arial"/>
              </a:rPr>
              <a:t>“</a:t>
            </a:r>
            <a:r>
              <a:rPr lang="en-US" sz="1100" b="1" dirty="0">
                <a:solidFill>
                  <a:schemeClr val="dk1"/>
                </a:solidFill>
                <a:latin typeface="Arial"/>
                <a:ea typeface="Arial"/>
                <a:cs typeface="Arial"/>
                <a:sym typeface="Arial"/>
              </a:rPr>
              <a:t>..</a:t>
            </a:r>
            <a:r>
              <a:rPr lang="en-US" sz="1100" b="1" dirty="0">
                <a:solidFill>
                  <a:srgbClr val="FF0000"/>
                </a:solidFill>
                <a:latin typeface="Arial"/>
                <a:ea typeface="Arial"/>
                <a:cs typeface="Arial"/>
                <a:sym typeface="Arial"/>
              </a:rPr>
              <a:t>.le </a:t>
            </a:r>
            <a:r>
              <a:rPr lang="en-US" sz="1100" b="1" dirty="0" err="1">
                <a:solidFill>
                  <a:srgbClr val="FF0000"/>
                </a:solidFill>
                <a:latin typeface="Arial"/>
                <a:ea typeface="Arial"/>
                <a:cs typeface="Arial"/>
                <a:sym typeface="Arial"/>
              </a:rPr>
              <a:t>programme</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d’étude</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est</a:t>
            </a:r>
            <a:r>
              <a:rPr lang="en-US" sz="1100" b="1" dirty="0">
                <a:solidFill>
                  <a:srgbClr val="FF0000"/>
                </a:solidFill>
                <a:latin typeface="Arial"/>
                <a:ea typeface="Arial"/>
                <a:cs typeface="Arial"/>
                <a:sym typeface="Arial"/>
              </a:rPr>
              <a:t> un </a:t>
            </a:r>
            <a:r>
              <a:rPr lang="en-US" sz="1100" b="1" dirty="0" err="1">
                <a:solidFill>
                  <a:srgbClr val="FF0000"/>
                </a:solidFill>
                <a:latin typeface="Arial"/>
                <a:ea typeface="Arial"/>
                <a:cs typeface="Arial"/>
                <a:sym typeface="Arial"/>
              </a:rPr>
              <a:t>programme</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d’action</a:t>
            </a:r>
            <a:r>
              <a:rPr lang="en-US" sz="1100" b="1" dirty="0">
                <a:solidFill>
                  <a:srgbClr val="FF0000"/>
                </a:solidFill>
                <a:latin typeface="Arial"/>
                <a:ea typeface="Arial"/>
                <a:cs typeface="Arial"/>
                <a:sym typeface="Arial"/>
              </a:rPr>
              <a:t> pédagogique et  a pour objet le développement chez </a:t>
            </a:r>
            <a:r>
              <a:rPr lang="en-US" sz="1100" b="1" dirty="0" err="1">
                <a:solidFill>
                  <a:srgbClr val="FF0000"/>
                </a:solidFill>
                <a:latin typeface="Arial"/>
                <a:ea typeface="Arial"/>
                <a:cs typeface="Arial"/>
                <a:sym typeface="Arial"/>
              </a:rPr>
              <a:t>l’élève</a:t>
            </a:r>
            <a:r>
              <a:rPr lang="en-US" sz="1100" b="1" dirty="0">
                <a:solidFill>
                  <a:srgbClr val="FF0000"/>
                </a:solidFill>
                <a:latin typeface="Arial"/>
                <a:ea typeface="Arial"/>
                <a:cs typeface="Arial"/>
                <a:sym typeface="Arial"/>
              </a:rPr>
              <a:t> de </a:t>
            </a:r>
            <a:r>
              <a:rPr lang="en-US" sz="1100" b="1" dirty="0" err="1">
                <a:solidFill>
                  <a:srgbClr val="FF0000"/>
                </a:solidFill>
                <a:latin typeface="Arial"/>
                <a:ea typeface="Arial"/>
                <a:cs typeface="Arial"/>
                <a:sym typeface="Arial"/>
              </a:rPr>
              <a:t>compétences</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disciplinaires</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mais</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aussi</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transversales</a:t>
            </a:r>
            <a:r>
              <a:rPr lang="en-US" sz="1100" b="1" dirty="0">
                <a:solidFill>
                  <a:srgbClr val="FF0000"/>
                </a:solidFill>
                <a:latin typeface="Arial"/>
                <a:ea typeface="Arial"/>
                <a:cs typeface="Arial"/>
                <a:sym typeface="Arial"/>
              </a:rPr>
              <a:t>”.(Raymond, 2006)  </a:t>
            </a:r>
          </a:p>
          <a:p>
            <a:pPr lvl="0" rtl="0">
              <a:lnSpc>
                <a:spcPct val="138000"/>
              </a:lnSpc>
              <a:spcBef>
                <a:spcPts val="0"/>
              </a:spcBef>
              <a:buNone/>
            </a:pPr>
            <a:endParaRPr sz="1100" b="1" dirty="0">
              <a:solidFill>
                <a:schemeClr val="dk1"/>
              </a:solidFill>
              <a:latin typeface="Arial"/>
              <a:ea typeface="Arial"/>
              <a:cs typeface="Arial"/>
              <a:sym typeface="Arial"/>
            </a:endParaRPr>
          </a:p>
          <a:p>
            <a:pPr lvl="0">
              <a:spcBef>
                <a:spcPts val="0"/>
              </a:spcBef>
              <a:buNone/>
            </a:pPr>
            <a:r>
              <a:rPr lang="en-US" sz="1100" b="1" dirty="0" err="1">
                <a:solidFill>
                  <a:schemeClr val="dk1"/>
                </a:solidFill>
                <a:latin typeface="Arial"/>
                <a:ea typeface="Arial"/>
                <a:cs typeface="Arial"/>
                <a:sym typeface="Arial"/>
              </a:rPr>
              <a:t>Réponses</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fournies</a:t>
            </a:r>
            <a:r>
              <a:rPr lang="en-US" sz="1100" b="1" dirty="0">
                <a:solidFill>
                  <a:schemeClr val="dk1"/>
                </a:solidFill>
                <a:latin typeface="Arial"/>
                <a:ea typeface="Arial"/>
                <a:cs typeface="Arial"/>
                <a:sym typeface="Arial"/>
              </a:rPr>
              <a:t> par la </a:t>
            </a:r>
            <a:r>
              <a:rPr lang="en-US" sz="1100" b="1" dirty="0" err="1">
                <a:solidFill>
                  <a:schemeClr val="dk1"/>
                </a:solidFill>
                <a:latin typeface="Arial"/>
                <a:ea typeface="Arial"/>
                <a:cs typeface="Arial"/>
                <a:sym typeface="Arial"/>
              </a:rPr>
              <a:t>théorie</a:t>
            </a:r>
            <a:r>
              <a:rPr lang="en-US" sz="1100" b="1" dirty="0">
                <a:solidFill>
                  <a:schemeClr val="dk1"/>
                </a:solidFill>
                <a:latin typeface="Arial"/>
                <a:ea typeface="Arial"/>
                <a:cs typeface="Arial"/>
                <a:sym typeface="Arial"/>
              </a:rPr>
              <a:t> en </a:t>
            </a:r>
            <a:r>
              <a:rPr lang="en-US" sz="1100" b="1" dirty="0" err="1">
                <a:solidFill>
                  <a:schemeClr val="dk1"/>
                </a:solidFill>
                <a:latin typeface="Arial"/>
                <a:ea typeface="Arial"/>
                <a:cs typeface="Arial"/>
                <a:sym typeface="Arial"/>
              </a:rPr>
              <a:t>éducation</a:t>
            </a:r>
            <a:r>
              <a:rPr lang="en-US" sz="1100" b="1" dirty="0">
                <a:solidFill>
                  <a:schemeClr val="dk1"/>
                </a:solidFill>
                <a:latin typeface="Arial"/>
                <a:ea typeface="Arial"/>
                <a:cs typeface="Arial"/>
                <a:sym typeface="Arial"/>
              </a:rPr>
              <a:t> : </a:t>
            </a:r>
          </a:p>
          <a:p>
            <a:pPr lvl="0">
              <a:spcBef>
                <a:spcPts val="0"/>
              </a:spcBef>
              <a:buNone/>
            </a:pPr>
            <a:endParaRPr sz="1100" dirty="0">
              <a:solidFill>
                <a:schemeClr val="dk1"/>
              </a:solidFill>
              <a:latin typeface="Arial"/>
              <a:ea typeface="Arial"/>
              <a:cs typeface="Arial"/>
              <a:sym typeface="Arial"/>
            </a:endParaRPr>
          </a:p>
          <a:p>
            <a:pPr marL="457200" lvl="0" indent="-298450" rtl="0">
              <a:lnSpc>
                <a:spcPct val="115000"/>
              </a:lnSpc>
              <a:spcBef>
                <a:spcPts val="0"/>
              </a:spcBef>
              <a:buClr>
                <a:schemeClr val="dk1"/>
              </a:buClr>
              <a:buSzPct val="100000"/>
              <a:buFont typeface="Arial"/>
              <a:buChar char="●"/>
            </a:pPr>
            <a:r>
              <a:rPr lang="en-US" sz="1100" b="1" dirty="0">
                <a:solidFill>
                  <a:schemeClr val="dk1"/>
                </a:solidFill>
                <a:latin typeface="Arial"/>
                <a:ea typeface="Arial"/>
                <a:cs typeface="Arial"/>
                <a:sym typeface="Arial"/>
              </a:rPr>
              <a:t>La </a:t>
            </a:r>
            <a:r>
              <a:rPr lang="en-US" sz="1100" b="1" dirty="0" err="1">
                <a:solidFill>
                  <a:srgbClr val="FF0000"/>
                </a:solidFill>
                <a:latin typeface="Arial"/>
                <a:ea typeface="Arial"/>
                <a:cs typeface="Arial"/>
                <a:sym typeface="Arial"/>
              </a:rPr>
              <a:t>connaissance</a:t>
            </a:r>
            <a:r>
              <a:rPr lang="en-US" sz="1100" b="1" dirty="0">
                <a:solidFill>
                  <a:srgbClr val="FF0000"/>
                </a:solidFill>
                <a:latin typeface="Arial"/>
                <a:ea typeface="Arial"/>
                <a:cs typeface="Arial"/>
                <a:sym typeface="Arial"/>
              </a:rPr>
              <a:t> </a:t>
            </a:r>
            <a:r>
              <a:rPr lang="en-US" sz="1100" b="1" dirty="0" err="1">
                <a:solidFill>
                  <a:srgbClr val="FF0000"/>
                </a:solidFill>
                <a:latin typeface="Arial"/>
                <a:ea typeface="Arial"/>
                <a:cs typeface="Arial"/>
                <a:sym typeface="Arial"/>
              </a:rPr>
              <a:t>est</a:t>
            </a:r>
            <a:r>
              <a:rPr lang="en-US" sz="1100" b="1" dirty="0">
                <a:solidFill>
                  <a:srgbClr val="FF0000"/>
                </a:solidFill>
                <a:latin typeface="Arial"/>
                <a:ea typeface="Arial"/>
                <a:cs typeface="Arial"/>
                <a:sym typeface="Arial"/>
              </a:rPr>
              <a:t> le </a:t>
            </a:r>
            <a:r>
              <a:rPr lang="en-US" sz="1100" b="1" dirty="0" err="1">
                <a:solidFill>
                  <a:srgbClr val="FF0000"/>
                </a:solidFill>
                <a:latin typeface="Arial"/>
                <a:ea typeface="Arial"/>
                <a:cs typeface="Arial"/>
                <a:sym typeface="Arial"/>
              </a:rPr>
              <a:t>produit</a:t>
            </a:r>
            <a:r>
              <a:rPr lang="en-US" sz="1100" b="1" dirty="0">
                <a:solidFill>
                  <a:srgbClr val="FF0000"/>
                </a:solidFill>
                <a:latin typeface="Arial"/>
                <a:ea typeface="Arial"/>
                <a:cs typeface="Arial"/>
                <a:sym typeface="Arial"/>
              </a:rPr>
              <a:t> du </a:t>
            </a:r>
            <a:r>
              <a:rPr lang="en-US" sz="1100" b="1" dirty="0" err="1">
                <a:solidFill>
                  <a:srgbClr val="FF0000"/>
                </a:solidFill>
                <a:latin typeface="Arial"/>
                <a:ea typeface="Arial"/>
                <a:cs typeface="Arial"/>
                <a:sym typeface="Arial"/>
              </a:rPr>
              <a:t>traitement</a:t>
            </a:r>
            <a:r>
              <a:rPr lang="en-US" sz="1100" b="1" dirty="0">
                <a:solidFill>
                  <a:schemeClr val="dk1"/>
                </a:solidFill>
                <a:latin typeface="Arial"/>
                <a:ea typeface="Arial"/>
                <a:cs typeface="Arial"/>
                <a:sym typeface="Arial"/>
              </a:rPr>
              <a:t> -par </a:t>
            </a:r>
            <a:r>
              <a:rPr lang="en-US" sz="1100" b="1" dirty="0" err="1">
                <a:solidFill>
                  <a:schemeClr val="dk1"/>
                </a:solidFill>
                <a:latin typeface="Arial"/>
                <a:ea typeface="Arial"/>
                <a:cs typeface="Arial"/>
                <a:sym typeface="Arial"/>
              </a:rPr>
              <a:t>l’étudiant</a:t>
            </a:r>
            <a:r>
              <a:rPr lang="en-US" sz="1100" b="1" dirty="0">
                <a:solidFill>
                  <a:schemeClr val="dk1"/>
                </a:solidFill>
                <a:latin typeface="Arial"/>
                <a:ea typeface="Arial"/>
                <a:cs typeface="Arial"/>
                <a:sym typeface="Arial"/>
              </a:rPr>
              <a:t>- de </a:t>
            </a:r>
            <a:r>
              <a:rPr lang="en-US" sz="1100" b="1" dirty="0" err="1">
                <a:solidFill>
                  <a:schemeClr val="dk1"/>
                </a:solidFill>
                <a:latin typeface="Arial"/>
                <a:ea typeface="Arial"/>
                <a:cs typeface="Arial"/>
                <a:sym typeface="Arial"/>
              </a:rPr>
              <a:t>l’information</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école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cognitiviste</a:t>
            </a:r>
            <a:r>
              <a:rPr lang="en-US" sz="1100" b="1" dirty="0">
                <a:solidFill>
                  <a:schemeClr val="dk1"/>
                </a:solidFill>
                <a:latin typeface="Arial"/>
                <a:ea typeface="Arial"/>
                <a:cs typeface="Arial"/>
                <a:sym typeface="Arial"/>
              </a:rPr>
              <a:t>). La </a:t>
            </a:r>
            <a:r>
              <a:rPr lang="en-US" sz="1100" b="1" dirty="0" err="1">
                <a:solidFill>
                  <a:schemeClr val="dk1"/>
                </a:solidFill>
                <a:latin typeface="Arial"/>
                <a:ea typeface="Arial"/>
                <a:cs typeface="Arial"/>
                <a:sym typeface="Arial"/>
              </a:rPr>
              <a:t>mémoire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jouant</a:t>
            </a:r>
            <a:r>
              <a:rPr lang="en-US" sz="1100" b="1" dirty="0">
                <a:solidFill>
                  <a:schemeClr val="dk1"/>
                </a:solidFill>
                <a:latin typeface="Arial"/>
                <a:ea typeface="Arial"/>
                <a:cs typeface="Arial"/>
                <a:sym typeface="Arial"/>
              </a:rPr>
              <a:t> un </a:t>
            </a:r>
            <a:r>
              <a:rPr lang="en-US" sz="1100" b="1" dirty="0" err="1">
                <a:solidFill>
                  <a:schemeClr val="dk1"/>
                </a:solidFill>
                <a:latin typeface="Arial"/>
                <a:ea typeface="Arial"/>
                <a:cs typeface="Arial"/>
                <a:sym typeface="Arial"/>
              </a:rPr>
              <a:t>rôle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fondamental</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dans</a:t>
            </a:r>
            <a:r>
              <a:rPr lang="en-US" sz="1100" b="1" dirty="0">
                <a:solidFill>
                  <a:schemeClr val="dk1"/>
                </a:solidFill>
                <a:latin typeface="Arial"/>
                <a:ea typeface="Arial"/>
                <a:cs typeface="Arial"/>
                <a:sym typeface="Arial"/>
              </a:rPr>
              <a:t> le </a:t>
            </a:r>
            <a:r>
              <a:rPr lang="en-US" sz="1100" b="1" dirty="0" err="1">
                <a:solidFill>
                  <a:schemeClr val="dk1"/>
                </a:solidFill>
                <a:latin typeface="Arial"/>
                <a:ea typeface="Arial"/>
                <a:cs typeface="Arial"/>
                <a:sym typeface="Arial"/>
              </a:rPr>
              <a:t>processus</a:t>
            </a:r>
            <a:r>
              <a:rPr lang="en-US" sz="1100" b="1" dirty="0">
                <a:solidFill>
                  <a:schemeClr val="dk1"/>
                </a:solidFill>
                <a:latin typeface="Arial"/>
                <a:ea typeface="Arial"/>
                <a:cs typeface="Arial"/>
                <a:sym typeface="Arial"/>
              </a:rPr>
              <a:t>. Il </a:t>
            </a:r>
            <a:r>
              <a:rPr lang="en-US" sz="1100" b="1" dirty="0" err="1">
                <a:solidFill>
                  <a:schemeClr val="dk1"/>
                </a:solidFill>
                <a:latin typeface="Arial"/>
                <a:ea typeface="Arial"/>
                <a:cs typeface="Arial"/>
                <a:sym typeface="Arial"/>
              </a:rPr>
              <a:t>devient</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nécessaire</a:t>
            </a:r>
            <a:r>
              <a:rPr lang="en-US" sz="1100" b="1" dirty="0">
                <a:solidFill>
                  <a:schemeClr val="dk1"/>
                </a:solidFill>
                <a:latin typeface="Arial"/>
                <a:ea typeface="Arial"/>
                <a:cs typeface="Arial"/>
                <a:sym typeface="Arial"/>
              </a:rPr>
              <a:t> de </a:t>
            </a:r>
            <a:r>
              <a:rPr lang="en-US" sz="1100" b="1" dirty="0" err="1">
                <a:solidFill>
                  <a:schemeClr val="dk1"/>
                </a:solidFill>
                <a:latin typeface="Arial"/>
                <a:ea typeface="Arial"/>
                <a:cs typeface="Arial"/>
                <a:sym typeface="Arial"/>
              </a:rPr>
              <a:t>favoriser</a:t>
            </a:r>
            <a:r>
              <a:rPr lang="en-US" sz="1100" b="1" dirty="0">
                <a:solidFill>
                  <a:schemeClr val="dk1"/>
                </a:solidFill>
                <a:latin typeface="Arial"/>
                <a:ea typeface="Arial"/>
                <a:cs typeface="Arial"/>
                <a:sym typeface="Arial"/>
              </a:rPr>
              <a:t> le </a:t>
            </a:r>
            <a:r>
              <a:rPr lang="en-US" sz="1100" b="1" dirty="0" err="1">
                <a:solidFill>
                  <a:schemeClr val="dk1"/>
                </a:solidFill>
                <a:latin typeface="Arial"/>
                <a:ea typeface="Arial"/>
                <a:cs typeface="Arial"/>
                <a:sym typeface="Arial"/>
              </a:rPr>
              <a:t>mieux</a:t>
            </a:r>
            <a:r>
              <a:rPr lang="en-US" sz="1100" b="1" dirty="0">
                <a:solidFill>
                  <a:schemeClr val="dk1"/>
                </a:solidFill>
                <a:latin typeface="Arial"/>
                <a:ea typeface="Arial"/>
                <a:cs typeface="Arial"/>
                <a:sym typeface="Arial"/>
              </a:rPr>
              <a:t> possible </a:t>
            </a:r>
            <a:r>
              <a:rPr lang="en-US" sz="1100" b="1" dirty="0" err="1">
                <a:solidFill>
                  <a:schemeClr val="dk1"/>
                </a:solidFill>
                <a:latin typeface="Arial"/>
                <a:ea typeface="Arial"/>
                <a:cs typeface="Arial"/>
                <a:sym typeface="Arial"/>
              </a:rPr>
              <a:t>ce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traitement</a:t>
            </a:r>
            <a:r>
              <a:rPr lang="en-US" sz="1100" b="1" dirty="0">
                <a:solidFill>
                  <a:schemeClr val="dk1"/>
                </a:solidFill>
                <a:latin typeface="Arial"/>
                <a:ea typeface="Arial"/>
                <a:cs typeface="Arial"/>
                <a:sym typeface="Arial"/>
              </a:rPr>
              <a:t>. Les interventions des </a:t>
            </a:r>
            <a:r>
              <a:rPr lang="en-US" sz="1100" b="1" dirty="0" err="1">
                <a:solidFill>
                  <a:schemeClr val="dk1"/>
                </a:solidFill>
                <a:latin typeface="Arial"/>
                <a:ea typeface="Arial"/>
                <a:cs typeface="Arial"/>
                <a:sym typeface="Arial"/>
              </a:rPr>
              <a:t>formateurs</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interviennent</a:t>
            </a:r>
            <a:r>
              <a:rPr lang="en-US" sz="1100" b="1" dirty="0">
                <a:solidFill>
                  <a:schemeClr val="dk1"/>
                </a:solidFill>
                <a:latin typeface="Arial"/>
                <a:ea typeface="Arial"/>
                <a:cs typeface="Arial"/>
                <a:sym typeface="Arial"/>
              </a:rPr>
              <a:t> de </a:t>
            </a:r>
            <a:r>
              <a:rPr lang="en-US" sz="1100" b="1" dirty="0" err="1">
                <a:solidFill>
                  <a:schemeClr val="dk1"/>
                </a:solidFill>
                <a:latin typeface="Arial"/>
                <a:ea typeface="Arial"/>
                <a:cs typeface="Arial"/>
                <a:sym typeface="Arial"/>
              </a:rPr>
              <a:t>manière</a:t>
            </a:r>
            <a:r>
              <a:rPr lang="en-US" sz="1100" b="1" dirty="0">
                <a:solidFill>
                  <a:schemeClr val="dk1"/>
                </a:solidFill>
                <a:latin typeface="Arial"/>
                <a:ea typeface="Arial"/>
                <a:cs typeface="Arial"/>
                <a:sym typeface="Arial"/>
              </a:rPr>
              <a:t> non </a:t>
            </a:r>
            <a:r>
              <a:rPr lang="en-US" sz="1100" b="1" dirty="0" err="1">
                <a:solidFill>
                  <a:schemeClr val="dk1"/>
                </a:solidFill>
                <a:latin typeface="Arial"/>
                <a:ea typeface="Arial"/>
                <a:cs typeface="Arial"/>
                <a:sym typeface="Arial"/>
              </a:rPr>
              <a:t>négligeable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dans</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ce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processus</a:t>
            </a:r>
            <a:r>
              <a:rPr lang="en-US" sz="1100" b="1" dirty="0">
                <a:solidFill>
                  <a:schemeClr val="dk1"/>
                </a:solidFill>
                <a:latin typeface="Arial"/>
                <a:ea typeface="Arial"/>
                <a:cs typeface="Arial"/>
                <a:sym typeface="Arial"/>
              </a:rPr>
              <a:t> (Raymond 2006).</a:t>
            </a:r>
          </a:p>
          <a:p>
            <a:pPr lvl="0" rtl="0">
              <a:lnSpc>
                <a:spcPct val="115000"/>
              </a:lnSpc>
              <a:spcBef>
                <a:spcPts val="0"/>
              </a:spcBef>
              <a:buNone/>
            </a:pPr>
            <a:endParaRPr sz="1100" b="1" dirty="0">
              <a:solidFill>
                <a:schemeClr val="dk1"/>
              </a:solidFill>
              <a:latin typeface="Arial"/>
              <a:ea typeface="Arial"/>
              <a:cs typeface="Arial"/>
              <a:sym typeface="Arial"/>
            </a:endParaRPr>
          </a:p>
          <a:p>
            <a:pPr marL="457200" lvl="0" indent="-298450" rtl="0">
              <a:spcBef>
                <a:spcPts val="0"/>
              </a:spcBef>
              <a:buClr>
                <a:schemeClr val="dk1"/>
              </a:buClr>
              <a:buSzPct val="100000"/>
              <a:buFont typeface="Arial"/>
              <a:buChar char="●"/>
            </a:pPr>
            <a:r>
              <a:rPr lang="en-US" sz="1100" b="1" dirty="0">
                <a:solidFill>
                  <a:schemeClr val="dk1"/>
                </a:solidFill>
                <a:latin typeface="Arial"/>
                <a:ea typeface="Arial"/>
                <a:cs typeface="Arial"/>
                <a:sym typeface="Arial"/>
              </a:rPr>
              <a:t>(</a:t>
            </a:r>
            <a:r>
              <a:rPr lang="en-US" sz="1100" b="1" dirty="0" err="1">
                <a:solidFill>
                  <a:schemeClr val="dk1"/>
                </a:solidFill>
                <a:latin typeface="Arial"/>
                <a:ea typeface="Arial"/>
                <a:cs typeface="Arial"/>
                <a:sym typeface="Arial"/>
              </a:rPr>
              <a:t>Boulet</a:t>
            </a:r>
            <a:r>
              <a:rPr lang="en-US" sz="1100" b="1" dirty="0">
                <a:solidFill>
                  <a:schemeClr val="dk1"/>
                </a:solidFill>
                <a:latin typeface="Arial"/>
                <a:ea typeface="Arial"/>
                <a:cs typeface="Arial"/>
                <a:sym typeface="Arial"/>
              </a:rPr>
              <a:t> et al 2010) “Le fait </a:t>
            </a:r>
            <a:r>
              <a:rPr lang="en-US" sz="1100" b="1" dirty="0" err="1">
                <a:solidFill>
                  <a:schemeClr val="dk1"/>
                </a:solidFill>
                <a:latin typeface="Arial"/>
                <a:ea typeface="Arial"/>
                <a:cs typeface="Arial"/>
                <a:sym typeface="Arial"/>
              </a:rPr>
              <a:t>que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l’étudiant</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utilise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certaines</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stratégies</a:t>
            </a:r>
            <a:r>
              <a:rPr lang="en-US" sz="1100" b="1" dirty="0">
                <a:solidFill>
                  <a:schemeClr val="dk1"/>
                </a:solidFill>
                <a:latin typeface="Arial"/>
                <a:ea typeface="Arial"/>
                <a:cs typeface="Arial"/>
                <a:sym typeface="Arial"/>
              </a:rPr>
              <a:t> pendant l’apprentissage </a:t>
            </a:r>
            <a:r>
              <a:rPr lang="en-US" sz="1100" b="1" dirty="0" err="1">
                <a:solidFill>
                  <a:schemeClr val="dk1"/>
                </a:solidFill>
                <a:latin typeface="Arial"/>
                <a:ea typeface="Arial"/>
                <a:cs typeface="Arial"/>
                <a:sym typeface="Arial"/>
              </a:rPr>
              <a:t>peut</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donc</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influer</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sur</a:t>
            </a:r>
            <a:r>
              <a:rPr lang="en-US" sz="1100" b="1" dirty="0">
                <a:solidFill>
                  <a:schemeClr val="dk1"/>
                </a:solidFill>
                <a:latin typeface="Arial"/>
                <a:ea typeface="Arial"/>
                <a:cs typeface="Arial"/>
                <a:sym typeface="Arial"/>
              </a:rPr>
              <a:t> s</a:t>
            </a:r>
            <a:r>
              <a:rPr lang="en-US" sz="1100" b="1" dirty="0">
                <a:solidFill>
                  <a:srgbClr val="0000FF"/>
                </a:solidFill>
                <a:latin typeface="Arial"/>
                <a:ea typeface="Arial"/>
                <a:cs typeface="Arial"/>
                <a:sym typeface="Arial"/>
              </a:rPr>
              <a:t>on </a:t>
            </a:r>
            <a:r>
              <a:rPr lang="en-US" sz="1100" b="1" dirty="0" err="1">
                <a:solidFill>
                  <a:srgbClr val="0000FF"/>
                </a:solidFill>
                <a:latin typeface="Arial"/>
                <a:ea typeface="Arial"/>
                <a:cs typeface="Arial"/>
                <a:sym typeface="Arial"/>
              </a:rPr>
              <a:t>propre</a:t>
            </a:r>
            <a:r>
              <a:rPr lang="en-US" sz="1100" b="1" dirty="0">
                <a:solidFill>
                  <a:srgbClr val="0000FF"/>
                </a:solidFill>
                <a:latin typeface="Arial"/>
                <a:ea typeface="Arial"/>
                <a:cs typeface="Arial"/>
                <a:sym typeface="Arial"/>
              </a:rPr>
              <a:t> </a:t>
            </a:r>
            <a:r>
              <a:rPr lang="en-US" sz="1100" b="1" dirty="0" err="1">
                <a:solidFill>
                  <a:srgbClr val="0000FF"/>
                </a:solidFill>
                <a:latin typeface="Arial"/>
                <a:ea typeface="Arial"/>
                <a:cs typeface="Arial"/>
                <a:sym typeface="Arial"/>
              </a:rPr>
              <a:t>processus</a:t>
            </a:r>
            <a:r>
              <a:rPr lang="en-US" sz="1100" b="1" dirty="0">
                <a:solidFill>
                  <a:srgbClr val="0000FF"/>
                </a:solidFill>
                <a:latin typeface="Arial"/>
                <a:ea typeface="Arial"/>
                <a:cs typeface="Arial"/>
                <a:sym typeface="Arial"/>
              </a:rPr>
              <a:t> </a:t>
            </a:r>
            <a:r>
              <a:rPr lang="en-US" sz="1100" b="1" dirty="0" err="1">
                <a:solidFill>
                  <a:srgbClr val="0000FF"/>
                </a:solidFill>
                <a:latin typeface="Arial"/>
                <a:ea typeface="Arial"/>
                <a:cs typeface="Arial"/>
                <a:sym typeface="Arial"/>
              </a:rPr>
              <a:t>d’encodage</a:t>
            </a:r>
            <a:r>
              <a:rPr lang="en-US" sz="1100" b="1" dirty="0">
                <a:solidFill>
                  <a:srgbClr val="0000FF"/>
                </a:solidFill>
                <a:latin typeface="Arial"/>
                <a:ea typeface="Arial"/>
                <a:cs typeface="Arial"/>
                <a:sym typeface="Arial"/>
              </a:rPr>
              <a:t>,</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ce</a:t>
            </a:r>
            <a:r>
              <a:rPr lang="en-US" sz="1100" b="1" dirty="0">
                <a:solidFill>
                  <a:schemeClr val="dk1"/>
                </a:solidFill>
                <a:latin typeface="Arial"/>
                <a:ea typeface="Arial"/>
                <a:cs typeface="Arial"/>
                <a:sym typeface="Arial"/>
              </a:rPr>
              <a:t> qui à son tour </a:t>
            </a:r>
            <a:r>
              <a:rPr lang="en-US" sz="1100" b="1" dirty="0" err="1">
                <a:solidFill>
                  <a:schemeClr val="dk1"/>
                </a:solidFill>
                <a:latin typeface="Arial"/>
                <a:ea typeface="Arial"/>
                <a:cs typeface="Arial"/>
                <a:sym typeface="Arial"/>
              </a:rPr>
              <a:t>affecte</a:t>
            </a:r>
            <a:r>
              <a:rPr lang="en-US" sz="1100" b="1" dirty="0">
                <a:solidFill>
                  <a:schemeClr val="dk1"/>
                </a:solidFill>
                <a:latin typeface="Arial"/>
                <a:ea typeface="Arial"/>
                <a:cs typeface="Arial"/>
                <a:sym typeface="Arial"/>
              </a:rPr>
              <a:t> le </a:t>
            </a:r>
            <a:r>
              <a:rPr lang="en-US" sz="1100" b="1" dirty="0" err="1">
                <a:solidFill>
                  <a:schemeClr val="dk1"/>
                </a:solidFill>
                <a:latin typeface="Arial"/>
                <a:ea typeface="Arial"/>
                <a:cs typeface="Arial"/>
                <a:sym typeface="Arial"/>
              </a:rPr>
              <a:t>résultat</a:t>
            </a:r>
            <a:r>
              <a:rPr lang="en-US" sz="1100" b="1" dirty="0">
                <a:solidFill>
                  <a:schemeClr val="dk1"/>
                </a:solidFill>
                <a:latin typeface="Arial"/>
                <a:ea typeface="Arial"/>
                <a:cs typeface="Arial"/>
                <a:sym typeface="Arial"/>
              </a:rPr>
              <a:t> de </a:t>
            </a:r>
            <a:r>
              <a:rPr lang="en-US" sz="1100" b="1" dirty="0" err="1">
                <a:solidFill>
                  <a:schemeClr val="dk1"/>
                </a:solidFill>
                <a:latin typeface="Arial"/>
                <a:ea typeface="Arial"/>
                <a:cs typeface="Arial"/>
                <a:sym typeface="Arial"/>
              </a:rPr>
              <a:t>ses</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apprentissages</a:t>
            </a:r>
            <a:r>
              <a:rPr lang="en-US" sz="1100" b="1" dirty="0">
                <a:solidFill>
                  <a:schemeClr val="dk1"/>
                </a:solidFill>
                <a:latin typeface="Arial"/>
                <a:ea typeface="Arial"/>
                <a:cs typeface="Arial"/>
                <a:sym typeface="Arial"/>
              </a:rPr>
              <a:t> et, par le fait </a:t>
            </a:r>
            <a:r>
              <a:rPr lang="en-US" sz="1100" b="1" dirty="0" err="1">
                <a:solidFill>
                  <a:schemeClr val="dk1"/>
                </a:solidFill>
                <a:latin typeface="Arial"/>
                <a:ea typeface="Arial"/>
                <a:cs typeface="Arial"/>
                <a:sym typeface="Arial"/>
              </a:rPr>
              <a:t>même</a:t>
            </a:r>
            <a:r>
              <a:rPr lang="en-US" sz="1100" b="1" dirty="0">
                <a:solidFill>
                  <a:schemeClr val="dk1"/>
                </a:solidFill>
                <a:latin typeface="Arial"/>
                <a:ea typeface="Arial"/>
                <a:cs typeface="Arial"/>
                <a:sym typeface="Arial"/>
              </a:rPr>
              <a:t>, </a:t>
            </a:r>
            <a:r>
              <a:rPr lang="en-US" sz="1100" b="1" dirty="0" err="1">
                <a:solidFill>
                  <a:schemeClr val="dk1"/>
                </a:solidFill>
                <a:latin typeface="Arial"/>
                <a:ea typeface="Arial"/>
                <a:cs typeface="Arial"/>
                <a:sym typeface="Arial"/>
              </a:rPr>
              <a:t>sa</a:t>
            </a:r>
            <a:r>
              <a:rPr lang="en-US" sz="1100" b="1" dirty="0">
                <a:solidFill>
                  <a:schemeClr val="dk1"/>
                </a:solidFill>
                <a:latin typeface="Arial"/>
                <a:ea typeface="Arial"/>
                <a:cs typeface="Arial"/>
                <a:sym typeface="Arial"/>
              </a:rPr>
              <a:t> performance. </a:t>
            </a:r>
          </a:p>
          <a:p>
            <a:pPr lvl="0" rtl="0">
              <a:spcBef>
                <a:spcPts val="0"/>
              </a:spcBef>
              <a:buNone/>
            </a:pPr>
            <a:endParaRPr sz="1100" b="1" dirty="0">
              <a:solidFill>
                <a:schemeClr val="dk1"/>
              </a:solidFill>
              <a:latin typeface="Arial"/>
              <a:ea typeface="Arial"/>
              <a:cs typeface="Arial"/>
              <a:sym typeface="Arial"/>
            </a:endParaRPr>
          </a:p>
          <a:p>
            <a:pPr lvl="0" rtl="0">
              <a:spcBef>
                <a:spcPts val="0"/>
              </a:spcBef>
              <a:buNone/>
            </a:pPr>
            <a:endParaRPr sz="1100" b="1" dirty="0">
              <a:solidFill>
                <a:schemeClr val="dk1"/>
              </a:solidFill>
              <a:latin typeface="Arial"/>
              <a:ea typeface="Arial"/>
              <a:cs typeface="Arial"/>
              <a:sym typeface="Arial"/>
            </a:endParaRPr>
          </a:p>
          <a:p>
            <a:pPr lvl="0">
              <a:spcBef>
                <a:spcPts val="0"/>
              </a:spcBef>
              <a:buNone/>
            </a:pPr>
            <a:r>
              <a:rPr lang="en-US" sz="1100" dirty="0" err="1">
                <a:solidFill>
                  <a:schemeClr val="dk1"/>
                </a:solidFill>
                <a:latin typeface="Arial"/>
                <a:ea typeface="Arial"/>
                <a:cs typeface="Arial"/>
                <a:sym typeface="Arial"/>
              </a:rPr>
              <a:t>Intérêt</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indéniable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qu’elles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suscitent</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dans</a:t>
            </a:r>
            <a:r>
              <a:rPr lang="en-US" sz="1100" dirty="0">
                <a:solidFill>
                  <a:schemeClr val="dk1"/>
                </a:solidFill>
                <a:latin typeface="Arial"/>
                <a:ea typeface="Arial"/>
                <a:cs typeface="Arial"/>
                <a:sym typeface="Arial"/>
              </a:rPr>
              <a:t> les </a:t>
            </a:r>
            <a:r>
              <a:rPr lang="en-US" sz="1100" dirty="0" err="1">
                <a:solidFill>
                  <a:schemeClr val="dk1"/>
                </a:solidFill>
                <a:latin typeface="Arial"/>
                <a:ea typeface="Arial"/>
                <a:cs typeface="Arial"/>
                <a:sym typeface="Arial"/>
              </a:rPr>
              <a:t>différents</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milieux</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d’éducation</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Comme</a:t>
            </a:r>
            <a:r>
              <a:rPr lang="en-US" sz="1100" dirty="0">
                <a:solidFill>
                  <a:schemeClr val="dk1"/>
                </a:solidFill>
                <a:latin typeface="Arial"/>
                <a:ea typeface="Arial"/>
                <a:cs typeface="Arial"/>
                <a:sym typeface="Arial"/>
              </a:rPr>
              <a:t> le </a:t>
            </a:r>
            <a:r>
              <a:rPr lang="en-US" sz="1100" dirty="0" err="1">
                <a:solidFill>
                  <a:schemeClr val="dk1"/>
                </a:solidFill>
                <a:latin typeface="Arial"/>
                <a:ea typeface="Arial"/>
                <a:cs typeface="Arial"/>
                <a:sym typeface="Arial"/>
              </a:rPr>
              <a:t>souligne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votre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nombreuse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présence</a:t>
            </a:r>
            <a:r>
              <a:rPr lang="en-US" sz="1100" dirty="0">
                <a:solidFill>
                  <a:schemeClr val="dk1"/>
                </a:solidFill>
                <a:latin typeface="Arial"/>
                <a:ea typeface="Arial"/>
                <a:cs typeface="Arial"/>
                <a:sym typeface="Arial"/>
              </a:rPr>
              <a:t> </a:t>
            </a:r>
            <a:r>
              <a:rPr lang="en-US" sz="1100" dirty="0" err="1">
                <a:solidFill>
                  <a:schemeClr val="dk1"/>
                </a:solidFill>
                <a:latin typeface="Arial"/>
                <a:ea typeface="Arial"/>
                <a:cs typeface="Arial"/>
                <a:sym typeface="Arial"/>
              </a:rPr>
              <a:t>aujourd’hui</a:t>
            </a:r>
            <a:r>
              <a:rPr lang="en-US" sz="1100" dirty="0">
                <a:solidFill>
                  <a:schemeClr val="dk1"/>
                </a:solidFill>
                <a:latin typeface="Arial"/>
                <a:ea typeface="Arial"/>
                <a:cs typeface="Arial"/>
                <a:sym typeface="Arial"/>
              </a:rPr>
              <a:t>.</a:t>
            </a:r>
          </a:p>
          <a:p>
            <a:pPr lvl="0">
              <a:spcBef>
                <a:spcPts val="0"/>
              </a:spcBef>
              <a:buClr>
                <a:schemeClr val="dk1"/>
              </a:buClr>
              <a:buSzPct val="100000"/>
              <a:buFont typeface="Arial"/>
              <a:buNone/>
            </a:pPr>
            <a:endParaRPr sz="1100" dirty="0">
              <a:solidFill>
                <a:schemeClr val="dk1"/>
              </a:solidFill>
            </a:endParaRPr>
          </a:p>
        </p:txBody>
      </p:sp>
    </p:spTree>
    <p:extLst>
      <p:ext uri="{BB962C8B-B14F-4D97-AF65-F5344CB8AC3E}">
        <p14:creationId xmlns:p14="http://schemas.microsoft.com/office/powerpoint/2010/main" val="424492214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1"/>
        <p:cNvGrpSpPr/>
        <p:nvPr/>
      </p:nvGrpSpPr>
      <p:grpSpPr>
        <a:xfrm>
          <a:off x="0" y="0"/>
          <a:ext cx="0" cy="0"/>
          <a:chOff x="0" y="0"/>
          <a:chExt cx="0" cy="0"/>
        </a:xfrm>
      </p:grpSpPr>
      <p:sp>
        <p:nvSpPr>
          <p:cNvPr id="482" name="Shape 4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83" name="Shape 483"/>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dirty="0"/>
              <a:t>Philippe : </a:t>
            </a:r>
          </a:p>
          <a:p>
            <a:pPr lvl="0">
              <a:spcBef>
                <a:spcPts val="0"/>
              </a:spcBef>
              <a:buNone/>
            </a:pPr>
            <a:r>
              <a:rPr lang="en-US" dirty="0"/>
              <a:t>La </a:t>
            </a:r>
            <a:r>
              <a:rPr lang="en-US" dirty="0" err="1"/>
              <a:t>troisième</a:t>
            </a:r>
            <a:r>
              <a:rPr lang="en-US" dirty="0"/>
              <a:t> et </a:t>
            </a:r>
            <a:r>
              <a:rPr lang="en-US" dirty="0" err="1"/>
              <a:t>dernière</a:t>
            </a:r>
            <a:r>
              <a:rPr lang="en-US" dirty="0"/>
              <a:t> </a:t>
            </a:r>
            <a:r>
              <a:rPr lang="en-US" dirty="0" err="1"/>
              <a:t>réponse</a:t>
            </a:r>
            <a:r>
              <a:rPr lang="en-US" dirty="0"/>
              <a:t> à </a:t>
            </a:r>
            <a:r>
              <a:rPr lang="en-US" dirty="0" err="1"/>
              <a:t>notre</a:t>
            </a:r>
            <a:r>
              <a:rPr lang="en-US" dirty="0"/>
              <a:t> question</a:t>
            </a:r>
          </a:p>
          <a:p>
            <a:pPr lvl="0">
              <a:spcBef>
                <a:spcPts val="0"/>
              </a:spcBef>
              <a:buNone/>
            </a:pPr>
            <a:r>
              <a:rPr lang="en-US" dirty="0"/>
              <a:t>Est-</a:t>
            </a:r>
            <a:r>
              <a:rPr lang="en-US" dirty="0" err="1"/>
              <a:t>ce</a:t>
            </a:r>
            <a:r>
              <a:rPr lang="en-US" dirty="0"/>
              <a:t> </a:t>
            </a:r>
            <a:r>
              <a:rPr lang="en-US" dirty="0" err="1"/>
              <a:t>que</a:t>
            </a:r>
            <a:r>
              <a:rPr lang="en-US" dirty="0"/>
              <a:t> </a:t>
            </a:r>
            <a:r>
              <a:rPr lang="en-US" dirty="0" err="1"/>
              <a:t>cela</a:t>
            </a:r>
            <a:r>
              <a:rPr lang="en-US" dirty="0"/>
              <a:t> en </a:t>
            </a:r>
            <a:r>
              <a:rPr lang="en-US" dirty="0" err="1"/>
              <a:t>vaut</a:t>
            </a:r>
            <a:r>
              <a:rPr lang="en-US" dirty="0"/>
              <a:t> la </a:t>
            </a:r>
            <a:r>
              <a:rPr lang="en-US" dirty="0" err="1"/>
              <a:t>peine</a:t>
            </a:r>
            <a:r>
              <a:rPr lang="en-US" dirty="0"/>
              <a:t>? : La </a:t>
            </a:r>
            <a:r>
              <a:rPr lang="en-US" dirty="0" err="1"/>
              <a:t>réponse</a:t>
            </a:r>
            <a:r>
              <a:rPr lang="en-US" dirty="0"/>
              <a:t> de la </a:t>
            </a:r>
            <a:r>
              <a:rPr lang="en-US" dirty="0" err="1"/>
              <a:t>recherche</a:t>
            </a:r>
            <a:r>
              <a:rPr lang="en-US" dirty="0"/>
              <a:t> </a:t>
            </a:r>
            <a:r>
              <a:rPr lang="en-US" dirty="0" err="1"/>
              <a:t>appliquée</a:t>
            </a:r>
            <a:endParaRPr lang="en-US" dirty="0"/>
          </a:p>
          <a:p>
            <a:pPr lvl="0" rtl="0">
              <a:spcBef>
                <a:spcPts val="0"/>
              </a:spcBef>
              <a:buNone/>
            </a:pPr>
            <a:r>
              <a:rPr lang="en-US" sz="1200" dirty="0" err="1">
                <a:solidFill>
                  <a:schemeClr val="dk1"/>
                </a:solidFill>
                <a:latin typeface="Arial"/>
                <a:ea typeface="Arial"/>
                <a:cs typeface="Arial"/>
                <a:sym typeface="Arial"/>
              </a:rPr>
              <a:t>Certaines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approches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d’enseignement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sont-elles</a:t>
            </a:r>
            <a:r>
              <a:rPr lang="en-US" sz="1200" dirty="0">
                <a:solidFill>
                  <a:schemeClr val="dk1"/>
                </a:solidFill>
                <a:latin typeface="Arial"/>
                <a:ea typeface="Arial"/>
                <a:cs typeface="Arial"/>
                <a:sym typeface="Arial"/>
              </a:rPr>
              <a:t> plus </a:t>
            </a:r>
            <a:r>
              <a:rPr lang="en-US" sz="1200" dirty="0" err="1">
                <a:solidFill>
                  <a:schemeClr val="dk1"/>
                </a:solidFill>
                <a:latin typeface="Arial"/>
                <a:ea typeface="Arial"/>
                <a:cs typeface="Arial"/>
                <a:sym typeface="Arial"/>
              </a:rPr>
              <a:t>susceptibles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que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d’autres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d’avoir</a:t>
            </a:r>
            <a:r>
              <a:rPr lang="en-US" sz="1200" dirty="0">
                <a:solidFill>
                  <a:schemeClr val="dk1"/>
                </a:solidFill>
                <a:latin typeface="Arial"/>
                <a:ea typeface="Arial"/>
                <a:cs typeface="Arial"/>
                <a:sym typeface="Arial"/>
              </a:rPr>
              <a:t> un </a:t>
            </a:r>
            <a:r>
              <a:rPr lang="en-US" sz="1200" dirty="0" err="1">
                <a:solidFill>
                  <a:schemeClr val="dk1"/>
                </a:solidFill>
                <a:latin typeface="Arial"/>
                <a:ea typeface="Arial"/>
                <a:cs typeface="Arial"/>
                <a:sym typeface="Arial"/>
              </a:rPr>
              <a:t>effet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positif</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l’apprentissage des </a:t>
            </a:r>
            <a:r>
              <a:rPr lang="en-US" sz="1200" dirty="0" err="1">
                <a:solidFill>
                  <a:schemeClr val="dk1"/>
                </a:solidFill>
                <a:latin typeface="Arial"/>
                <a:ea typeface="Arial"/>
                <a:cs typeface="Arial"/>
                <a:sym typeface="Arial"/>
              </a:rPr>
              <a:t>élèves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Quels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facteurs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ont</a:t>
            </a:r>
            <a:r>
              <a:rPr lang="en-US" sz="1200" dirty="0">
                <a:solidFill>
                  <a:schemeClr val="dk1"/>
                </a:solidFill>
                <a:latin typeface="Arial"/>
                <a:ea typeface="Arial"/>
                <a:cs typeface="Arial"/>
                <a:sym typeface="Arial"/>
              </a:rPr>
              <a:t> un impact </a:t>
            </a:r>
            <a:r>
              <a:rPr lang="en-US" sz="1200" dirty="0" err="1">
                <a:solidFill>
                  <a:schemeClr val="dk1"/>
                </a:solidFill>
                <a:latin typeface="Arial"/>
                <a:ea typeface="Arial"/>
                <a:cs typeface="Arial"/>
                <a:sym typeface="Arial"/>
              </a:rPr>
              <a:t>significatif</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la réussite </a:t>
            </a:r>
            <a:r>
              <a:rPr lang="en-US" sz="1200" dirty="0" err="1">
                <a:solidFill>
                  <a:schemeClr val="dk1"/>
                </a:solidFill>
                <a:latin typeface="Arial"/>
                <a:ea typeface="Arial"/>
                <a:cs typeface="Arial"/>
                <a:sym typeface="Arial"/>
              </a:rPr>
              <a:t>scolaire</a:t>
            </a:r>
            <a:r>
              <a:rPr lang="en-US" sz="1200" dirty="0">
                <a:solidFill>
                  <a:schemeClr val="dk1"/>
                </a:solidFill>
                <a:latin typeface="Arial"/>
                <a:ea typeface="Arial"/>
                <a:cs typeface="Arial"/>
                <a:sym typeface="Arial"/>
              </a:rPr>
              <a:t>? John Hattie a </a:t>
            </a:r>
            <a:r>
              <a:rPr lang="en-US" sz="1200" dirty="0" err="1">
                <a:solidFill>
                  <a:schemeClr val="dk1"/>
                </a:solidFill>
                <a:latin typeface="Arial"/>
                <a:ea typeface="Arial"/>
                <a:cs typeface="Arial"/>
                <a:sym typeface="Arial"/>
              </a:rPr>
              <a:t>voulu</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répondre</a:t>
            </a:r>
            <a:r>
              <a:rPr lang="en-US" sz="1200" dirty="0">
                <a:solidFill>
                  <a:schemeClr val="dk1"/>
                </a:solidFill>
                <a:latin typeface="Arial"/>
                <a:ea typeface="Arial"/>
                <a:cs typeface="Arial"/>
                <a:sym typeface="Arial"/>
              </a:rPr>
              <a:t> à </a:t>
            </a:r>
            <a:r>
              <a:rPr lang="en-US" sz="1200" dirty="0" err="1">
                <a:solidFill>
                  <a:schemeClr val="dk1"/>
                </a:solidFill>
                <a:latin typeface="Arial"/>
                <a:ea typeface="Arial"/>
                <a:cs typeface="Arial"/>
                <a:sym typeface="Arial"/>
              </a:rPr>
              <a:t>ces</a:t>
            </a:r>
            <a:r>
              <a:rPr lang="en-US" sz="1200" dirty="0">
                <a:solidFill>
                  <a:schemeClr val="dk1"/>
                </a:solidFill>
                <a:latin typeface="Arial"/>
                <a:ea typeface="Arial"/>
                <a:cs typeface="Arial"/>
                <a:sym typeface="Arial"/>
              </a:rPr>
              <a:t> questions.</a:t>
            </a:r>
          </a:p>
          <a:p>
            <a:pPr lvl="0" rtl="0">
              <a:lnSpc>
                <a:spcPct val="115000"/>
              </a:lnSpc>
              <a:spcBef>
                <a:spcPts val="0"/>
              </a:spcBef>
              <a:buClr>
                <a:schemeClr val="dk1"/>
              </a:buClr>
              <a:buSzPct val="91666"/>
              <a:buFont typeface="Arial"/>
              <a:buNone/>
            </a:pPr>
            <a:endParaRPr sz="1200" dirty="0">
              <a:solidFill>
                <a:schemeClr val="dk1"/>
              </a:solidFill>
              <a:latin typeface="Arial"/>
              <a:ea typeface="Arial"/>
              <a:cs typeface="Arial"/>
              <a:sym typeface="Arial"/>
            </a:endParaRPr>
          </a:p>
          <a:p>
            <a:pPr lvl="0" rtl="0">
              <a:lnSpc>
                <a:spcPct val="138000"/>
              </a:lnSpc>
              <a:spcBef>
                <a:spcPts val="0"/>
              </a:spcBef>
              <a:buClr>
                <a:schemeClr val="dk1"/>
              </a:buClr>
              <a:buSzPct val="91666"/>
              <a:buFont typeface="Arial"/>
              <a:buNone/>
            </a:pPr>
            <a:r>
              <a:rPr lang="en-US" sz="1200" dirty="0">
                <a:solidFill>
                  <a:schemeClr val="dk1"/>
                </a:solidFill>
                <a:latin typeface="Arial"/>
                <a:ea typeface="Arial"/>
                <a:cs typeface="Arial"/>
                <a:sym typeface="Arial"/>
              </a:rPr>
              <a:t>La </a:t>
            </a:r>
            <a:r>
              <a:rPr lang="en-US" sz="1200" dirty="0" err="1">
                <a:solidFill>
                  <a:schemeClr val="dk1"/>
                </a:solidFill>
                <a:latin typeface="Arial"/>
                <a:ea typeface="Arial"/>
                <a:cs typeface="Arial"/>
                <a:sym typeface="Arial"/>
              </a:rPr>
              <a:t>démarche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d’Hattie</a:t>
            </a:r>
            <a:r>
              <a:rPr lang="en-US" sz="1200" dirty="0">
                <a:solidFill>
                  <a:schemeClr val="dk1"/>
                </a:solidFill>
                <a:latin typeface="Arial"/>
                <a:ea typeface="Arial"/>
                <a:cs typeface="Arial"/>
                <a:sym typeface="Arial"/>
              </a:rPr>
              <a:t>.</a:t>
            </a:r>
          </a:p>
          <a:p>
            <a:pPr marL="457200" lvl="0" indent="-304800" rtl="0">
              <a:lnSpc>
                <a:spcPct val="138000"/>
              </a:lnSpc>
              <a:spcBef>
                <a:spcPts val="0"/>
              </a:spcBef>
              <a:buSzPct val="100000"/>
              <a:buFont typeface="Arial"/>
              <a:buChar char="●"/>
            </a:pPr>
            <a:r>
              <a:rPr lang="en-US" sz="1200" u="sng" dirty="0">
                <a:solidFill>
                  <a:srgbClr val="1155CC"/>
                </a:solidFill>
                <a:latin typeface="Arial"/>
                <a:ea typeface="Arial"/>
                <a:cs typeface="Arial"/>
                <a:sym typeface="Arial"/>
                <a:hlinkClick r:id="rId3"/>
              </a:rPr>
              <a:t>Hattie</a:t>
            </a:r>
            <a:r>
              <a:rPr lang="en-US" sz="1200" dirty="0">
                <a:solidFill>
                  <a:schemeClr val="dk1"/>
                </a:solidFill>
                <a:latin typeface="Arial"/>
                <a:ea typeface="Arial"/>
                <a:cs typeface="Arial"/>
                <a:sym typeface="Arial"/>
              </a:rPr>
              <a:t> (Hattie, 2009) a </a:t>
            </a:r>
            <a:r>
              <a:rPr lang="en-US" sz="1200" dirty="0" err="1">
                <a:solidFill>
                  <a:schemeClr val="dk1"/>
                </a:solidFill>
                <a:latin typeface="Arial"/>
                <a:ea typeface="Arial"/>
                <a:cs typeface="Arial"/>
                <a:sym typeface="Arial"/>
              </a:rPr>
              <a:t>analysé</a:t>
            </a:r>
            <a:r>
              <a:rPr lang="en-US" sz="1200" dirty="0">
                <a:solidFill>
                  <a:schemeClr val="dk1"/>
                </a:solidFill>
                <a:latin typeface="Arial"/>
                <a:ea typeface="Arial"/>
                <a:cs typeface="Arial"/>
                <a:sym typeface="Arial"/>
              </a:rPr>
              <a:t> plus de 800 </a:t>
            </a:r>
            <a:r>
              <a:rPr lang="en-US" sz="1200" dirty="0" err="1">
                <a:solidFill>
                  <a:schemeClr val="dk1"/>
                </a:solidFill>
                <a:latin typeface="Arial"/>
                <a:ea typeface="Arial"/>
                <a:cs typeface="Arial"/>
                <a:sym typeface="Arial"/>
              </a:rPr>
              <a:t>méta</a:t>
            </a:r>
            <a:r>
              <a:rPr lang="en-US" sz="1200" dirty="0">
                <a:solidFill>
                  <a:schemeClr val="dk1"/>
                </a:solidFill>
                <a:latin typeface="Arial"/>
                <a:ea typeface="Arial"/>
                <a:cs typeface="Arial"/>
                <a:sym typeface="Arial"/>
              </a:rPr>
              <a:t>-analyses </a:t>
            </a:r>
            <a:r>
              <a:rPr lang="en-US" sz="1200" dirty="0" err="1">
                <a:solidFill>
                  <a:schemeClr val="dk1"/>
                </a:solidFill>
                <a:latin typeface="Arial"/>
                <a:ea typeface="Arial"/>
                <a:cs typeface="Arial"/>
                <a:sym typeface="Arial"/>
              </a:rPr>
              <a:t>synthétisant</a:t>
            </a:r>
            <a:r>
              <a:rPr lang="en-US" sz="1200" dirty="0">
                <a:solidFill>
                  <a:schemeClr val="dk1"/>
                </a:solidFill>
                <a:latin typeface="Arial"/>
                <a:ea typeface="Arial"/>
                <a:cs typeface="Arial"/>
                <a:sym typeface="Arial"/>
              </a:rPr>
              <a:t> plus de 50 000 études en </a:t>
            </a:r>
            <a:r>
              <a:rPr lang="en-US" sz="1200" dirty="0" err="1">
                <a:solidFill>
                  <a:schemeClr val="dk1"/>
                </a:solidFill>
                <a:latin typeface="Arial"/>
                <a:ea typeface="Arial"/>
                <a:cs typeface="Arial"/>
                <a:sym typeface="Arial"/>
              </a:rPr>
              <a:t>éducation</a:t>
            </a:r>
            <a:r>
              <a:rPr lang="en-US" sz="1200" dirty="0">
                <a:solidFill>
                  <a:schemeClr val="dk1"/>
                </a:solidFill>
                <a:latin typeface="Arial"/>
                <a:ea typeface="Arial"/>
                <a:cs typeface="Arial"/>
                <a:sym typeface="Arial"/>
              </a:rPr>
              <a:t>. </a:t>
            </a:r>
          </a:p>
          <a:p>
            <a:pPr marL="457200" lvl="0" indent="-304800" rtl="0">
              <a:lnSpc>
                <a:spcPct val="138000"/>
              </a:lnSpc>
              <a:spcBef>
                <a:spcPts val="0"/>
              </a:spcBef>
              <a:buSzPct val="100000"/>
              <a:buFont typeface="Arial"/>
              <a:buChar char="●"/>
            </a:pPr>
            <a:r>
              <a:rPr lang="en-US" sz="1200" dirty="0">
                <a:solidFill>
                  <a:schemeClr val="dk1"/>
                </a:solidFill>
                <a:latin typeface="Arial"/>
                <a:ea typeface="Arial"/>
                <a:cs typeface="Arial"/>
                <a:sym typeface="Arial"/>
              </a:rPr>
              <a:t>Il a </a:t>
            </a:r>
            <a:r>
              <a:rPr lang="en-US" sz="1200" dirty="0" err="1">
                <a:solidFill>
                  <a:schemeClr val="dk1"/>
                </a:solidFill>
                <a:latin typeface="Arial"/>
                <a:ea typeface="Arial"/>
                <a:cs typeface="Arial"/>
                <a:sym typeface="Arial"/>
              </a:rPr>
              <a:t>ensuite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ciblé</a:t>
            </a:r>
            <a:r>
              <a:rPr lang="en-US" sz="1200" dirty="0">
                <a:solidFill>
                  <a:schemeClr val="dk1"/>
                </a:solidFill>
                <a:latin typeface="Arial"/>
                <a:ea typeface="Arial"/>
                <a:cs typeface="Arial"/>
                <a:sym typeface="Arial"/>
              </a:rPr>
              <a:t> des</a:t>
            </a:r>
            <a:r>
              <a:rPr lang="en-US" sz="1200" dirty="0">
                <a:solidFill>
                  <a:schemeClr val="dk1"/>
                </a:solidFill>
                <a:latin typeface="Arial"/>
                <a:ea typeface="Arial"/>
                <a:cs typeface="Arial"/>
                <a:sym typeface="Arial"/>
                <a:hlinkClick r:id="rId4"/>
              </a:rPr>
              <a:t> </a:t>
            </a:r>
            <a:r>
              <a:rPr lang="en-US" sz="1200" u="sng" dirty="0" err="1">
                <a:solidFill>
                  <a:srgbClr val="1155CC"/>
                </a:solidFill>
                <a:latin typeface="Arial"/>
                <a:ea typeface="Arial"/>
                <a:cs typeface="Arial"/>
                <a:sym typeface="Arial"/>
                <a:hlinkClick r:id="rId4"/>
              </a:rPr>
              <a:t>facteurs</a:t>
            </a:r>
            <a:r>
              <a:rPr lang="en-US" sz="1200" dirty="0">
                <a:solidFill>
                  <a:schemeClr val="dk1"/>
                </a:solidFill>
                <a:latin typeface="Arial"/>
                <a:ea typeface="Arial"/>
                <a:cs typeface="Arial"/>
                <a:sym typeface="Arial"/>
              </a:rPr>
              <a:t> (variables </a:t>
            </a:r>
            <a:r>
              <a:rPr lang="en-US" sz="1200" dirty="0" err="1">
                <a:solidFill>
                  <a:schemeClr val="dk1"/>
                </a:solidFill>
                <a:latin typeface="Arial"/>
                <a:ea typeface="Arial"/>
                <a:cs typeface="Arial"/>
                <a:sym typeface="Arial"/>
              </a:rPr>
              <a:t>indépendantes</a:t>
            </a:r>
            <a:r>
              <a:rPr lang="en-US" sz="1200" dirty="0">
                <a:solidFill>
                  <a:schemeClr val="dk1"/>
                </a:solidFill>
                <a:latin typeface="Arial"/>
                <a:ea typeface="Arial"/>
                <a:cs typeface="Arial"/>
                <a:sym typeface="Arial"/>
              </a:rPr>
              <a:t>) qui </a:t>
            </a:r>
            <a:r>
              <a:rPr lang="en-US" sz="1200" dirty="0" err="1">
                <a:solidFill>
                  <a:schemeClr val="dk1"/>
                </a:solidFill>
                <a:latin typeface="Arial"/>
                <a:ea typeface="Arial"/>
                <a:cs typeface="Arial"/>
                <a:sym typeface="Arial"/>
              </a:rPr>
              <a:t>ressortent</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ces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méta</a:t>
            </a:r>
            <a:r>
              <a:rPr lang="en-US" sz="1200" dirty="0">
                <a:solidFill>
                  <a:schemeClr val="dk1"/>
                </a:solidFill>
                <a:latin typeface="Arial"/>
                <a:ea typeface="Arial"/>
                <a:cs typeface="Arial"/>
                <a:sym typeface="Arial"/>
              </a:rPr>
              <a:t>-analyses </a:t>
            </a:r>
            <a:r>
              <a:rPr lang="en-US" sz="1200" dirty="0" err="1">
                <a:solidFill>
                  <a:schemeClr val="dk1"/>
                </a:solidFill>
                <a:latin typeface="Arial"/>
                <a:ea typeface="Arial"/>
                <a:cs typeface="Arial"/>
                <a:sym typeface="Arial"/>
              </a:rPr>
              <a:t>comme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ayant</a:t>
            </a:r>
            <a:r>
              <a:rPr lang="en-US" sz="1200" dirty="0">
                <a:solidFill>
                  <a:schemeClr val="dk1"/>
                </a:solidFill>
                <a:latin typeface="Arial"/>
                <a:ea typeface="Arial"/>
                <a:cs typeface="Arial"/>
                <a:sym typeface="Arial"/>
              </a:rPr>
              <a:t> un </a:t>
            </a:r>
            <a:r>
              <a:rPr lang="en-US" sz="1200" dirty="0" err="1">
                <a:solidFill>
                  <a:schemeClr val="dk1"/>
                </a:solidFill>
                <a:latin typeface="Arial"/>
                <a:ea typeface="Arial"/>
                <a:cs typeface="Arial"/>
                <a:sym typeface="Arial"/>
              </a:rPr>
              <a:t>effet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significatif</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moins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significatif</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la réussite </a:t>
            </a:r>
            <a:r>
              <a:rPr lang="en-US" sz="1200" dirty="0" err="1">
                <a:solidFill>
                  <a:schemeClr val="dk1"/>
                </a:solidFill>
                <a:latin typeface="Arial"/>
                <a:ea typeface="Arial"/>
                <a:cs typeface="Arial"/>
                <a:sym typeface="Arial"/>
              </a:rPr>
              <a:t>scolaire</a:t>
            </a:r>
            <a:r>
              <a:rPr lang="en-US" sz="1200" dirty="0">
                <a:solidFill>
                  <a:schemeClr val="dk1"/>
                </a:solidFill>
                <a:latin typeface="Arial"/>
                <a:ea typeface="Arial"/>
                <a:cs typeface="Arial"/>
                <a:sym typeface="Arial"/>
              </a:rPr>
              <a:t> (variable </a:t>
            </a:r>
            <a:r>
              <a:rPr lang="en-US" sz="1200" dirty="0" err="1">
                <a:solidFill>
                  <a:schemeClr val="dk1"/>
                </a:solidFill>
                <a:latin typeface="Arial"/>
                <a:ea typeface="Arial"/>
                <a:cs typeface="Arial"/>
                <a:sym typeface="Arial"/>
              </a:rPr>
              <a:t>dépendante</a:t>
            </a:r>
            <a:r>
              <a:rPr lang="en-US" sz="1200" dirty="0">
                <a:solidFill>
                  <a:schemeClr val="dk1"/>
                </a:solidFill>
                <a:latin typeface="Arial"/>
                <a:ea typeface="Arial"/>
                <a:cs typeface="Arial"/>
                <a:sym typeface="Arial"/>
              </a:rPr>
              <a:t>). </a:t>
            </a:r>
          </a:p>
          <a:p>
            <a:pPr marL="457200" lvl="0" indent="-304800" rtl="0">
              <a:lnSpc>
                <a:spcPct val="138000"/>
              </a:lnSpc>
              <a:spcBef>
                <a:spcPts val="0"/>
              </a:spcBef>
              <a:buClr>
                <a:schemeClr val="dk1"/>
              </a:buClr>
              <a:buSzPct val="100000"/>
              <a:buFont typeface="Arial"/>
              <a:buChar char="●"/>
            </a:pPr>
            <a:r>
              <a:rPr lang="en-US" sz="1200" dirty="0">
                <a:solidFill>
                  <a:schemeClr val="dk1"/>
                </a:solidFill>
                <a:latin typeface="Arial"/>
                <a:ea typeface="Arial"/>
                <a:cs typeface="Arial"/>
                <a:sym typeface="Arial"/>
              </a:rPr>
              <a:t>Il a </a:t>
            </a:r>
            <a:r>
              <a:rPr lang="en-US" sz="1200" dirty="0" err="1">
                <a:solidFill>
                  <a:schemeClr val="dk1"/>
                </a:solidFill>
                <a:latin typeface="Arial"/>
                <a:ea typeface="Arial"/>
                <a:cs typeface="Arial"/>
                <a:sym typeface="Arial"/>
              </a:rPr>
              <a:t>reporté</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facteurs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échelle</a:t>
            </a:r>
            <a:r>
              <a:rPr lang="en-US" sz="1200" dirty="0">
                <a:solidFill>
                  <a:schemeClr val="dk1"/>
                </a:solidFill>
                <a:latin typeface="Arial"/>
                <a:ea typeface="Arial"/>
                <a:cs typeface="Arial"/>
                <a:sym typeface="Arial"/>
              </a:rPr>
              <a:t> unique et a </a:t>
            </a:r>
            <a:r>
              <a:rPr lang="en-US" sz="1200" dirty="0" err="1">
                <a:solidFill>
                  <a:schemeClr val="dk1"/>
                </a:solidFill>
                <a:latin typeface="Arial"/>
                <a:ea typeface="Arial"/>
                <a:cs typeface="Arial"/>
                <a:sym typeface="Arial"/>
              </a:rPr>
              <a:t>réalisé</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moyenne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d’effet</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ces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facteurs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la réussite (d). IL a </a:t>
            </a:r>
            <a:r>
              <a:rPr lang="en-US" sz="1200" dirty="0" err="1">
                <a:solidFill>
                  <a:schemeClr val="dk1"/>
                </a:solidFill>
                <a:latin typeface="Arial"/>
                <a:ea typeface="Arial"/>
                <a:cs typeface="Arial"/>
                <a:sym typeface="Arial"/>
              </a:rPr>
              <a:t>établi</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cette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moyenne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comme</a:t>
            </a:r>
            <a:r>
              <a:rPr lang="en-US" sz="1200" dirty="0">
                <a:solidFill>
                  <a:schemeClr val="dk1"/>
                </a:solidFill>
                <a:latin typeface="Arial"/>
                <a:ea typeface="Arial"/>
                <a:cs typeface="Arial"/>
                <a:sym typeface="Arial"/>
              </a:rPr>
              <a:t> base de </a:t>
            </a:r>
            <a:r>
              <a:rPr lang="en-US" sz="1200" dirty="0" err="1">
                <a:solidFill>
                  <a:schemeClr val="dk1"/>
                </a:solidFill>
                <a:latin typeface="Arial"/>
                <a:ea typeface="Arial"/>
                <a:cs typeface="Arial"/>
                <a:sym typeface="Arial"/>
              </a:rPr>
              <a:t>comparaison</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facteurs</a:t>
            </a:r>
            <a:r>
              <a:rPr lang="en-US" sz="1200" dirty="0">
                <a:solidFill>
                  <a:schemeClr val="dk1"/>
                </a:solidFill>
                <a:latin typeface="Arial"/>
                <a:ea typeface="Arial"/>
                <a:cs typeface="Arial"/>
                <a:sym typeface="Arial"/>
              </a:rPr>
              <a:t>(</a:t>
            </a:r>
            <a:r>
              <a:rPr lang="en-US" sz="1200" dirty="0" err="1">
                <a:solidFill>
                  <a:schemeClr val="dk1"/>
                </a:solidFill>
                <a:latin typeface="Arial"/>
                <a:ea typeface="Arial"/>
                <a:cs typeface="Arial"/>
                <a:sym typeface="Arial"/>
              </a:rPr>
              <a:t>corrélation</a:t>
            </a:r>
            <a:r>
              <a:rPr lang="en-US" sz="1200" dirty="0">
                <a:solidFill>
                  <a:schemeClr val="dk1"/>
                </a:solidFill>
                <a:latin typeface="Arial"/>
                <a:ea typeface="Arial"/>
                <a:cs typeface="Arial"/>
                <a:sym typeface="Arial"/>
              </a:rPr>
              <a:t> d=0,4). </a:t>
            </a:r>
          </a:p>
          <a:p>
            <a:pPr marL="914400" lvl="1" rtl="0">
              <a:lnSpc>
                <a:spcPct val="138000"/>
              </a:lnSpc>
              <a:spcBef>
                <a:spcPts val="0"/>
              </a:spcBef>
              <a:buClr>
                <a:schemeClr val="dk1"/>
              </a:buClr>
              <a:buSzPct val="100000"/>
              <a:buFont typeface="Arial"/>
              <a:buChar char="○"/>
            </a:pPr>
            <a:r>
              <a:rPr lang="en-US" sz="1200" dirty="0">
                <a:solidFill>
                  <a:schemeClr val="dk1"/>
                </a:solidFill>
                <a:latin typeface="Arial"/>
                <a:ea typeface="Arial"/>
                <a:cs typeface="Arial"/>
                <a:sym typeface="Arial"/>
              </a:rPr>
              <a:t>Note :</a:t>
            </a:r>
            <a:r>
              <a:rPr lang="en-US" sz="1200" dirty="0" err="1">
                <a:solidFill>
                  <a:schemeClr val="dk1"/>
                </a:solidFill>
                <a:latin typeface="Arial"/>
                <a:ea typeface="Arial"/>
                <a:cs typeface="Arial"/>
                <a:sym typeface="Arial"/>
              </a:rPr>
              <a:t>partir</a:t>
            </a:r>
            <a:r>
              <a:rPr lang="en-US" sz="1200" dirty="0">
                <a:solidFill>
                  <a:schemeClr val="dk1"/>
                </a:solidFill>
                <a:latin typeface="Arial"/>
                <a:ea typeface="Arial"/>
                <a:cs typeface="Arial"/>
                <a:sym typeface="Arial"/>
              </a:rPr>
              <a:t> de 0 </a:t>
            </a:r>
            <a:r>
              <a:rPr lang="en-US" sz="1200" dirty="0" err="1">
                <a:solidFill>
                  <a:schemeClr val="dk1"/>
                </a:solidFill>
                <a:latin typeface="Arial"/>
                <a:ea typeface="Arial"/>
                <a:cs typeface="Arial"/>
                <a:sym typeface="Arial"/>
              </a:rPr>
              <a:t>n’aurait</a:t>
            </a:r>
            <a:r>
              <a:rPr lang="en-US" sz="1200" dirty="0">
                <a:solidFill>
                  <a:schemeClr val="dk1"/>
                </a:solidFill>
                <a:latin typeface="Arial"/>
                <a:ea typeface="Arial"/>
                <a:cs typeface="Arial"/>
                <a:sym typeface="Arial"/>
              </a:rPr>
              <a:t> pas de </a:t>
            </a:r>
            <a:r>
              <a:rPr lang="en-US" sz="1200" dirty="0" err="1">
                <a:solidFill>
                  <a:schemeClr val="dk1"/>
                </a:solidFill>
                <a:latin typeface="Arial"/>
                <a:ea typeface="Arial"/>
                <a:cs typeface="Arial"/>
                <a:sym typeface="Arial"/>
              </a:rPr>
              <a:t>sens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cette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démarche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puisque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cas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tous</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facteurs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auraient</a:t>
            </a:r>
            <a:r>
              <a:rPr lang="en-US" sz="1200" dirty="0">
                <a:solidFill>
                  <a:schemeClr val="dk1"/>
                </a:solidFill>
                <a:latin typeface="Arial"/>
                <a:ea typeface="Arial"/>
                <a:cs typeface="Arial"/>
                <a:sym typeface="Arial"/>
              </a:rPr>
              <a:t> un </a:t>
            </a:r>
            <a:r>
              <a:rPr lang="en-US" sz="1200" dirty="0" err="1">
                <a:solidFill>
                  <a:schemeClr val="dk1"/>
                </a:solidFill>
                <a:latin typeface="Arial"/>
                <a:ea typeface="Arial"/>
                <a:cs typeface="Arial"/>
                <a:sym typeface="Arial"/>
              </a:rPr>
              <a:t>effet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l’apprentissage. De </a:t>
            </a:r>
            <a:r>
              <a:rPr lang="en-US" sz="1200" dirty="0" err="1">
                <a:solidFill>
                  <a:schemeClr val="dk1"/>
                </a:solidFill>
                <a:latin typeface="Arial"/>
                <a:ea typeface="Arial"/>
                <a:cs typeface="Arial"/>
                <a:sym typeface="Arial"/>
              </a:rPr>
              <a:t>celles</a:t>
            </a:r>
            <a:r>
              <a:rPr lang="en-US" sz="1200" dirty="0">
                <a:solidFill>
                  <a:schemeClr val="dk1"/>
                </a:solidFill>
                <a:latin typeface="Arial"/>
                <a:ea typeface="Arial"/>
                <a:cs typeface="Arial"/>
                <a:sym typeface="Arial"/>
              </a:rPr>
              <a:t>-ci la </a:t>
            </a:r>
            <a:r>
              <a:rPr lang="en-US" sz="1200" dirty="0" err="1">
                <a:solidFill>
                  <a:schemeClr val="dk1"/>
                </a:solidFill>
                <a:latin typeface="Arial"/>
                <a:ea typeface="Arial"/>
                <a:cs typeface="Arial"/>
                <a:sym typeface="Arial"/>
              </a:rPr>
              <a:t>catégorie</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approches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d’enseignement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occupent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partie</a:t>
            </a:r>
            <a:r>
              <a:rPr lang="en-US" sz="1200" dirty="0">
                <a:solidFill>
                  <a:schemeClr val="dk1"/>
                </a:solidFill>
                <a:latin typeface="Arial"/>
                <a:ea typeface="Arial"/>
                <a:cs typeface="Arial"/>
                <a:sym typeface="Arial"/>
              </a:rPr>
              <a:t> non </a:t>
            </a:r>
            <a:r>
              <a:rPr lang="en-US" sz="1200" dirty="0" err="1">
                <a:solidFill>
                  <a:schemeClr val="dk1"/>
                </a:solidFill>
                <a:latin typeface="Arial"/>
                <a:ea typeface="Arial"/>
                <a:cs typeface="Arial"/>
                <a:sym typeface="Arial"/>
              </a:rPr>
              <a:t>négligeable</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facteurs</a:t>
            </a:r>
            <a:r>
              <a:rPr lang="en-US" sz="1200" dirty="0">
                <a:solidFill>
                  <a:schemeClr val="dk1"/>
                </a:solidFill>
                <a:latin typeface="Arial"/>
                <a:ea typeface="Arial"/>
                <a:cs typeface="Arial"/>
                <a:sym typeface="Arial"/>
              </a:rPr>
              <a:t> </a:t>
            </a:r>
          </a:p>
          <a:p>
            <a:pPr lvl="0" rtl="0">
              <a:lnSpc>
                <a:spcPct val="138000"/>
              </a:lnSpc>
              <a:spcBef>
                <a:spcPts val="0"/>
              </a:spcBef>
              <a:buClr>
                <a:schemeClr val="dk1"/>
              </a:buClr>
              <a:buSzPct val="91666"/>
              <a:buFont typeface="Arial"/>
              <a:buNone/>
            </a:pPr>
            <a:endParaRPr sz="1200" dirty="0">
              <a:solidFill>
                <a:schemeClr val="dk1"/>
              </a:solidFill>
              <a:latin typeface="Arial"/>
              <a:ea typeface="Arial"/>
              <a:cs typeface="Arial"/>
              <a:sym typeface="Arial"/>
            </a:endParaRPr>
          </a:p>
          <a:p>
            <a:pPr lvl="0">
              <a:spcBef>
                <a:spcPts val="0"/>
              </a:spcBef>
              <a:buNone/>
            </a:pPr>
            <a:r>
              <a:rPr lang="en-US" sz="1200" dirty="0" err="1">
                <a:solidFill>
                  <a:schemeClr val="dk1"/>
                </a:solidFill>
                <a:latin typeface="Arial"/>
                <a:ea typeface="Arial"/>
                <a:cs typeface="Arial"/>
                <a:sym typeface="Arial"/>
              </a:rPr>
              <a:t>Parmi</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stratégies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d'enseignement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efficaces</a:t>
            </a:r>
            <a:r>
              <a:rPr lang="en-US" sz="1200" dirty="0">
                <a:solidFill>
                  <a:schemeClr val="dk1"/>
                </a:solidFill>
                <a:latin typeface="Arial"/>
                <a:ea typeface="Arial"/>
                <a:cs typeface="Arial"/>
                <a:sym typeface="Arial"/>
              </a:rPr>
              <a:t> on </a:t>
            </a:r>
            <a:r>
              <a:rPr lang="en-US" sz="1200" dirty="0" err="1">
                <a:solidFill>
                  <a:schemeClr val="dk1"/>
                </a:solidFill>
                <a:latin typeface="Arial"/>
                <a:ea typeface="Arial"/>
                <a:cs typeface="Arial"/>
                <a:sym typeface="Arial"/>
              </a:rPr>
              <a:t>retrouve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l'enseignement</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méthodes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d'étude</a:t>
            </a:r>
            <a:r>
              <a:rPr lang="en-US" sz="1200" dirty="0">
                <a:solidFill>
                  <a:schemeClr val="dk1"/>
                </a:solidFill>
                <a:latin typeface="Arial"/>
                <a:ea typeface="Arial"/>
                <a:cs typeface="Arial"/>
                <a:sym typeface="Arial"/>
              </a:rPr>
              <a:t> (ex. la </a:t>
            </a:r>
            <a:r>
              <a:rPr lang="en-US" sz="1200" dirty="0" err="1">
                <a:solidFill>
                  <a:schemeClr val="dk1"/>
                </a:solidFill>
                <a:latin typeface="Arial"/>
                <a:ea typeface="Arial"/>
                <a:cs typeface="Arial"/>
                <a:sym typeface="Arial"/>
              </a:rPr>
              <a:t>prise</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notes,la</a:t>
            </a:r>
            <a:r>
              <a:rPr lang="en-US" sz="1200" dirty="0">
                <a:solidFill>
                  <a:schemeClr val="dk1"/>
                </a:solidFill>
                <a:latin typeface="Arial"/>
                <a:ea typeface="Arial"/>
                <a:cs typeface="Arial"/>
                <a:sym typeface="Arial"/>
              </a:rPr>
              <a:t> lecture active </a:t>
            </a:r>
            <a:r>
              <a:rPr lang="en-US" sz="1200" dirty="0" err="1">
                <a:solidFill>
                  <a:schemeClr val="dk1"/>
                </a:solidFill>
                <a:latin typeface="Arial"/>
                <a:ea typeface="Arial"/>
                <a:cs typeface="Arial"/>
                <a:sym typeface="Arial"/>
              </a:rPr>
              <a:t>etc</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l'enseignement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d'habiletés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métacognitives</a:t>
            </a:r>
            <a:r>
              <a:rPr lang="en-US" sz="1200" dirty="0">
                <a:solidFill>
                  <a:schemeClr val="dk1"/>
                </a:solidFill>
                <a:latin typeface="Arial"/>
                <a:ea typeface="Arial"/>
                <a:cs typeface="Arial"/>
                <a:sym typeface="Arial"/>
              </a:rPr>
              <a:t>.</a:t>
            </a:r>
          </a:p>
          <a:p>
            <a:pPr lvl="0">
              <a:spcBef>
                <a:spcPts val="0"/>
              </a:spcBef>
              <a:buNone/>
            </a:pPr>
            <a:r>
              <a:rPr lang="en-US" sz="1200" dirty="0" err="1">
                <a:solidFill>
                  <a:schemeClr val="dk1"/>
                </a:solidFill>
                <a:latin typeface="Arial"/>
                <a:ea typeface="Arial"/>
                <a:cs typeface="Arial"/>
                <a:sym typeface="Arial"/>
              </a:rPr>
              <a:t>L’effet</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l’enseignement</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l’utilisation</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stratégies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d’études</a:t>
            </a:r>
            <a:r>
              <a:rPr lang="en-US" sz="1200" dirty="0">
                <a:solidFill>
                  <a:schemeClr val="dk1"/>
                </a:solidFill>
                <a:latin typeface="Arial"/>
                <a:ea typeface="Arial"/>
                <a:cs typeface="Arial"/>
                <a:sym typeface="Arial"/>
              </a:rPr>
              <a:t> a un </a:t>
            </a:r>
            <a:r>
              <a:rPr lang="en-US" sz="1200" dirty="0" err="1">
                <a:solidFill>
                  <a:schemeClr val="dk1"/>
                </a:solidFill>
                <a:latin typeface="Arial"/>
                <a:ea typeface="Arial"/>
                <a:cs typeface="Arial"/>
                <a:sym typeface="Arial"/>
              </a:rPr>
              <a:t>effet</a:t>
            </a:r>
            <a:r>
              <a:rPr lang="en-US" sz="1200" dirty="0">
                <a:solidFill>
                  <a:schemeClr val="dk1"/>
                </a:solidFill>
                <a:latin typeface="Arial"/>
                <a:ea typeface="Arial"/>
                <a:cs typeface="Arial"/>
                <a:sym typeface="Arial"/>
              </a:rPr>
              <a:t> plus important </a:t>
            </a:r>
            <a:r>
              <a:rPr lang="en-US" sz="1200" dirty="0" err="1">
                <a:solidFill>
                  <a:schemeClr val="dk1"/>
                </a:solidFill>
                <a:latin typeface="Arial"/>
                <a:ea typeface="Arial"/>
                <a:cs typeface="Arial"/>
                <a:sym typeface="Arial"/>
              </a:rPr>
              <a:t>que</a:t>
            </a:r>
            <a:r>
              <a:rPr lang="en-US" sz="1200" dirty="0">
                <a:solidFill>
                  <a:schemeClr val="dk1"/>
                </a:solidFill>
                <a:latin typeface="Arial"/>
                <a:ea typeface="Arial"/>
                <a:cs typeface="Arial"/>
                <a:sym typeface="Arial"/>
              </a:rPr>
              <a:t> la </a:t>
            </a:r>
            <a:r>
              <a:rPr lang="en-US" sz="1200" dirty="0" err="1">
                <a:solidFill>
                  <a:schemeClr val="dk1"/>
                </a:solidFill>
                <a:latin typeface="Arial"/>
                <a:ea typeface="Arial"/>
                <a:cs typeface="Arial"/>
                <a:sym typeface="Arial"/>
              </a:rPr>
              <a:t>moyenne</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toutes</a:t>
            </a:r>
            <a:r>
              <a:rPr lang="en-US" sz="1200" dirty="0">
                <a:solidFill>
                  <a:schemeClr val="dk1"/>
                </a:solidFill>
                <a:latin typeface="Arial"/>
                <a:ea typeface="Arial"/>
                <a:cs typeface="Arial"/>
                <a:sym typeface="Arial"/>
              </a:rPr>
              <a:t>  les variables </a:t>
            </a:r>
            <a:r>
              <a:rPr lang="en-US" sz="1200" dirty="0" err="1">
                <a:solidFill>
                  <a:schemeClr val="dk1"/>
                </a:solidFill>
                <a:latin typeface="Arial"/>
                <a:ea typeface="Arial"/>
                <a:cs typeface="Arial"/>
                <a:sym typeface="Arial"/>
              </a:rPr>
              <a:t>indépendantes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recensées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facteurs</a:t>
            </a:r>
            <a:r>
              <a:rPr lang="en-US" sz="1200" dirty="0">
                <a:solidFill>
                  <a:schemeClr val="dk1"/>
                </a:solidFill>
                <a:latin typeface="Arial"/>
                <a:ea typeface="Arial"/>
                <a:cs typeface="Arial"/>
                <a:sym typeface="Arial"/>
              </a:rPr>
              <a:t>) (d=0,4) </a:t>
            </a:r>
            <a:r>
              <a:rPr lang="en-US" sz="1200" dirty="0" err="1">
                <a:solidFill>
                  <a:schemeClr val="dk1"/>
                </a:solidFill>
                <a:latin typeface="Arial"/>
                <a:ea typeface="Arial"/>
                <a:cs typeface="Arial"/>
                <a:sym typeface="Arial"/>
              </a:rPr>
              <a:t>soit</a:t>
            </a:r>
            <a:r>
              <a:rPr lang="en-US" sz="1200" dirty="0">
                <a:solidFill>
                  <a:schemeClr val="dk1"/>
                </a:solidFill>
                <a:latin typeface="Arial"/>
                <a:ea typeface="Arial"/>
                <a:cs typeface="Arial"/>
                <a:sym typeface="Arial"/>
              </a:rPr>
              <a:t> d=0,59. </a:t>
            </a:r>
            <a:r>
              <a:rPr lang="en-US" sz="1200" dirty="0" err="1">
                <a:solidFill>
                  <a:schemeClr val="dk1"/>
                </a:solidFill>
                <a:latin typeface="Arial"/>
                <a:ea typeface="Arial"/>
                <a:cs typeface="Arial"/>
                <a:sym typeface="Arial"/>
              </a:rPr>
              <a:t>Donc</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la zone de </a:t>
            </a:r>
            <a:r>
              <a:rPr lang="en-US" sz="1200" dirty="0" err="1">
                <a:solidFill>
                  <a:schemeClr val="dk1"/>
                </a:solidFill>
                <a:latin typeface="Arial"/>
                <a:ea typeface="Arial"/>
                <a:cs typeface="Arial"/>
                <a:sym typeface="Arial"/>
              </a:rPr>
              <a:t>ce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que</a:t>
            </a:r>
            <a:r>
              <a:rPr lang="en-US" sz="1200" dirty="0">
                <a:solidFill>
                  <a:schemeClr val="dk1"/>
                </a:solidFill>
                <a:latin typeface="Arial"/>
                <a:ea typeface="Arial"/>
                <a:cs typeface="Arial"/>
                <a:sym typeface="Arial"/>
              </a:rPr>
              <a:t> Hattie </a:t>
            </a:r>
            <a:r>
              <a:rPr lang="en-US" sz="1200" dirty="0" err="1">
                <a:solidFill>
                  <a:schemeClr val="dk1"/>
                </a:solidFill>
                <a:latin typeface="Arial"/>
                <a:ea typeface="Arial"/>
                <a:cs typeface="Arial"/>
                <a:sym typeface="Arial"/>
              </a:rPr>
              <a:t>appelle</a:t>
            </a:r>
            <a:r>
              <a:rPr lang="en-US" sz="1200" dirty="0">
                <a:solidFill>
                  <a:schemeClr val="dk1"/>
                </a:solidFill>
                <a:latin typeface="Arial"/>
                <a:ea typeface="Arial"/>
                <a:cs typeface="Arial"/>
                <a:sym typeface="Arial"/>
              </a:rPr>
              <a:t> la “zone des </a:t>
            </a:r>
            <a:r>
              <a:rPr lang="en-US" sz="1200" dirty="0" err="1">
                <a:solidFill>
                  <a:schemeClr val="dk1"/>
                </a:solidFill>
                <a:latin typeface="Arial"/>
                <a:ea typeface="Arial"/>
                <a:cs typeface="Arial"/>
                <a:sym typeface="Arial"/>
              </a:rPr>
              <a:t>effets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recherchés</a:t>
            </a:r>
            <a:r>
              <a:rPr lang="en-US" sz="1200" dirty="0">
                <a:solidFill>
                  <a:schemeClr val="dk1"/>
                </a:solidFill>
                <a:latin typeface="Arial"/>
                <a:ea typeface="Arial"/>
                <a:cs typeface="Arial"/>
                <a:sym typeface="Arial"/>
              </a:rPr>
              <a:t>.”</a:t>
            </a:r>
          </a:p>
          <a:p>
            <a:pPr lvl="0" rtl="0">
              <a:spcBef>
                <a:spcPts val="0"/>
              </a:spcBef>
              <a:buNone/>
            </a:pPr>
            <a:endParaRPr sz="1200" dirty="0">
              <a:solidFill>
                <a:schemeClr val="dk1"/>
              </a:solidFill>
              <a:latin typeface="Arial"/>
              <a:ea typeface="Arial"/>
              <a:cs typeface="Arial"/>
              <a:sym typeface="Arial"/>
            </a:endParaRPr>
          </a:p>
          <a:p>
            <a:pPr lvl="0" rtl="0">
              <a:lnSpc>
                <a:spcPct val="138000"/>
              </a:lnSpc>
              <a:spcBef>
                <a:spcPts val="0"/>
              </a:spcBef>
              <a:buClr>
                <a:schemeClr val="dk1"/>
              </a:buClr>
              <a:buSzPct val="91666"/>
              <a:buFont typeface="Arial"/>
              <a:buNone/>
            </a:pPr>
            <a:r>
              <a:rPr lang="en-US" sz="1200" dirty="0" err="1">
                <a:solidFill>
                  <a:schemeClr val="dk1"/>
                </a:solidFill>
                <a:latin typeface="Arial"/>
                <a:ea typeface="Arial"/>
                <a:cs typeface="Arial"/>
                <a:sym typeface="Arial"/>
              </a:rPr>
              <a:t>Qualitatif</a:t>
            </a:r>
            <a:r>
              <a:rPr lang="en-US" sz="1200" dirty="0">
                <a:solidFill>
                  <a:schemeClr val="dk1"/>
                </a:solidFill>
                <a:latin typeface="Arial"/>
                <a:ea typeface="Arial"/>
                <a:cs typeface="Arial"/>
                <a:sym typeface="Arial"/>
              </a:rPr>
              <a:t>!</a:t>
            </a:r>
          </a:p>
          <a:p>
            <a:pPr lvl="0" rtl="0">
              <a:lnSpc>
                <a:spcPct val="138000"/>
              </a:lnSpc>
              <a:spcBef>
                <a:spcPts val="0"/>
              </a:spcBef>
              <a:buClr>
                <a:schemeClr val="dk1"/>
              </a:buClr>
              <a:buSzPct val="91666"/>
              <a:buFont typeface="Arial"/>
              <a:buNone/>
            </a:pPr>
            <a:r>
              <a:rPr lang="en-US" sz="1200" dirty="0">
                <a:solidFill>
                  <a:schemeClr val="dk1"/>
                </a:solidFill>
                <a:latin typeface="Arial"/>
                <a:ea typeface="Arial"/>
                <a:cs typeface="Arial"/>
                <a:sym typeface="Arial"/>
              </a:rPr>
              <a:t>Hattie a </a:t>
            </a:r>
            <a:r>
              <a:rPr lang="en-US" sz="1200" dirty="0" err="1">
                <a:solidFill>
                  <a:schemeClr val="dk1"/>
                </a:solidFill>
                <a:latin typeface="Arial"/>
                <a:ea typeface="Arial"/>
                <a:cs typeface="Arial"/>
                <a:sym typeface="Arial"/>
              </a:rPr>
              <a:t>également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observé</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résultats</a:t>
            </a:r>
            <a:r>
              <a:rPr lang="en-US" sz="1200" dirty="0">
                <a:solidFill>
                  <a:schemeClr val="dk1"/>
                </a:solidFill>
                <a:latin typeface="Arial"/>
                <a:ea typeface="Arial"/>
                <a:cs typeface="Arial"/>
                <a:sym typeface="Arial"/>
              </a:rPr>
              <a:t> des meta-analyses </a:t>
            </a:r>
            <a:r>
              <a:rPr lang="en-US" sz="1200" dirty="0" err="1">
                <a:solidFill>
                  <a:schemeClr val="dk1"/>
                </a:solidFill>
                <a:latin typeface="Arial"/>
                <a:ea typeface="Arial"/>
                <a:cs typeface="Arial"/>
                <a:sym typeface="Arial"/>
              </a:rPr>
              <a:t>que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l’utilisation</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stratégies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d’apprentissage</a:t>
            </a:r>
            <a:r>
              <a:rPr lang="en-US" sz="1200" dirty="0">
                <a:solidFill>
                  <a:schemeClr val="dk1"/>
                </a:solidFill>
                <a:latin typeface="Arial"/>
                <a:ea typeface="Arial"/>
                <a:cs typeface="Arial"/>
                <a:sym typeface="Arial"/>
              </a:rPr>
              <a:t> a plus </a:t>
            </a:r>
            <a:r>
              <a:rPr lang="en-US" sz="1200" dirty="0" err="1">
                <a:solidFill>
                  <a:schemeClr val="dk1"/>
                </a:solidFill>
                <a:latin typeface="Arial"/>
                <a:ea typeface="Arial"/>
                <a:cs typeface="Arial"/>
                <a:sym typeface="Arial"/>
              </a:rPr>
              <a:t>d’impact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l’apprentissage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les conditions </a:t>
            </a:r>
            <a:r>
              <a:rPr lang="en-US" sz="1200" dirty="0" err="1">
                <a:solidFill>
                  <a:schemeClr val="dk1"/>
                </a:solidFill>
                <a:latin typeface="Arial"/>
                <a:ea typeface="Arial"/>
                <a:cs typeface="Arial"/>
                <a:sym typeface="Arial"/>
              </a:rPr>
              <a:t>suivantes</a:t>
            </a:r>
            <a:endParaRPr lang="en-US" sz="1200" dirty="0">
              <a:solidFill>
                <a:schemeClr val="dk1"/>
              </a:solidFill>
              <a:latin typeface="Arial"/>
              <a:ea typeface="Arial"/>
              <a:cs typeface="Arial"/>
              <a:sym typeface="Arial"/>
            </a:endParaRPr>
          </a:p>
          <a:p>
            <a:pPr lvl="0" rtl="0">
              <a:lnSpc>
                <a:spcPct val="115000"/>
              </a:lnSpc>
              <a:spcBef>
                <a:spcPts val="0"/>
              </a:spcBef>
              <a:buClr>
                <a:schemeClr val="dk1"/>
              </a:buClr>
              <a:buSzPct val="91666"/>
              <a:buFont typeface="Arial"/>
              <a:buNone/>
            </a:pPr>
            <a:endParaRPr sz="1200" dirty="0">
              <a:solidFill>
                <a:schemeClr val="dk1"/>
              </a:solidFill>
              <a:latin typeface="Arial"/>
              <a:ea typeface="Arial"/>
              <a:cs typeface="Arial"/>
              <a:sym typeface="Arial"/>
            </a:endParaRPr>
          </a:p>
          <a:p>
            <a:pPr marL="457200" lvl="0" indent="-304800" rtl="0">
              <a:lnSpc>
                <a:spcPct val="138000"/>
              </a:lnSpc>
              <a:spcBef>
                <a:spcPts val="0"/>
              </a:spcBef>
              <a:buClr>
                <a:schemeClr val="dk1"/>
              </a:buClr>
              <a:buSzPct val="100000"/>
              <a:buFont typeface="Arial"/>
              <a:buAutoNum type="arabicPeriod"/>
            </a:pPr>
            <a:r>
              <a:rPr lang="en-US" sz="1200" dirty="0" err="1">
                <a:solidFill>
                  <a:schemeClr val="dk1"/>
                </a:solidFill>
                <a:latin typeface="Arial"/>
                <a:ea typeface="Arial"/>
                <a:cs typeface="Arial"/>
                <a:sym typeface="Arial"/>
              </a:rPr>
              <a:t>Elles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sont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enseignées</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utilisées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le cadre d’un </a:t>
            </a:r>
            <a:r>
              <a:rPr lang="en-US" sz="1200" dirty="0" err="1">
                <a:solidFill>
                  <a:schemeClr val="dk1"/>
                </a:solidFill>
                <a:latin typeface="Arial"/>
                <a:ea typeface="Arial"/>
                <a:cs typeface="Arial"/>
                <a:sym typeface="Arial"/>
              </a:rPr>
              <a:t>contexte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disciplinaire</a:t>
            </a:r>
            <a:r>
              <a:rPr lang="en-US" sz="1200" dirty="0">
                <a:solidFill>
                  <a:schemeClr val="dk1"/>
                </a:solidFill>
                <a:latin typeface="Arial"/>
                <a:ea typeface="Arial"/>
                <a:cs typeface="Arial"/>
                <a:sym typeface="Arial"/>
              </a:rPr>
              <a:t>. Par </a:t>
            </a:r>
            <a:r>
              <a:rPr lang="en-US" sz="1200" dirty="0" err="1">
                <a:solidFill>
                  <a:schemeClr val="dk1"/>
                </a:solidFill>
                <a:latin typeface="Arial"/>
                <a:ea typeface="Arial"/>
                <a:cs typeface="Arial"/>
                <a:sym typeface="Arial"/>
              </a:rPr>
              <a:t>exemple</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étudiants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apprennent</a:t>
            </a:r>
            <a:r>
              <a:rPr lang="en-US" sz="1200" dirty="0">
                <a:solidFill>
                  <a:schemeClr val="dk1"/>
                </a:solidFill>
                <a:latin typeface="Arial"/>
                <a:ea typeface="Arial"/>
                <a:cs typeface="Arial"/>
                <a:sym typeface="Arial"/>
              </a:rPr>
              <a:t> à </a:t>
            </a:r>
            <a:r>
              <a:rPr lang="en-US" sz="1200" dirty="0" err="1">
                <a:solidFill>
                  <a:schemeClr val="dk1"/>
                </a:solidFill>
                <a:latin typeface="Arial"/>
                <a:ea typeface="Arial"/>
                <a:cs typeface="Arial"/>
                <a:sym typeface="Arial"/>
              </a:rPr>
              <a:t>effectuer</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étapes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recherche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documentaire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le but de.. Ex : </a:t>
            </a:r>
            <a:r>
              <a:rPr lang="en-US" sz="1200" dirty="0" err="1">
                <a:solidFill>
                  <a:schemeClr val="dk1"/>
                </a:solidFill>
                <a:latin typeface="Arial"/>
                <a:ea typeface="Arial"/>
                <a:cs typeface="Arial"/>
                <a:sym typeface="Arial"/>
              </a:rPr>
              <a:t>réaliser</a:t>
            </a:r>
            <a:r>
              <a:rPr lang="en-US" sz="1200" dirty="0">
                <a:solidFill>
                  <a:schemeClr val="dk1"/>
                </a:solidFill>
                <a:latin typeface="Arial"/>
                <a:ea typeface="Arial"/>
                <a:cs typeface="Arial"/>
                <a:sym typeface="Arial"/>
              </a:rPr>
              <a:t> un </a:t>
            </a:r>
            <a:r>
              <a:rPr lang="en-US" sz="1200" dirty="0" err="1">
                <a:solidFill>
                  <a:schemeClr val="dk1"/>
                </a:solidFill>
                <a:latin typeface="Arial"/>
                <a:ea typeface="Arial"/>
                <a:cs typeface="Arial"/>
                <a:sym typeface="Arial"/>
              </a:rPr>
              <a:t>état</a:t>
            </a:r>
            <a:r>
              <a:rPr lang="en-US" sz="1200" dirty="0">
                <a:solidFill>
                  <a:schemeClr val="dk1"/>
                </a:solidFill>
                <a:latin typeface="Arial"/>
                <a:ea typeface="Arial"/>
                <a:cs typeface="Arial"/>
                <a:sym typeface="Arial"/>
              </a:rPr>
              <a:t> de la question,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fiche </a:t>
            </a:r>
            <a:r>
              <a:rPr lang="en-US" sz="1200" dirty="0" err="1">
                <a:solidFill>
                  <a:schemeClr val="dk1"/>
                </a:solidFill>
                <a:latin typeface="Arial"/>
                <a:ea typeface="Arial"/>
                <a:cs typeface="Arial"/>
                <a:sym typeface="Arial"/>
              </a:rPr>
              <a:t>pathologique</a:t>
            </a:r>
            <a:r>
              <a:rPr lang="en-US" sz="1200" dirty="0">
                <a:solidFill>
                  <a:schemeClr val="dk1"/>
                </a:solidFill>
                <a:latin typeface="Arial"/>
                <a:ea typeface="Arial"/>
                <a:cs typeface="Arial"/>
                <a:sym typeface="Arial"/>
              </a:rPr>
              <a:t>, etc.) et non pas pour </a:t>
            </a:r>
            <a:r>
              <a:rPr lang="en-US" sz="1200" dirty="0" err="1">
                <a:solidFill>
                  <a:schemeClr val="dk1"/>
                </a:solidFill>
                <a:latin typeface="Arial"/>
                <a:ea typeface="Arial"/>
                <a:cs typeface="Arial"/>
                <a:sym typeface="Arial"/>
              </a:rPr>
              <a:t>apprendre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SA en </a:t>
            </a:r>
            <a:r>
              <a:rPr lang="en-US" sz="1200" dirty="0" err="1">
                <a:solidFill>
                  <a:schemeClr val="dk1"/>
                </a:solidFill>
                <a:latin typeface="Arial"/>
                <a:ea typeface="Arial"/>
                <a:cs typeface="Arial"/>
                <a:sym typeface="Arial"/>
              </a:rPr>
              <a:t>soi</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Probablement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parce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que</a:t>
            </a:r>
            <a:r>
              <a:rPr lang="en-US" sz="1200" dirty="0">
                <a:solidFill>
                  <a:schemeClr val="dk1"/>
                </a:solidFill>
                <a:latin typeface="Arial"/>
                <a:ea typeface="Arial"/>
                <a:cs typeface="Arial"/>
                <a:sym typeface="Arial"/>
              </a:rPr>
              <a:t> les </a:t>
            </a:r>
            <a:r>
              <a:rPr lang="en-US" sz="1200" dirty="0" err="1">
                <a:solidFill>
                  <a:schemeClr val="dk1"/>
                </a:solidFill>
                <a:latin typeface="Arial"/>
                <a:ea typeface="Arial"/>
                <a:cs typeface="Arial"/>
                <a:sym typeface="Arial"/>
              </a:rPr>
              <a:t>étudiants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voient</a:t>
            </a:r>
            <a:r>
              <a:rPr lang="en-US" sz="1200" dirty="0">
                <a:solidFill>
                  <a:schemeClr val="dk1"/>
                </a:solidFill>
                <a:latin typeface="Arial"/>
                <a:ea typeface="Arial"/>
                <a:cs typeface="Arial"/>
                <a:sym typeface="Arial"/>
              </a:rPr>
              <a:t> un </a:t>
            </a:r>
            <a:r>
              <a:rPr lang="en-US" sz="1200" dirty="0" err="1">
                <a:solidFill>
                  <a:schemeClr val="dk1"/>
                </a:solidFill>
                <a:latin typeface="Arial"/>
                <a:ea typeface="Arial"/>
                <a:cs typeface="Arial"/>
                <a:sym typeface="Arial"/>
              </a:rPr>
              <a:t>sens</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pertinence à </a:t>
            </a:r>
            <a:r>
              <a:rPr lang="en-US" sz="1200" dirty="0" err="1">
                <a:solidFill>
                  <a:schemeClr val="dk1"/>
                </a:solidFill>
                <a:latin typeface="Arial"/>
                <a:ea typeface="Arial"/>
                <a:cs typeface="Arial"/>
                <a:sym typeface="Arial"/>
              </a:rPr>
              <a:t>utiliser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une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ou</a:t>
            </a:r>
            <a:r>
              <a:rPr lang="en-US" sz="1200" dirty="0">
                <a:solidFill>
                  <a:schemeClr val="dk1"/>
                </a:solidFill>
                <a:latin typeface="Arial"/>
                <a:ea typeface="Arial"/>
                <a:cs typeface="Arial"/>
                <a:sym typeface="Arial"/>
              </a:rPr>
              <a:t> des SA </a:t>
            </a:r>
            <a:r>
              <a:rPr lang="en-US" sz="1200" dirty="0" err="1">
                <a:solidFill>
                  <a:schemeClr val="dk1"/>
                </a:solidFill>
                <a:latin typeface="Arial"/>
                <a:ea typeface="Arial"/>
                <a:cs typeface="Arial"/>
                <a:sym typeface="Arial"/>
              </a:rPr>
              <a:t>dans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ce</a:t>
            </a:r>
            <a:r>
              <a:rPr lang="en-US" sz="1200" dirty="0">
                <a:solidFill>
                  <a:schemeClr val="dk1"/>
                </a:solidFill>
                <a:latin typeface="Arial"/>
                <a:ea typeface="Arial"/>
                <a:cs typeface="Arial"/>
                <a:sym typeface="Arial"/>
              </a:rPr>
              <a:t> cadre.</a:t>
            </a:r>
          </a:p>
          <a:p>
            <a:pPr lvl="0" rtl="0">
              <a:lnSpc>
                <a:spcPct val="115000"/>
              </a:lnSpc>
              <a:spcBef>
                <a:spcPts val="0"/>
              </a:spcBef>
              <a:buNone/>
            </a:pPr>
            <a:endParaRPr sz="1200" dirty="0">
              <a:solidFill>
                <a:schemeClr val="dk1"/>
              </a:solidFill>
              <a:latin typeface="Arial"/>
              <a:ea typeface="Arial"/>
              <a:cs typeface="Arial"/>
              <a:sym typeface="Arial"/>
            </a:endParaRPr>
          </a:p>
          <a:p>
            <a:pPr marL="457200" lvl="0" indent="-304800" rtl="0">
              <a:lnSpc>
                <a:spcPct val="138000"/>
              </a:lnSpc>
              <a:spcBef>
                <a:spcPts val="0"/>
              </a:spcBef>
              <a:buClr>
                <a:schemeClr val="dk1"/>
              </a:buClr>
              <a:buSzPct val="100000"/>
              <a:buFont typeface="Arial"/>
              <a:buAutoNum type="arabicPeriod"/>
            </a:pPr>
            <a:r>
              <a:rPr lang="en-US" sz="1200" dirty="0">
                <a:solidFill>
                  <a:schemeClr val="dk1"/>
                </a:solidFill>
                <a:latin typeface="Arial"/>
                <a:ea typeface="Arial"/>
                <a:cs typeface="Arial"/>
                <a:sym typeface="Arial"/>
              </a:rPr>
              <a:t>Un retour </a:t>
            </a:r>
            <a:r>
              <a:rPr lang="en-US" sz="1200" dirty="0" err="1">
                <a:solidFill>
                  <a:schemeClr val="dk1"/>
                </a:solidFill>
                <a:latin typeface="Arial"/>
                <a:ea typeface="Arial"/>
                <a:cs typeface="Arial"/>
                <a:sym typeface="Arial"/>
              </a:rPr>
              <a:t>métacognitif</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est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effectué</a:t>
            </a:r>
            <a:r>
              <a:rPr lang="en-US" sz="1200" dirty="0">
                <a:solidFill>
                  <a:schemeClr val="dk1"/>
                </a:solidFill>
                <a:latin typeface="Arial"/>
                <a:ea typeface="Arial"/>
                <a:cs typeface="Arial"/>
                <a:sym typeface="Arial"/>
              </a:rPr>
              <a:t> (ex: </a:t>
            </a:r>
            <a:r>
              <a:rPr lang="en-US" sz="1200" dirty="0" err="1">
                <a:solidFill>
                  <a:schemeClr val="dk1"/>
                </a:solidFill>
                <a:latin typeface="Arial"/>
                <a:ea typeface="Arial"/>
                <a:cs typeface="Arial"/>
                <a:sym typeface="Arial"/>
              </a:rPr>
              <a:t>évaluation</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l’étudiant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l’efficacité</a:t>
            </a:r>
            <a:r>
              <a:rPr lang="en-US" sz="1200" dirty="0">
                <a:solidFill>
                  <a:schemeClr val="dk1"/>
                </a:solidFill>
                <a:latin typeface="Arial"/>
                <a:ea typeface="Arial"/>
                <a:cs typeface="Arial"/>
                <a:sym typeface="Arial"/>
              </a:rPr>
              <a:t> de </a:t>
            </a:r>
            <a:r>
              <a:rPr lang="en-US" sz="1200" dirty="0" err="1">
                <a:solidFill>
                  <a:schemeClr val="dk1"/>
                </a:solidFill>
                <a:latin typeface="Arial"/>
                <a:ea typeface="Arial"/>
                <a:cs typeface="Arial"/>
                <a:sym typeface="Arial"/>
              </a:rPr>
              <a:t>l’utilisation</a:t>
            </a:r>
            <a:r>
              <a:rPr lang="en-US" sz="1200" dirty="0">
                <a:solidFill>
                  <a:schemeClr val="dk1"/>
                </a:solidFill>
                <a:latin typeface="Arial"/>
                <a:ea typeface="Arial"/>
                <a:cs typeface="Arial"/>
                <a:sym typeface="Arial"/>
              </a:rPr>
              <a:t> de techniques de </a:t>
            </a:r>
            <a:r>
              <a:rPr lang="en-US" sz="1200" dirty="0" err="1">
                <a:solidFill>
                  <a:schemeClr val="dk1"/>
                </a:solidFill>
                <a:latin typeface="Arial"/>
                <a:ea typeface="Arial"/>
                <a:cs typeface="Arial"/>
                <a:sym typeface="Arial"/>
              </a:rPr>
              <a:t>mémorisation</a:t>
            </a:r>
            <a:r>
              <a:rPr lang="en-US" sz="1200" dirty="0">
                <a:solidFill>
                  <a:schemeClr val="dk1"/>
                </a:solidFill>
                <a:latin typeface="Arial"/>
                <a:ea typeface="Arial"/>
                <a:cs typeface="Arial"/>
                <a:sym typeface="Arial"/>
              </a:rPr>
              <a:t>)</a:t>
            </a:r>
          </a:p>
          <a:p>
            <a:pPr lvl="0" rtl="0">
              <a:lnSpc>
                <a:spcPct val="115000"/>
              </a:lnSpc>
              <a:spcBef>
                <a:spcPts val="0"/>
              </a:spcBef>
              <a:buNone/>
            </a:pPr>
            <a:endParaRPr sz="1200" dirty="0">
              <a:solidFill>
                <a:schemeClr val="dk1"/>
              </a:solidFill>
              <a:latin typeface="Arial"/>
              <a:ea typeface="Arial"/>
              <a:cs typeface="Arial"/>
              <a:sym typeface="Arial"/>
            </a:endParaRPr>
          </a:p>
          <a:p>
            <a:pPr marL="457200" lvl="0" indent="-304800" rtl="0">
              <a:lnSpc>
                <a:spcPct val="138000"/>
              </a:lnSpc>
              <a:spcBef>
                <a:spcPts val="0"/>
              </a:spcBef>
              <a:buClr>
                <a:schemeClr val="dk1"/>
              </a:buClr>
              <a:buSzPct val="100000"/>
              <a:buFont typeface="Arial"/>
              <a:buAutoNum type="arabicPeriod"/>
            </a:pPr>
            <a:r>
              <a:rPr lang="en-US" sz="1200" dirty="0">
                <a:solidFill>
                  <a:schemeClr val="dk1"/>
                </a:solidFill>
                <a:latin typeface="Arial"/>
                <a:ea typeface="Arial"/>
                <a:cs typeface="Arial"/>
                <a:sym typeface="Arial"/>
              </a:rPr>
              <a:t>Les </a:t>
            </a:r>
            <a:r>
              <a:rPr lang="en-US" sz="1200" dirty="0" err="1">
                <a:solidFill>
                  <a:schemeClr val="dk1"/>
                </a:solidFill>
                <a:latin typeface="Arial"/>
                <a:ea typeface="Arial"/>
                <a:cs typeface="Arial"/>
                <a:sym typeface="Arial"/>
              </a:rPr>
              <a:t>étudiants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doivent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mettre</a:t>
            </a:r>
            <a:r>
              <a:rPr lang="en-US" sz="1200" dirty="0">
                <a:solidFill>
                  <a:schemeClr val="dk1"/>
                </a:solidFill>
                <a:latin typeface="Arial"/>
                <a:ea typeface="Arial"/>
                <a:cs typeface="Arial"/>
                <a:sym typeface="Arial"/>
              </a:rPr>
              <a:t> en </a:t>
            </a:r>
            <a:r>
              <a:rPr lang="en-US" sz="1200" dirty="0" err="1">
                <a:solidFill>
                  <a:schemeClr val="dk1"/>
                </a:solidFill>
                <a:latin typeface="Arial"/>
                <a:ea typeface="Arial"/>
                <a:cs typeface="Arial"/>
                <a:sym typeface="Arial"/>
              </a:rPr>
              <a:t>pratique</a:t>
            </a:r>
            <a:r>
              <a:rPr lang="en-US" sz="1200" dirty="0">
                <a:solidFill>
                  <a:schemeClr val="dk1"/>
                </a:solidFill>
                <a:latin typeface="Arial"/>
                <a:ea typeface="Arial"/>
                <a:cs typeface="Arial"/>
                <a:sym typeface="Arial"/>
              </a:rPr>
              <a:t> et </a:t>
            </a:r>
            <a:r>
              <a:rPr lang="en-US" sz="1200" dirty="0" err="1">
                <a:solidFill>
                  <a:schemeClr val="dk1"/>
                </a:solidFill>
                <a:latin typeface="Arial"/>
                <a:ea typeface="Arial"/>
                <a:cs typeface="Arial"/>
                <a:sym typeface="Arial"/>
              </a:rPr>
              <a:t>répéter</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l’utilisation</a:t>
            </a:r>
            <a:r>
              <a:rPr lang="en-US" sz="1200" dirty="0">
                <a:solidFill>
                  <a:schemeClr val="dk1"/>
                </a:solidFill>
                <a:latin typeface="Arial"/>
                <a:ea typeface="Arial"/>
                <a:cs typeface="Arial"/>
                <a:sym typeface="Arial"/>
              </a:rPr>
              <a:t> des </a:t>
            </a:r>
            <a:r>
              <a:rPr lang="en-US" sz="1200" dirty="0" err="1">
                <a:solidFill>
                  <a:schemeClr val="dk1"/>
                </a:solidFill>
                <a:latin typeface="Arial"/>
                <a:ea typeface="Arial"/>
                <a:cs typeface="Arial"/>
                <a:sym typeface="Arial"/>
              </a:rPr>
              <a:t>stratégies</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d’apprentissage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sur</a:t>
            </a:r>
            <a:r>
              <a:rPr lang="en-US" sz="1200" dirty="0">
                <a:solidFill>
                  <a:schemeClr val="dk1"/>
                </a:solidFill>
                <a:latin typeface="Arial"/>
                <a:ea typeface="Arial"/>
                <a:cs typeface="Arial"/>
                <a:sym typeface="Arial"/>
              </a:rPr>
              <a:t> un long </a:t>
            </a:r>
            <a:r>
              <a:rPr lang="en-US" sz="1200" dirty="0" err="1">
                <a:solidFill>
                  <a:schemeClr val="dk1"/>
                </a:solidFill>
                <a:latin typeface="Arial"/>
                <a:ea typeface="Arial"/>
                <a:cs typeface="Arial"/>
                <a:sym typeface="Arial"/>
              </a:rPr>
              <a:t>terme</a:t>
            </a:r>
            <a:r>
              <a:rPr lang="en-US" sz="1200" dirty="0">
                <a:solidFill>
                  <a:schemeClr val="dk1"/>
                </a:solidFill>
                <a:latin typeface="Arial"/>
                <a:ea typeface="Arial"/>
                <a:cs typeface="Arial"/>
                <a:sym typeface="Arial"/>
              </a:rPr>
              <a:t> (plus </a:t>
            </a:r>
            <a:r>
              <a:rPr lang="en-US" sz="1200" dirty="0" err="1">
                <a:solidFill>
                  <a:schemeClr val="dk1"/>
                </a:solidFill>
                <a:latin typeface="Arial"/>
                <a:ea typeface="Arial"/>
                <a:cs typeface="Arial"/>
                <a:sym typeface="Arial"/>
              </a:rPr>
              <a:t>qu’un</a:t>
            </a:r>
            <a:r>
              <a:rPr lang="en-US" sz="1200" dirty="0">
                <a:solidFill>
                  <a:schemeClr val="dk1"/>
                </a:solidFill>
                <a:latin typeface="Arial"/>
                <a:ea typeface="Arial"/>
                <a:cs typeface="Arial"/>
                <a:sym typeface="Arial"/>
              </a:rPr>
              <a:t> cours).</a:t>
            </a:r>
          </a:p>
          <a:p>
            <a:pPr lvl="0" rtl="0">
              <a:lnSpc>
                <a:spcPct val="138000"/>
              </a:lnSpc>
              <a:spcBef>
                <a:spcPts val="0"/>
              </a:spcBef>
              <a:buNone/>
            </a:pPr>
            <a:r>
              <a:rPr lang="en-US" sz="1200" dirty="0" err="1">
                <a:solidFill>
                  <a:schemeClr val="dk1"/>
                </a:solidFill>
                <a:latin typeface="Arial"/>
                <a:ea typeface="Arial"/>
                <a:cs typeface="Arial"/>
                <a:sym typeface="Arial"/>
              </a:rPr>
              <a:t>Donc</a:t>
            </a:r>
            <a:r>
              <a:rPr lang="en-US" sz="1200" dirty="0">
                <a:solidFill>
                  <a:schemeClr val="dk1"/>
                </a:solidFill>
                <a:latin typeface="Arial"/>
                <a:ea typeface="Arial"/>
                <a:cs typeface="Arial"/>
                <a:sym typeface="Arial"/>
              </a:rPr>
              <a:t> la </a:t>
            </a:r>
            <a:r>
              <a:rPr lang="en-US" sz="1200" dirty="0" err="1">
                <a:solidFill>
                  <a:schemeClr val="dk1"/>
                </a:solidFill>
                <a:latin typeface="Arial"/>
                <a:ea typeface="Arial"/>
                <a:cs typeface="Arial"/>
                <a:sym typeface="Arial"/>
              </a:rPr>
              <a:t>réponse</a:t>
            </a:r>
            <a:r>
              <a:rPr lang="en-US" sz="1200" dirty="0">
                <a:solidFill>
                  <a:schemeClr val="dk1"/>
                </a:solidFill>
                <a:latin typeface="Arial"/>
                <a:ea typeface="Arial"/>
                <a:cs typeface="Arial"/>
                <a:sym typeface="Arial"/>
              </a:rPr>
              <a:t> de la </a:t>
            </a:r>
            <a:r>
              <a:rPr lang="en-US" sz="1200" dirty="0" err="1">
                <a:solidFill>
                  <a:schemeClr val="dk1"/>
                </a:solidFill>
                <a:latin typeface="Arial"/>
                <a:ea typeface="Arial"/>
                <a:cs typeface="Arial"/>
                <a:sym typeface="Arial"/>
              </a:rPr>
              <a:t>recherche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appliquée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montre</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qu’il</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est</a:t>
            </a:r>
            <a:r>
              <a:rPr lang="en-US" sz="1200" dirty="0">
                <a:solidFill>
                  <a:schemeClr val="dk1"/>
                </a:solidFill>
                <a:latin typeface="Arial"/>
                <a:ea typeface="Arial"/>
                <a:cs typeface="Arial"/>
                <a:sym typeface="Arial"/>
              </a:rPr>
              <a:t> </a:t>
            </a:r>
            <a:r>
              <a:rPr lang="en-US" sz="1200" dirty="0" err="1">
                <a:solidFill>
                  <a:schemeClr val="dk1"/>
                </a:solidFill>
                <a:latin typeface="Arial"/>
                <a:ea typeface="Arial"/>
                <a:cs typeface="Arial"/>
                <a:sym typeface="Arial"/>
              </a:rPr>
              <a:t>pédagogiquement</a:t>
            </a:r>
            <a:r>
              <a:rPr lang="en-US" sz="1200" dirty="0">
                <a:solidFill>
                  <a:schemeClr val="dk1"/>
                </a:solidFill>
                <a:latin typeface="Arial"/>
                <a:ea typeface="Arial"/>
                <a:cs typeface="Arial"/>
                <a:sym typeface="Arial"/>
              </a:rPr>
              <a:t> rentable </a:t>
            </a:r>
            <a:r>
              <a:rPr lang="en-US" sz="1200" dirty="0" err="1">
                <a:solidFill>
                  <a:schemeClr val="dk1"/>
                </a:solidFill>
                <a:latin typeface="Arial"/>
                <a:ea typeface="Arial"/>
                <a:cs typeface="Arial"/>
                <a:sym typeface="Arial"/>
              </a:rPr>
              <a:t>d’enseigner</a:t>
            </a:r>
            <a:r>
              <a:rPr lang="en-US" sz="1200" dirty="0">
                <a:solidFill>
                  <a:schemeClr val="dk1"/>
                </a:solidFill>
                <a:latin typeface="Arial"/>
                <a:ea typeface="Arial"/>
                <a:cs typeface="Arial"/>
                <a:sym typeface="Arial"/>
              </a:rPr>
              <a:t> et faire </a:t>
            </a:r>
            <a:r>
              <a:rPr lang="en-US" sz="1200" dirty="0" err="1">
                <a:solidFill>
                  <a:schemeClr val="dk1"/>
                </a:solidFill>
                <a:latin typeface="Arial"/>
                <a:ea typeface="Arial"/>
                <a:cs typeface="Arial"/>
                <a:sym typeface="Arial"/>
              </a:rPr>
              <a:t>pratiquer</a:t>
            </a:r>
            <a:r>
              <a:rPr lang="en-US" sz="1200" dirty="0">
                <a:solidFill>
                  <a:schemeClr val="dk1"/>
                </a:solidFill>
                <a:latin typeface="Arial"/>
                <a:ea typeface="Arial"/>
                <a:cs typeface="Arial"/>
                <a:sym typeface="Arial"/>
              </a:rPr>
              <a:t> les SA </a:t>
            </a:r>
            <a:r>
              <a:rPr lang="en-US" sz="1200" dirty="0" err="1">
                <a:solidFill>
                  <a:schemeClr val="dk1"/>
                </a:solidFill>
                <a:latin typeface="Arial"/>
                <a:ea typeface="Arial"/>
                <a:cs typeface="Arial"/>
                <a:sym typeface="Arial"/>
              </a:rPr>
              <a:t>mais</a:t>
            </a:r>
            <a:r>
              <a:rPr lang="en-US" sz="1200" dirty="0">
                <a:solidFill>
                  <a:schemeClr val="dk1"/>
                </a:solidFill>
                <a:latin typeface="Arial"/>
                <a:ea typeface="Arial"/>
                <a:cs typeface="Arial"/>
                <a:sym typeface="Arial"/>
              </a:rPr>
              <a:t> à </a:t>
            </a:r>
            <a:r>
              <a:rPr lang="en-US" sz="1200" dirty="0" err="1">
                <a:solidFill>
                  <a:schemeClr val="dk1"/>
                </a:solidFill>
                <a:latin typeface="Arial"/>
                <a:ea typeface="Arial"/>
                <a:cs typeface="Arial"/>
                <a:sym typeface="Arial"/>
              </a:rPr>
              <a:t>certaines</a:t>
            </a:r>
            <a:r>
              <a:rPr lang="en-US" sz="1200" dirty="0">
                <a:solidFill>
                  <a:schemeClr val="dk1"/>
                </a:solidFill>
                <a:latin typeface="Arial"/>
                <a:ea typeface="Arial"/>
                <a:cs typeface="Arial"/>
                <a:sym typeface="Arial"/>
              </a:rPr>
              <a:t> conditions!</a:t>
            </a:r>
          </a:p>
          <a:p>
            <a:pPr lvl="0" rtl="0">
              <a:spcBef>
                <a:spcPts val="0"/>
              </a:spcBef>
              <a:buNone/>
            </a:pPr>
            <a:endParaRPr dirty="0"/>
          </a:p>
        </p:txBody>
      </p:sp>
    </p:spTree>
    <p:extLst>
      <p:ext uri="{BB962C8B-B14F-4D97-AF65-F5344CB8AC3E}">
        <p14:creationId xmlns:p14="http://schemas.microsoft.com/office/powerpoint/2010/main" val="13533862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9"/>
        <p:cNvGrpSpPr/>
        <p:nvPr/>
      </p:nvGrpSpPr>
      <p:grpSpPr>
        <a:xfrm>
          <a:off x="0" y="0"/>
          <a:ext cx="0" cy="0"/>
          <a:chOff x="0" y="0"/>
          <a:chExt cx="0" cy="0"/>
        </a:xfrm>
      </p:grpSpPr>
      <p:sp>
        <p:nvSpPr>
          <p:cNvPr id="490" name="Shape 4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1" name="Shape 491"/>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spcBef>
                <a:spcPts val="0"/>
              </a:spcBef>
              <a:buNone/>
            </a:pPr>
            <a:r>
              <a:rPr lang="en-US" dirty="0"/>
              <a:t>Philippe : La </a:t>
            </a:r>
            <a:r>
              <a:rPr lang="en-US" dirty="0" err="1"/>
              <a:t>réponse</a:t>
            </a:r>
            <a:r>
              <a:rPr lang="en-US" dirty="0"/>
              <a:t> des </a:t>
            </a:r>
            <a:r>
              <a:rPr lang="en-US" dirty="0" err="1"/>
              <a:t>nos</a:t>
            </a:r>
            <a:r>
              <a:rPr lang="en-US" dirty="0"/>
              <a:t> </a:t>
            </a:r>
            <a:r>
              <a:rPr lang="en-US" dirty="0" err="1"/>
              <a:t>étudiants</a:t>
            </a:r>
            <a:r>
              <a:rPr lang="en-US" dirty="0"/>
              <a:t> et </a:t>
            </a:r>
            <a:r>
              <a:rPr lang="en-US" dirty="0" err="1"/>
              <a:t>professeurs</a:t>
            </a:r>
            <a:endParaRPr lang="en-US" dirty="0"/>
          </a:p>
          <a:p>
            <a:pPr lvl="0">
              <a:spcBef>
                <a:spcPts val="0"/>
              </a:spcBef>
              <a:buClr>
                <a:schemeClr val="dk1"/>
              </a:buClr>
              <a:buSzPct val="50000"/>
              <a:buFont typeface="Arial"/>
              <a:buNone/>
            </a:pPr>
            <a:r>
              <a:rPr lang="en-US" dirty="0" err="1">
                <a:solidFill>
                  <a:schemeClr val="dk1"/>
                </a:solidFill>
              </a:rPr>
              <a:t>Étudiants</a:t>
            </a:r>
            <a:r>
              <a:rPr lang="en-US" dirty="0">
                <a:solidFill>
                  <a:schemeClr val="dk1"/>
                </a:solidFill>
              </a:rPr>
              <a:t> : Les </a:t>
            </a:r>
            <a:r>
              <a:rPr lang="en-US" dirty="0" err="1">
                <a:solidFill>
                  <a:schemeClr val="dk1"/>
                </a:solidFill>
              </a:rPr>
              <a:t>commentaires</a:t>
            </a:r>
            <a:endParaRPr lang="en-US" dirty="0">
              <a:solidFill>
                <a:schemeClr val="dk1"/>
              </a:solidFill>
            </a:endParaRPr>
          </a:p>
          <a:p>
            <a:pPr lvl="0">
              <a:spcBef>
                <a:spcPts val="0"/>
              </a:spcBef>
              <a:buClr>
                <a:schemeClr val="dk1"/>
              </a:buClr>
              <a:buSzPct val="50000"/>
              <a:buFont typeface="Arial"/>
              <a:buNone/>
            </a:pPr>
            <a:r>
              <a:rPr lang="en-US" dirty="0">
                <a:solidFill>
                  <a:schemeClr val="dk1"/>
                </a:solidFill>
              </a:rPr>
              <a:t>Nous </a:t>
            </a:r>
            <a:r>
              <a:rPr lang="en-US" dirty="0" err="1">
                <a:solidFill>
                  <a:schemeClr val="dk1"/>
                </a:solidFill>
              </a:rPr>
              <a:t>pouvions</a:t>
            </a:r>
            <a:r>
              <a:rPr lang="en-US" dirty="0">
                <a:solidFill>
                  <a:schemeClr val="dk1"/>
                </a:solidFill>
              </a:rPr>
              <a:t> </a:t>
            </a:r>
            <a:r>
              <a:rPr lang="en-US" dirty="0" err="1">
                <a:solidFill>
                  <a:schemeClr val="dk1"/>
                </a:solidFill>
              </a:rPr>
              <a:t>mettre</a:t>
            </a:r>
            <a:r>
              <a:rPr lang="en-US" dirty="0">
                <a:solidFill>
                  <a:schemeClr val="dk1"/>
                </a:solidFill>
              </a:rPr>
              <a:t> en </a:t>
            </a:r>
            <a:r>
              <a:rPr lang="en-US" dirty="0" err="1">
                <a:solidFill>
                  <a:schemeClr val="dk1"/>
                </a:solidFill>
              </a:rPr>
              <a:t>pratique</a:t>
            </a:r>
            <a:r>
              <a:rPr lang="en-US" dirty="0">
                <a:solidFill>
                  <a:schemeClr val="dk1"/>
                </a:solidFill>
              </a:rPr>
              <a:t> </a:t>
            </a:r>
            <a:r>
              <a:rPr lang="en-US" dirty="0" err="1">
                <a:solidFill>
                  <a:schemeClr val="dk1"/>
                </a:solidFill>
              </a:rPr>
              <a:t>ce</a:t>
            </a:r>
            <a:r>
              <a:rPr lang="en-US" dirty="0">
                <a:solidFill>
                  <a:schemeClr val="dk1"/>
                </a:solidFill>
              </a:rPr>
              <a:t> </a:t>
            </a:r>
            <a:r>
              <a:rPr lang="en-US" dirty="0" err="1">
                <a:solidFill>
                  <a:schemeClr val="dk1"/>
                </a:solidFill>
              </a:rPr>
              <a:t>que</a:t>
            </a:r>
            <a:r>
              <a:rPr lang="en-US" dirty="0">
                <a:solidFill>
                  <a:schemeClr val="dk1"/>
                </a:solidFill>
              </a:rPr>
              <a:t> nous </a:t>
            </a:r>
            <a:r>
              <a:rPr lang="en-US" dirty="0" err="1">
                <a:solidFill>
                  <a:schemeClr val="dk1"/>
                </a:solidFill>
              </a:rPr>
              <a:t>apprenions</a:t>
            </a:r>
            <a:endParaRPr lang="en-US" dirty="0">
              <a:solidFill>
                <a:schemeClr val="dk1"/>
              </a:solidFill>
            </a:endParaRPr>
          </a:p>
          <a:p>
            <a:pPr lvl="0">
              <a:spcBef>
                <a:spcPts val="0"/>
              </a:spcBef>
              <a:buClr>
                <a:schemeClr val="dk1"/>
              </a:buClr>
              <a:buSzPct val="50000"/>
              <a:buFont typeface="Arial"/>
              <a:buNone/>
            </a:pPr>
            <a:r>
              <a:rPr lang="en-US" dirty="0">
                <a:solidFill>
                  <a:schemeClr val="dk1"/>
                </a:solidFill>
              </a:rPr>
              <a:t>Je me </a:t>
            </a:r>
            <a:r>
              <a:rPr lang="en-US" dirty="0" err="1">
                <a:solidFill>
                  <a:schemeClr val="dk1"/>
                </a:solidFill>
              </a:rPr>
              <a:t>sens</a:t>
            </a:r>
            <a:r>
              <a:rPr lang="en-US" dirty="0">
                <a:solidFill>
                  <a:schemeClr val="dk1"/>
                </a:solidFill>
              </a:rPr>
              <a:t> beaucoup plus </a:t>
            </a:r>
            <a:r>
              <a:rPr lang="en-US" dirty="0" err="1">
                <a:solidFill>
                  <a:schemeClr val="dk1"/>
                </a:solidFill>
              </a:rPr>
              <a:t>outillée</a:t>
            </a:r>
            <a:r>
              <a:rPr lang="en-US" dirty="0">
                <a:solidFill>
                  <a:schemeClr val="dk1"/>
                </a:solidFill>
              </a:rPr>
              <a:t>.</a:t>
            </a:r>
          </a:p>
          <a:p>
            <a:pPr lvl="0">
              <a:spcBef>
                <a:spcPts val="0"/>
              </a:spcBef>
              <a:buClr>
                <a:schemeClr val="dk1"/>
              </a:buClr>
              <a:buSzPct val="50000"/>
              <a:buFont typeface="Arial"/>
              <a:buNone/>
            </a:pPr>
            <a:r>
              <a:rPr lang="en-US" dirty="0">
                <a:solidFill>
                  <a:schemeClr val="dk1"/>
                </a:solidFill>
              </a:rPr>
              <a:t>Nous </a:t>
            </a:r>
            <a:r>
              <a:rPr lang="en-US" dirty="0" err="1">
                <a:solidFill>
                  <a:schemeClr val="dk1"/>
                </a:solidFill>
              </a:rPr>
              <a:t>permet</a:t>
            </a:r>
            <a:r>
              <a:rPr lang="en-US" dirty="0">
                <a:solidFill>
                  <a:schemeClr val="dk1"/>
                </a:solidFill>
              </a:rPr>
              <a:t> de </a:t>
            </a:r>
            <a:r>
              <a:rPr lang="en-US" dirty="0" err="1">
                <a:solidFill>
                  <a:schemeClr val="dk1"/>
                </a:solidFill>
              </a:rPr>
              <a:t>participer</a:t>
            </a:r>
            <a:r>
              <a:rPr lang="en-US" dirty="0">
                <a:solidFill>
                  <a:schemeClr val="dk1"/>
                </a:solidFill>
              </a:rPr>
              <a:t> pour </a:t>
            </a:r>
            <a:r>
              <a:rPr lang="en-US" dirty="0" err="1">
                <a:solidFill>
                  <a:schemeClr val="dk1"/>
                </a:solidFill>
              </a:rPr>
              <a:t>mieux</a:t>
            </a:r>
            <a:r>
              <a:rPr lang="en-US" dirty="0">
                <a:solidFill>
                  <a:schemeClr val="dk1"/>
                </a:solidFill>
              </a:rPr>
              <a:t> </a:t>
            </a:r>
            <a:r>
              <a:rPr lang="en-US" dirty="0" err="1">
                <a:solidFill>
                  <a:schemeClr val="dk1"/>
                </a:solidFill>
              </a:rPr>
              <a:t>comprendre</a:t>
            </a:r>
            <a:r>
              <a:rPr lang="en-US" dirty="0">
                <a:solidFill>
                  <a:schemeClr val="dk1"/>
                </a:solidFill>
              </a:rPr>
              <a:t> et </a:t>
            </a:r>
            <a:r>
              <a:rPr lang="en-US" dirty="0" err="1">
                <a:solidFill>
                  <a:schemeClr val="dk1"/>
                </a:solidFill>
              </a:rPr>
              <a:t>mémoriser</a:t>
            </a:r>
            <a:r>
              <a:rPr lang="en-US" dirty="0">
                <a:solidFill>
                  <a:schemeClr val="dk1"/>
                </a:solidFill>
              </a:rPr>
              <a:t>.</a:t>
            </a:r>
          </a:p>
          <a:p>
            <a:pPr lvl="0">
              <a:spcBef>
                <a:spcPts val="0"/>
              </a:spcBef>
              <a:buClr>
                <a:schemeClr val="dk1"/>
              </a:buClr>
              <a:buSzPct val="50000"/>
              <a:buFont typeface="Arial"/>
              <a:buNone/>
            </a:pPr>
            <a:r>
              <a:rPr lang="en-US" dirty="0">
                <a:solidFill>
                  <a:schemeClr val="dk1"/>
                </a:solidFill>
              </a:rPr>
              <a:t>Les bases de </a:t>
            </a:r>
            <a:r>
              <a:rPr lang="en-US" dirty="0" err="1">
                <a:solidFill>
                  <a:schemeClr val="dk1"/>
                </a:solidFill>
              </a:rPr>
              <a:t>données</a:t>
            </a:r>
            <a:r>
              <a:rPr lang="en-US" dirty="0">
                <a:solidFill>
                  <a:schemeClr val="dk1"/>
                </a:solidFill>
              </a:rPr>
              <a:t> nous </a:t>
            </a:r>
            <a:r>
              <a:rPr lang="en-US" dirty="0" err="1">
                <a:solidFill>
                  <a:schemeClr val="dk1"/>
                </a:solidFill>
              </a:rPr>
              <a:t>permettent</a:t>
            </a:r>
            <a:r>
              <a:rPr lang="en-US" dirty="0">
                <a:solidFill>
                  <a:schemeClr val="dk1"/>
                </a:solidFill>
              </a:rPr>
              <a:t> </a:t>
            </a:r>
            <a:r>
              <a:rPr lang="en-US" dirty="0" err="1">
                <a:solidFill>
                  <a:schemeClr val="dk1"/>
                </a:solidFill>
              </a:rPr>
              <a:t>d’avoir</a:t>
            </a:r>
            <a:r>
              <a:rPr lang="en-US" dirty="0">
                <a:solidFill>
                  <a:schemeClr val="dk1"/>
                </a:solidFill>
              </a:rPr>
              <a:t> </a:t>
            </a:r>
            <a:r>
              <a:rPr lang="en-US" dirty="0" err="1">
                <a:solidFill>
                  <a:schemeClr val="dk1"/>
                </a:solidFill>
              </a:rPr>
              <a:t>accès</a:t>
            </a:r>
            <a:r>
              <a:rPr lang="en-US" dirty="0">
                <a:solidFill>
                  <a:schemeClr val="dk1"/>
                </a:solidFill>
              </a:rPr>
              <a:t> à </a:t>
            </a:r>
            <a:r>
              <a:rPr lang="en-US" dirty="0" err="1">
                <a:solidFill>
                  <a:schemeClr val="dk1"/>
                </a:solidFill>
              </a:rPr>
              <a:t>plusieurs</a:t>
            </a:r>
            <a:r>
              <a:rPr lang="en-US" dirty="0">
                <a:solidFill>
                  <a:schemeClr val="dk1"/>
                </a:solidFill>
              </a:rPr>
              <a:t> sources </a:t>
            </a:r>
            <a:r>
              <a:rPr lang="en-US" dirty="0" err="1">
                <a:solidFill>
                  <a:schemeClr val="dk1"/>
                </a:solidFill>
              </a:rPr>
              <a:t>utiles</a:t>
            </a:r>
            <a:r>
              <a:rPr lang="en-US" dirty="0">
                <a:solidFill>
                  <a:schemeClr val="dk1"/>
                </a:solidFill>
              </a:rPr>
              <a:t> pour </a:t>
            </a:r>
            <a:r>
              <a:rPr lang="en-US" dirty="0" err="1">
                <a:solidFill>
                  <a:schemeClr val="dk1"/>
                </a:solidFill>
              </a:rPr>
              <a:t>notre</a:t>
            </a:r>
            <a:r>
              <a:rPr lang="en-US" dirty="0">
                <a:solidFill>
                  <a:schemeClr val="dk1"/>
                </a:solidFill>
              </a:rPr>
              <a:t> travail.</a:t>
            </a:r>
          </a:p>
          <a:p>
            <a:pPr lvl="0">
              <a:spcBef>
                <a:spcPts val="0"/>
              </a:spcBef>
              <a:buClr>
                <a:schemeClr val="dk1"/>
              </a:buClr>
              <a:buSzPct val="50000"/>
              <a:buFont typeface="Arial"/>
              <a:buNone/>
            </a:pPr>
            <a:r>
              <a:rPr lang="en-US" dirty="0" err="1">
                <a:solidFill>
                  <a:schemeClr val="dk1"/>
                </a:solidFill>
              </a:rPr>
              <a:t>J’aurais</a:t>
            </a:r>
            <a:r>
              <a:rPr lang="en-US" dirty="0">
                <a:solidFill>
                  <a:schemeClr val="dk1"/>
                </a:solidFill>
              </a:rPr>
              <a:t> </a:t>
            </a:r>
            <a:r>
              <a:rPr lang="en-US" dirty="0" err="1">
                <a:solidFill>
                  <a:schemeClr val="dk1"/>
                </a:solidFill>
              </a:rPr>
              <a:t>aimé</a:t>
            </a:r>
            <a:r>
              <a:rPr lang="en-US" dirty="0">
                <a:solidFill>
                  <a:schemeClr val="dk1"/>
                </a:solidFill>
              </a:rPr>
              <a:t> </a:t>
            </a:r>
            <a:r>
              <a:rPr lang="en-US" dirty="0" err="1">
                <a:solidFill>
                  <a:schemeClr val="dk1"/>
                </a:solidFill>
              </a:rPr>
              <a:t>recevoir</a:t>
            </a:r>
            <a:r>
              <a:rPr lang="en-US" dirty="0">
                <a:solidFill>
                  <a:schemeClr val="dk1"/>
                </a:solidFill>
              </a:rPr>
              <a:t> </a:t>
            </a:r>
            <a:r>
              <a:rPr lang="en-US" dirty="0" err="1">
                <a:solidFill>
                  <a:schemeClr val="dk1"/>
                </a:solidFill>
              </a:rPr>
              <a:t>cette</a:t>
            </a:r>
            <a:r>
              <a:rPr lang="en-US" dirty="0">
                <a:solidFill>
                  <a:schemeClr val="dk1"/>
                </a:solidFill>
              </a:rPr>
              <a:t> formation </a:t>
            </a:r>
            <a:r>
              <a:rPr lang="en-US" dirty="0" err="1">
                <a:solidFill>
                  <a:schemeClr val="dk1"/>
                </a:solidFill>
              </a:rPr>
              <a:t>lors</a:t>
            </a:r>
            <a:r>
              <a:rPr lang="en-US" dirty="0">
                <a:solidFill>
                  <a:schemeClr val="dk1"/>
                </a:solidFill>
              </a:rPr>
              <a:t> de ma première </a:t>
            </a:r>
            <a:r>
              <a:rPr lang="en-US" dirty="0" err="1">
                <a:solidFill>
                  <a:schemeClr val="dk1"/>
                </a:solidFill>
              </a:rPr>
              <a:t>année</a:t>
            </a:r>
            <a:r>
              <a:rPr lang="en-US" dirty="0">
                <a:solidFill>
                  <a:schemeClr val="dk1"/>
                </a:solidFill>
              </a:rPr>
              <a:t> au </a:t>
            </a:r>
            <a:r>
              <a:rPr lang="en-US" dirty="0" err="1">
                <a:solidFill>
                  <a:schemeClr val="dk1"/>
                </a:solidFill>
              </a:rPr>
              <a:t>cégep</a:t>
            </a:r>
            <a:r>
              <a:rPr lang="en-US" dirty="0">
                <a:solidFill>
                  <a:schemeClr val="dk1"/>
                </a:solidFill>
              </a:rPr>
              <a:t>, </a:t>
            </a:r>
            <a:r>
              <a:rPr lang="en-US" dirty="0" err="1">
                <a:solidFill>
                  <a:schemeClr val="dk1"/>
                </a:solidFill>
              </a:rPr>
              <a:t>cela</a:t>
            </a:r>
            <a:r>
              <a:rPr lang="en-US" dirty="0">
                <a:solidFill>
                  <a:schemeClr val="dk1"/>
                </a:solidFill>
              </a:rPr>
              <a:t> </a:t>
            </a:r>
            <a:r>
              <a:rPr lang="en-US" dirty="0" err="1">
                <a:solidFill>
                  <a:schemeClr val="dk1"/>
                </a:solidFill>
              </a:rPr>
              <a:t>m’aurait</a:t>
            </a:r>
            <a:r>
              <a:rPr lang="en-US" dirty="0">
                <a:solidFill>
                  <a:schemeClr val="dk1"/>
                </a:solidFill>
              </a:rPr>
              <a:t> </a:t>
            </a:r>
            <a:r>
              <a:rPr lang="en-US" dirty="0" err="1">
                <a:solidFill>
                  <a:schemeClr val="dk1"/>
                </a:solidFill>
              </a:rPr>
              <a:t>servi</a:t>
            </a:r>
            <a:r>
              <a:rPr lang="en-US" dirty="0">
                <a:solidFill>
                  <a:schemeClr val="dk1"/>
                </a:solidFill>
              </a:rPr>
              <a:t>.</a:t>
            </a:r>
          </a:p>
          <a:p>
            <a:pPr lvl="0">
              <a:spcBef>
                <a:spcPts val="0"/>
              </a:spcBef>
              <a:buClr>
                <a:schemeClr val="dk1"/>
              </a:buClr>
              <a:buSzPct val="50000"/>
              <a:buFont typeface="Arial"/>
              <a:buNone/>
            </a:pPr>
            <a:endParaRPr dirty="0">
              <a:solidFill>
                <a:schemeClr val="dk1"/>
              </a:solidFill>
            </a:endParaRPr>
          </a:p>
          <a:p>
            <a:pPr lvl="0">
              <a:spcBef>
                <a:spcPts val="0"/>
              </a:spcBef>
              <a:buNone/>
            </a:pPr>
            <a:r>
              <a:rPr lang="en-US" dirty="0" err="1"/>
              <a:t>Professeurs</a:t>
            </a:r>
            <a:r>
              <a:rPr lang="en-US" dirty="0"/>
              <a:t> : </a:t>
            </a:r>
            <a:r>
              <a:rPr lang="en-US" dirty="0">
                <a:solidFill>
                  <a:schemeClr val="dk1"/>
                </a:solidFill>
              </a:rPr>
              <a:t>Le </a:t>
            </a:r>
            <a:r>
              <a:rPr lang="en-US" dirty="0" err="1">
                <a:solidFill>
                  <a:schemeClr val="dk1"/>
                </a:solidFill>
              </a:rPr>
              <a:t>contenu</a:t>
            </a:r>
            <a:r>
              <a:rPr lang="en-US" dirty="0">
                <a:solidFill>
                  <a:schemeClr val="dk1"/>
                </a:solidFill>
              </a:rPr>
              <a:t> des fiches </a:t>
            </a:r>
            <a:r>
              <a:rPr lang="en-US" dirty="0" err="1">
                <a:solidFill>
                  <a:schemeClr val="dk1"/>
                </a:solidFill>
              </a:rPr>
              <a:t>patho</a:t>
            </a:r>
            <a:r>
              <a:rPr lang="en-US" dirty="0">
                <a:solidFill>
                  <a:schemeClr val="dk1"/>
                </a:solidFill>
              </a:rPr>
              <a:t> ne </a:t>
            </a:r>
            <a:r>
              <a:rPr lang="en-US" dirty="0" err="1">
                <a:solidFill>
                  <a:schemeClr val="dk1"/>
                </a:solidFill>
              </a:rPr>
              <a:t>demandent</a:t>
            </a:r>
            <a:r>
              <a:rPr lang="en-US" dirty="0">
                <a:solidFill>
                  <a:schemeClr val="dk1"/>
                </a:solidFill>
              </a:rPr>
              <a:t> </a:t>
            </a:r>
            <a:r>
              <a:rPr lang="en-US" dirty="0" err="1">
                <a:solidFill>
                  <a:schemeClr val="dk1"/>
                </a:solidFill>
              </a:rPr>
              <a:t>que</a:t>
            </a:r>
            <a:r>
              <a:rPr lang="en-US" dirty="0">
                <a:solidFill>
                  <a:schemeClr val="dk1"/>
                </a:solidFill>
              </a:rPr>
              <a:t> </a:t>
            </a:r>
            <a:r>
              <a:rPr lang="en-US" dirty="0" err="1">
                <a:solidFill>
                  <a:schemeClr val="dk1"/>
                </a:solidFill>
              </a:rPr>
              <a:t>très</a:t>
            </a:r>
            <a:r>
              <a:rPr lang="en-US" dirty="0">
                <a:solidFill>
                  <a:schemeClr val="dk1"/>
                </a:solidFill>
              </a:rPr>
              <a:t> </a:t>
            </a:r>
            <a:r>
              <a:rPr lang="en-US" dirty="0" err="1">
                <a:solidFill>
                  <a:schemeClr val="dk1"/>
                </a:solidFill>
              </a:rPr>
              <a:t>peu</a:t>
            </a:r>
            <a:r>
              <a:rPr lang="en-US" dirty="0">
                <a:solidFill>
                  <a:schemeClr val="dk1"/>
                </a:solidFill>
              </a:rPr>
              <a:t> de correction</a:t>
            </a:r>
          </a:p>
          <a:p>
            <a:pPr lvl="0">
              <a:spcBef>
                <a:spcPts val="0"/>
              </a:spcBef>
              <a:buClr>
                <a:schemeClr val="dk1"/>
              </a:buClr>
              <a:buSzPct val="50000"/>
              <a:buFont typeface="Arial"/>
              <a:buNone/>
            </a:pPr>
            <a:r>
              <a:rPr lang="en-US" dirty="0">
                <a:solidFill>
                  <a:schemeClr val="dk1"/>
                </a:solidFill>
              </a:rPr>
              <a:t>La </a:t>
            </a:r>
            <a:r>
              <a:rPr lang="en-US" dirty="0" err="1">
                <a:solidFill>
                  <a:schemeClr val="dk1"/>
                </a:solidFill>
              </a:rPr>
              <a:t>qualité</a:t>
            </a:r>
            <a:r>
              <a:rPr lang="en-US" dirty="0">
                <a:solidFill>
                  <a:schemeClr val="dk1"/>
                </a:solidFill>
              </a:rPr>
              <a:t> des articles </a:t>
            </a:r>
            <a:r>
              <a:rPr lang="en-US" dirty="0" err="1">
                <a:solidFill>
                  <a:schemeClr val="dk1"/>
                </a:solidFill>
              </a:rPr>
              <a:t>recherchés</a:t>
            </a:r>
            <a:r>
              <a:rPr lang="en-US" dirty="0">
                <a:solidFill>
                  <a:schemeClr val="dk1"/>
                </a:solidFill>
              </a:rPr>
              <a:t> et </a:t>
            </a:r>
            <a:r>
              <a:rPr lang="en-US" dirty="0" err="1">
                <a:solidFill>
                  <a:schemeClr val="dk1"/>
                </a:solidFill>
              </a:rPr>
              <a:t>retenus</a:t>
            </a:r>
            <a:r>
              <a:rPr lang="en-US" dirty="0">
                <a:solidFill>
                  <a:schemeClr val="dk1"/>
                </a:solidFill>
              </a:rPr>
              <a:t> </a:t>
            </a:r>
            <a:r>
              <a:rPr lang="en-US" dirty="0" err="1">
                <a:solidFill>
                  <a:schemeClr val="dk1"/>
                </a:solidFill>
              </a:rPr>
              <a:t>s’est</a:t>
            </a:r>
            <a:r>
              <a:rPr lang="en-US" dirty="0">
                <a:solidFill>
                  <a:schemeClr val="dk1"/>
                </a:solidFill>
              </a:rPr>
              <a:t> </a:t>
            </a:r>
            <a:r>
              <a:rPr lang="en-US" dirty="0" err="1">
                <a:solidFill>
                  <a:schemeClr val="dk1"/>
                </a:solidFill>
              </a:rPr>
              <a:t>grandement</a:t>
            </a:r>
            <a:r>
              <a:rPr lang="en-US" dirty="0">
                <a:solidFill>
                  <a:schemeClr val="dk1"/>
                </a:solidFill>
              </a:rPr>
              <a:t> </a:t>
            </a:r>
            <a:r>
              <a:rPr lang="en-US" dirty="0" err="1">
                <a:solidFill>
                  <a:schemeClr val="dk1"/>
                </a:solidFill>
              </a:rPr>
              <a:t>améliorée</a:t>
            </a:r>
            <a:endParaRPr lang="en-US" dirty="0">
              <a:solidFill>
                <a:schemeClr val="dk1"/>
              </a:solidFill>
            </a:endParaRPr>
          </a:p>
          <a:p>
            <a:pPr lvl="0" rtl="0">
              <a:spcBef>
                <a:spcPts val="0"/>
              </a:spcBef>
              <a:buClr>
                <a:schemeClr val="dk1"/>
              </a:buClr>
              <a:buSzPct val="50000"/>
              <a:buFont typeface="Arial"/>
              <a:buNone/>
            </a:pPr>
            <a:r>
              <a:rPr lang="en-US" dirty="0" err="1">
                <a:solidFill>
                  <a:schemeClr val="dk1"/>
                </a:solidFill>
              </a:rPr>
              <a:t>Très</a:t>
            </a:r>
            <a:r>
              <a:rPr lang="en-US" dirty="0">
                <a:solidFill>
                  <a:schemeClr val="dk1"/>
                </a:solidFill>
              </a:rPr>
              <a:t> utile pour </a:t>
            </a:r>
            <a:r>
              <a:rPr lang="en-US" dirty="0" err="1">
                <a:solidFill>
                  <a:schemeClr val="dk1"/>
                </a:solidFill>
              </a:rPr>
              <a:t>mes</a:t>
            </a:r>
            <a:r>
              <a:rPr lang="en-US" dirty="0">
                <a:solidFill>
                  <a:schemeClr val="dk1"/>
                </a:solidFill>
              </a:rPr>
              <a:t> </a:t>
            </a:r>
            <a:r>
              <a:rPr lang="en-US" dirty="0" err="1">
                <a:solidFill>
                  <a:schemeClr val="dk1"/>
                </a:solidFill>
              </a:rPr>
              <a:t>étudiants</a:t>
            </a:r>
            <a:endParaRPr lang="en-US" dirty="0">
              <a:solidFill>
                <a:schemeClr val="dk1"/>
              </a:solidFill>
            </a:endParaRPr>
          </a:p>
        </p:txBody>
      </p:sp>
    </p:spTree>
    <p:extLst>
      <p:ext uri="{BB962C8B-B14F-4D97-AF65-F5344CB8AC3E}">
        <p14:creationId xmlns:p14="http://schemas.microsoft.com/office/powerpoint/2010/main" val="347296800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6"/>
        <p:cNvGrpSpPr/>
        <p:nvPr/>
      </p:nvGrpSpPr>
      <p:grpSpPr>
        <a:xfrm>
          <a:off x="0" y="0"/>
          <a:ext cx="0" cy="0"/>
          <a:chOff x="0" y="0"/>
          <a:chExt cx="0" cy="0"/>
        </a:xfrm>
      </p:grpSpPr>
      <p:sp>
        <p:nvSpPr>
          <p:cNvPr id="497" name="Shape 49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98" name="Shape 49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a:p>
        </p:txBody>
      </p:sp>
    </p:spTree>
    <p:extLst>
      <p:ext uri="{BB962C8B-B14F-4D97-AF65-F5344CB8AC3E}">
        <p14:creationId xmlns:p14="http://schemas.microsoft.com/office/powerpoint/2010/main" val="40423252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Shape 50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5" name="Shape 505"/>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416037575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0"/>
        <p:cNvGrpSpPr/>
        <p:nvPr/>
      </p:nvGrpSpPr>
      <p:grpSpPr>
        <a:xfrm>
          <a:off x="0" y="0"/>
          <a:ext cx="0" cy="0"/>
          <a:chOff x="0" y="0"/>
          <a:chExt cx="0" cy="0"/>
        </a:xfrm>
      </p:grpSpPr>
      <p:sp>
        <p:nvSpPr>
          <p:cNvPr id="511" name="Shape 51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2" name="Shape 512"/>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spcBef>
                <a:spcPts val="0"/>
              </a:spcBef>
              <a:buNone/>
            </a:pPr>
            <a:r>
              <a:rPr lang="en-US" dirty="0"/>
              <a:t>Isabelle</a:t>
            </a:r>
          </a:p>
        </p:txBody>
      </p:sp>
    </p:spTree>
    <p:extLst>
      <p:ext uri="{BB962C8B-B14F-4D97-AF65-F5344CB8AC3E}">
        <p14:creationId xmlns:p14="http://schemas.microsoft.com/office/powerpoint/2010/main" val="38386315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6"/>
        <p:cNvGrpSpPr/>
        <p:nvPr/>
      </p:nvGrpSpPr>
      <p:grpSpPr>
        <a:xfrm>
          <a:off x="0" y="0"/>
          <a:ext cx="0" cy="0"/>
          <a:chOff x="0" y="0"/>
          <a:chExt cx="0" cy="0"/>
        </a:xfrm>
      </p:grpSpPr>
      <p:sp>
        <p:nvSpPr>
          <p:cNvPr id="517" name="Shape 5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18" name="Shape 51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sz="1200" dirty="0"/>
              <a:t>Isabelle : </a:t>
            </a:r>
          </a:p>
          <a:p>
            <a:pPr lvl="0">
              <a:spcBef>
                <a:spcPts val="0"/>
              </a:spcBef>
              <a:buNone/>
            </a:pPr>
            <a:r>
              <a:rPr lang="en-US" sz="1200" dirty="0" err="1"/>
              <a:t>Vous</a:t>
            </a:r>
            <a:r>
              <a:rPr lang="en-US" sz="1200" dirty="0"/>
              <a:t> </a:t>
            </a:r>
            <a:r>
              <a:rPr lang="en-US" sz="1200" dirty="0" err="1"/>
              <a:t>vous</a:t>
            </a:r>
            <a:r>
              <a:rPr lang="en-US" sz="1200" dirty="0"/>
              <a:t> </a:t>
            </a:r>
            <a:r>
              <a:rPr lang="en-US" sz="1200" dirty="0" err="1"/>
              <a:t>rappeller</a:t>
            </a:r>
            <a:r>
              <a:rPr lang="en-US" sz="1200" dirty="0"/>
              <a:t> de la grille des </a:t>
            </a:r>
            <a:r>
              <a:rPr lang="en-US" sz="1200" dirty="0" err="1"/>
              <a:t>habiletés</a:t>
            </a:r>
            <a:r>
              <a:rPr lang="en-US" sz="1200" dirty="0"/>
              <a:t> </a:t>
            </a:r>
            <a:r>
              <a:rPr lang="en-US" sz="1200" dirty="0" err="1"/>
              <a:t>méthodologiques</a:t>
            </a:r>
            <a:r>
              <a:rPr lang="en-US" sz="1200" dirty="0"/>
              <a:t> qui a </a:t>
            </a:r>
            <a:r>
              <a:rPr lang="en-US" sz="1200" dirty="0" err="1"/>
              <a:t>été</a:t>
            </a:r>
            <a:r>
              <a:rPr lang="en-US" sz="1200" dirty="0"/>
              <a:t> </a:t>
            </a:r>
            <a:r>
              <a:rPr lang="en-US" sz="1200" dirty="0" err="1"/>
              <a:t>travaillé</a:t>
            </a:r>
            <a:r>
              <a:rPr lang="en-US" sz="1200" dirty="0"/>
              <a:t> par les </a:t>
            </a:r>
            <a:r>
              <a:rPr lang="en-US" sz="1200" dirty="0" err="1"/>
              <a:t>professeurs</a:t>
            </a:r>
            <a:r>
              <a:rPr lang="en-US" sz="1200" dirty="0"/>
              <a:t> de </a:t>
            </a:r>
            <a:r>
              <a:rPr lang="en-US" sz="1200" dirty="0" err="1"/>
              <a:t>scs</a:t>
            </a:r>
            <a:r>
              <a:rPr lang="en-US" sz="1200" dirty="0"/>
              <a:t> </a:t>
            </a:r>
            <a:r>
              <a:rPr lang="en-US" sz="1200" dirty="0" err="1"/>
              <a:t>humaine</a:t>
            </a:r>
            <a:r>
              <a:rPr lang="en-US" sz="1200" dirty="0"/>
              <a:t> de </a:t>
            </a:r>
            <a:r>
              <a:rPr lang="en-US" sz="1200" dirty="0" err="1"/>
              <a:t>notre</a:t>
            </a:r>
            <a:r>
              <a:rPr lang="en-US" sz="1200" dirty="0"/>
              <a:t> </a:t>
            </a:r>
            <a:r>
              <a:rPr lang="en-US" sz="1200" dirty="0" err="1"/>
              <a:t>collège</a:t>
            </a:r>
            <a:r>
              <a:rPr lang="en-US" sz="1200" dirty="0"/>
              <a:t>.  Ce qui </a:t>
            </a:r>
            <a:r>
              <a:rPr lang="en-US" sz="1200" dirty="0" err="1"/>
              <a:t>serait</a:t>
            </a:r>
            <a:r>
              <a:rPr lang="en-US" sz="1200" dirty="0"/>
              <a:t> </a:t>
            </a:r>
            <a:r>
              <a:rPr lang="en-US" sz="1200" dirty="0" err="1"/>
              <a:t>souhaitable</a:t>
            </a:r>
            <a:r>
              <a:rPr lang="en-US" sz="1200" dirty="0"/>
              <a:t> pour </a:t>
            </a:r>
            <a:r>
              <a:rPr lang="en-US" sz="1200" dirty="0" err="1"/>
              <a:t>l’avenir</a:t>
            </a:r>
            <a:r>
              <a:rPr lang="en-US" sz="1200" dirty="0"/>
              <a:t>. </a:t>
            </a:r>
            <a:r>
              <a:rPr lang="en-US" sz="1200" dirty="0" err="1"/>
              <a:t>C’est</a:t>
            </a:r>
            <a:r>
              <a:rPr lang="en-US" sz="1200" dirty="0"/>
              <a:t> de </a:t>
            </a:r>
            <a:r>
              <a:rPr lang="en-US" sz="1200" dirty="0" err="1"/>
              <a:t>pouvoir</a:t>
            </a:r>
            <a:r>
              <a:rPr lang="en-US" sz="1200" dirty="0"/>
              <a:t> </a:t>
            </a:r>
            <a:r>
              <a:rPr lang="en-US" sz="1200" dirty="0" err="1"/>
              <a:t>mieux</a:t>
            </a:r>
            <a:r>
              <a:rPr lang="en-US" sz="1200" dirty="0"/>
              <a:t> </a:t>
            </a:r>
            <a:r>
              <a:rPr lang="en-US" sz="1200" dirty="0" err="1"/>
              <a:t>intégrer</a:t>
            </a:r>
            <a:r>
              <a:rPr lang="en-US" sz="1200" dirty="0"/>
              <a:t> les SA </a:t>
            </a:r>
            <a:r>
              <a:rPr lang="en-US" sz="1200" dirty="0" err="1"/>
              <a:t>dans</a:t>
            </a:r>
            <a:r>
              <a:rPr lang="en-US" sz="1200" dirty="0"/>
              <a:t> le </a:t>
            </a:r>
            <a:r>
              <a:rPr lang="en-US" sz="1200" dirty="0" err="1"/>
              <a:t>contexte</a:t>
            </a:r>
            <a:r>
              <a:rPr lang="en-US" sz="1200" dirty="0"/>
              <a:t> naturel de </a:t>
            </a:r>
            <a:r>
              <a:rPr lang="en-US" sz="1200" dirty="0" err="1"/>
              <a:t>l’action</a:t>
            </a:r>
            <a:r>
              <a:rPr lang="en-US" sz="1200" dirty="0"/>
              <a:t> à </a:t>
            </a:r>
            <a:r>
              <a:rPr lang="en-US" sz="1200" dirty="0" err="1"/>
              <a:t>réaliser</a:t>
            </a:r>
            <a:r>
              <a:rPr lang="en-US" sz="1200" dirty="0"/>
              <a:t>, en </a:t>
            </a:r>
            <a:r>
              <a:rPr lang="en-US" sz="1200" dirty="0" err="1"/>
              <a:t>d’autre</a:t>
            </a:r>
            <a:r>
              <a:rPr lang="en-US" sz="1200" dirty="0"/>
              <a:t> mots </a:t>
            </a:r>
            <a:r>
              <a:rPr lang="en-US" sz="1200" dirty="0" err="1"/>
              <a:t>Organise-toi</a:t>
            </a:r>
            <a:r>
              <a:rPr lang="en-US" sz="1200" dirty="0"/>
              <a:t> </a:t>
            </a:r>
            <a:r>
              <a:rPr lang="en-US" sz="1200" dirty="0" err="1"/>
              <a:t>avant</a:t>
            </a:r>
            <a:r>
              <a:rPr lang="en-US" sz="1200" dirty="0"/>
              <a:t> de </a:t>
            </a:r>
            <a:r>
              <a:rPr lang="en-US" sz="1200" dirty="0" err="1"/>
              <a:t>te</a:t>
            </a:r>
            <a:r>
              <a:rPr lang="en-US" sz="1200" dirty="0"/>
              <a:t> faire </a:t>
            </a:r>
            <a:r>
              <a:rPr lang="en-US" sz="1200" dirty="0" err="1"/>
              <a:t>organiser</a:t>
            </a:r>
            <a:r>
              <a:rPr lang="en-US" sz="1200" dirty="0"/>
              <a:t> </a:t>
            </a:r>
            <a:r>
              <a:rPr lang="en-US" sz="1200" dirty="0" err="1"/>
              <a:t>c’est</a:t>
            </a:r>
            <a:r>
              <a:rPr lang="en-US" sz="1200" dirty="0"/>
              <a:t> </a:t>
            </a:r>
            <a:r>
              <a:rPr lang="en-US" sz="1200" dirty="0" err="1"/>
              <a:t>bien</a:t>
            </a:r>
            <a:r>
              <a:rPr lang="en-US" sz="1200" dirty="0"/>
              <a:t> </a:t>
            </a:r>
            <a:r>
              <a:rPr lang="en-US" sz="1200" dirty="0" err="1"/>
              <a:t>mais</a:t>
            </a:r>
            <a:r>
              <a:rPr lang="en-US" sz="1200" dirty="0"/>
              <a:t> le </a:t>
            </a:r>
            <a:r>
              <a:rPr lang="en-US" sz="1200" dirty="0" err="1"/>
              <a:t>présenter</a:t>
            </a:r>
            <a:r>
              <a:rPr lang="en-US" sz="1200" dirty="0"/>
              <a:t> en </a:t>
            </a:r>
            <a:r>
              <a:rPr lang="en-US" sz="1200" dirty="0" err="1"/>
              <a:t>classe</a:t>
            </a:r>
            <a:r>
              <a:rPr lang="en-US" sz="1200" dirty="0"/>
              <a:t> </a:t>
            </a:r>
            <a:r>
              <a:rPr lang="en-US" sz="1200" dirty="0" err="1"/>
              <a:t>c’est</a:t>
            </a:r>
            <a:r>
              <a:rPr lang="en-US" sz="1200" dirty="0"/>
              <a:t> </a:t>
            </a:r>
            <a:r>
              <a:rPr lang="en-US" sz="1200" dirty="0" err="1"/>
              <a:t>mieux</a:t>
            </a:r>
            <a:r>
              <a:rPr lang="en-US" sz="1200" dirty="0"/>
              <a:t>! </a:t>
            </a:r>
          </a:p>
          <a:p>
            <a:pPr lvl="0">
              <a:spcBef>
                <a:spcPts val="0"/>
              </a:spcBef>
              <a:buNone/>
            </a:pPr>
            <a:r>
              <a:rPr lang="en-US" sz="1200" dirty="0"/>
              <a:t>Par </a:t>
            </a:r>
            <a:r>
              <a:rPr lang="en-US" sz="1200" dirty="0" err="1"/>
              <a:t>exemple</a:t>
            </a:r>
            <a:r>
              <a:rPr lang="en-US" sz="1200" dirty="0"/>
              <a:t>:</a:t>
            </a:r>
          </a:p>
          <a:p>
            <a:pPr lvl="0">
              <a:spcBef>
                <a:spcPts val="0"/>
              </a:spcBef>
              <a:buNone/>
            </a:pPr>
            <a:r>
              <a:rPr lang="en-US" sz="1200" dirty="0"/>
              <a:t>Capsule de </a:t>
            </a:r>
            <a:r>
              <a:rPr lang="en-US" sz="1200" dirty="0" err="1"/>
              <a:t>stratégie</a:t>
            </a:r>
            <a:r>
              <a:rPr lang="en-US" sz="1200" dirty="0"/>
              <a:t> de 10 à 15 minutes pas plus, </a:t>
            </a:r>
            <a:r>
              <a:rPr lang="en-US" sz="1200" dirty="0" err="1"/>
              <a:t>serait</a:t>
            </a:r>
            <a:r>
              <a:rPr lang="en-US" sz="1200" dirty="0"/>
              <a:t> plus </a:t>
            </a:r>
            <a:r>
              <a:rPr lang="en-US" sz="1200" dirty="0" err="1"/>
              <a:t>efficace</a:t>
            </a:r>
            <a:r>
              <a:rPr lang="en-US" sz="1200" dirty="0"/>
              <a:t>.</a:t>
            </a:r>
          </a:p>
          <a:p>
            <a:pPr lvl="0">
              <a:spcBef>
                <a:spcPts val="0"/>
              </a:spcBef>
              <a:buNone/>
            </a:pPr>
            <a:endParaRPr sz="1200" dirty="0"/>
          </a:p>
          <a:p>
            <a:pPr lvl="0">
              <a:spcBef>
                <a:spcPts val="0"/>
              </a:spcBef>
              <a:buNone/>
            </a:pPr>
            <a:r>
              <a:rPr lang="en-US" sz="1200" dirty="0" err="1"/>
              <a:t>Intégrer</a:t>
            </a:r>
            <a:r>
              <a:rPr lang="en-US" sz="1200" dirty="0"/>
              <a:t> </a:t>
            </a:r>
            <a:r>
              <a:rPr lang="en-US" sz="1200" dirty="0" err="1"/>
              <a:t>organise-toi</a:t>
            </a:r>
            <a:r>
              <a:rPr lang="en-US" sz="1200" dirty="0"/>
              <a:t> </a:t>
            </a:r>
            <a:r>
              <a:rPr lang="en-US" sz="1200" dirty="0" err="1"/>
              <a:t>avant</a:t>
            </a:r>
            <a:r>
              <a:rPr lang="en-US" sz="1200" dirty="0"/>
              <a:t> de </a:t>
            </a:r>
            <a:r>
              <a:rPr lang="en-US" sz="1200" dirty="0" err="1"/>
              <a:t>te</a:t>
            </a:r>
            <a:r>
              <a:rPr lang="en-US" sz="1200" dirty="0"/>
              <a:t> faire </a:t>
            </a:r>
            <a:r>
              <a:rPr lang="en-US" sz="1200" dirty="0" err="1"/>
              <a:t>organiser</a:t>
            </a:r>
            <a:r>
              <a:rPr lang="en-US" sz="1200" dirty="0"/>
              <a:t> </a:t>
            </a:r>
            <a:r>
              <a:rPr lang="en-US" sz="1200" dirty="0" err="1"/>
              <a:t>dans</a:t>
            </a:r>
            <a:r>
              <a:rPr lang="en-US" sz="1200" dirty="0"/>
              <a:t> les cours de première </a:t>
            </a:r>
            <a:r>
              <a:rPr lang="en-US" sz="1200" dirty="0" err="1"/>
              <a:t>année</a:t>
            </a:r>
            <a:r>
              <a:rPr lang="en-US" sz="1200" dirty="0"/>
              <a:t>. </a:t>
            </a:r>
            <a:r>
              <a:rPr lang="en-US" sz="1200" dirty="0" err="1"/>
              <a:t>Contexte</a:t>
            </a:r>
            <a:r>
              <a:rPr lang="en-US" sz="1200" dirty="0"/>
              <a:t> naturel.</a:t>
            </a:r>
          </a:p>
          <a:p>
            <a:pPr lvl="0">
              <a:spcBef>
                <a:spcPts val="0"/>
              </a:spcBef>
              <a:buNone/>
            </a:pPr>
            <a:r>
              <a:rPr lang="en-US" sz="1200" dirty="0"/>
              <a:t> + Caroline : </a:t>
            </a:r>
          </a:p>
        </p:txBody>
      </p:sp>
    </p:spTree>
    <p:extLst>
      <p:ext uri="{BB962C8B-B14F-4D97-AF65-F5344CB8AC3E}">
        <p14:creationId xmlns:p14="http://schemas.microsoft.com/office/powerpoint/2010/main" val="390123217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Shape 52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8" name="Shape 52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342413630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Shape 5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35" name="Shape 535"/>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34073751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None/>
            </a:pPr>
            <a:r>
              <a:rPr lang="en-US" sz="1200">
                <a:solidFill>
                  <a:schemeClr val="dk1"/>
                </a:solidFill>
                <a:latin typeface="Arial"/>
                <a:ea typeface="Arial"/>
                <a:cs typeface="Arial"/>
                <a:sym typeface="Arial"/>
              </a:rPr>
              <a:t>Philippe</a:t>
            </a:r>
          </a:p>
          <a:p>
            <a:pPr marL="457200" lvl="0" indent="-228600" rtl="0">
              <a:lnSpc>
                <a:spcPct val="138000"/>
              </a:lnSpc>
              <a:spcBef>
                <a:spcPts val="0"/>
              </a:spcBef>
              <a:buChar char="●"/>
            </a:pPr>
            <a:r>
              <a:rPr lang="en-US" sz="1200">
                <a:solidFill>
                  <a:schemeClr val="dk1"/>
                </a:solidFill>
                <a:latin typeface="Arial"/>
                <a:ea typeface="Arial"/>
                <a:cs typeface="Arial"/>
                <a:sym typeface="Arial"/>
              </a:rPr>
              <a:t>Donner un exemple d’une habileté  Ex. Lire efficacement est abordé dans deux cours de psy en première année</a:t>
            </a:r>
          </a:p>
          <a:p>
            <a:pPr marL="457200" lvl="0" indent="-228600" rtl="0">
              <a:lnSpc>
                <a:spcPct val="138000"/>
              </a:lnSpc>
              <a:spcBef>
                <a:spcPts val="0"/>
              </a:spcBef>
              <a:buChar char="●"/>
            </a:pPr>
            <a:r>
              <a:rPr lang="en-US" sz="1100">
                <a:latin typeface="Calibri"/>
                <a:ea typeface="Calibri"/>
                <a:cs typeface="Calibri"/>
                <a:sym typeface="Calibri"/>
              </a:rPr>
              <a:t>Conclusion pour le comité : </a:t>
            </a:r>
            <a:r>
              <a:rPr lang="en-US" sz="1200">
                <a:solidFill>
                  <a:schemeClr val="dk1"/>
                </a:solidFill>
                <a:latin typeface="Arial"/>
                <a:ea typeface="Arial"/>
                <a:cs typeface="Arial"/>
                <a:sym typeface="Arial"/>
              </a:rPr>
              <a:t>Le travail du comité est loin d’être terminé : Comment intégrer les habiletés dans le nouveau programme? Mais  l’intérêt quant à l’enseignement de certaines SA cognitives et de gestion est présent.. Il y a un lieu permanent pour en discuter.</a:t>
            </a:r>
          </a:p>
          <a:p>
            <a:pPr lvl="0" rtl="0">
              <a:lnSpc>
                <a:spcPct val="138000"/>
              </a:lnSpc>
              <a:spcBef>
                <a:spcPts val="0"/>
              </a:spcBef>
              <a:buNone/>
            </a:pPr>
            <a:endParaRPr sz="1200">
              <a:solidFill>
                <a:schemeClr val="dk1"/>
              </a:solidFill>
              <a:latin typeface="Arial"/>
              <a:ea typeface="Arial"/>
              <a:cs typeface="Arial"/>
              <a:sym typeface="Arial"/>
            </a:endParaRPr>
          </a:p>
          <a:p>
            <a:pPr lvl="0" rtl="0">
              <a:lnSpc>
                <a:spcPct val="138000"/>
              </a:lnSpc>
              <a:spcBef>
                <a:spcPts val="0"/>
              </a:spcBef>
              <a:buNone/>
            </a:pPr>
            <a:endParaRPr sz="1200">
              <a:solidFill>
                <a:schemeClr val="dk1"/>
              </a:solidFill>
              <a:latin typeface="Arial"/>
              <a:ea typeface="Arial"/>
              <a:cs typeface="Arial"/>
              <a:sym typeface="Arial"/>
            </a:endParaRPr>
          </a:p>
          <a:p>
            <a:pPr lvl="0" rtl="0">
              <a:lnSpc>
                <a:spcPct val="138000"/>
              </a:lnSpc>
              <a:spcBef>
                <a:spcPts val="0"/>
              </a:spcBef>
              <a:buNone/>
            </a:pPr>
            <a:r>
              <a:rPr lang="en-US" sz="1200">
                <a:solidFill>
                  <a:schemeClr val="dk1"/>
                </a:solidFill>
                <a:latin typeface="Arial"/>
                <a:ea typeface="Arial"/>
                <a:cs typeface="Arial"/>
                <a:sym typeface="Arial"/>
              </a:rPr>
              <a:t>C’est  grâce à l’ouverture et l’intérêt des professeurs pour l’enseignement des SA que nous pouvons rejoindre davantage d’étudiants. Donc nous mobiliser autour de cet enjeu.</a:t>
            </a:r>
          </a:p>
          <a:p>
            <a:pPr lvl="0" rtl="0">
              <a:spcBef>
                <a:spcPts val="0"/>
              </a:spcBef>
              <a:buNone/>
            </a:pPr>
            <a:endParaRPr sz="1100">
              <a:latin typeface="Calibri"/>
              <a:ea typeface="Calibri"/>
              <a:cs typeface="Calibri"/>
              <a:sym typeface="Calibri"/>
            </a:endParaRPr>
          </a:p>
        </p:txBody>
      </p:sp>
      <p:sp>
        <p:nvSpPr>
          <p:cNvPr id="129" name="Shape 12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6372602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Shape 54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1" name="Shape 541"/>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32023526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6"/>
        <p:cNvGrpSpPr/>
        <p:nvPr/>
      </p:nvGrpSpPr>
      <p:grpSpPr>
        <a:xfrm>
          <a:off x="0" y="0"/>
          <a:ext cx="0" cy="0"/>
          <a:chOff x="0" y="0"/>
          <a:chExt cx="0" cy="0"/>
        </a:xfrm>
      </p:grpSpPr>
      <p:sp>
        <p:nvSpPr>
          <p:cNvPr id="547" name="Shape 54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48" name="Shape 548"/>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spcBef>
                <a:spcPts val="0"/>
              </a:spcBef>
              <a:buNone/>
            </a:pPr>
            <a:endParaRPr dirty="0"/>
          </a:p>
        </p:txBody>
      </p:sp>
    </p:spTree>
    <p:extLst>
      <p:ext uri="{BB962C8B-B14F-4D97-AF65-F5344CB8AC3E}">
        <p14:creationId xmlns:p14="http://schemas.microsoft.com/office/powerpoint/2010/main" val="6827559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Shape 13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6" name="Shape 136"/>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rtl="0">
              <a:lnSpc>
                <a:spcPct val="138000"/>
              </a:lnSpc>
              <a:spcBef>
                <a:spcPts val="0"/>
              </a:spcBef>
              <a:buClr>
                <a:schemeClr val="dk1"/>
              </a:buClr>
              <a:buSzPct val="100000"/>
              <a:buFont typeface="Arial"/>
              <a:buNone/>
            </a:pPr>
            <a:r>
              <a:rPr lang="en-US" sz="1100" dirty="0">
                <a:solidFill>
                  <a:schemeClr val="dk1"/>
                </a:solidFill>
                <a:latin typeface="Calibri"/>
                <a:ea typeface="Calibri"/>
                <a:cs typeface="Calibri"/>
                <a:sym typeface="Calibri"/>
              </a:rPr>
              <a:t>Caroline </a:t>
            </a:r>
            <a:r>
              <a:rPr lang="en-US" sz="1100" dirty="0" err="1">
                <a:solidFill>
                  <a:schemeClr val="dk1"/>
                </a:solidFill>
                <a:latin typeface="Calibri"/>
                <a:ea typeface="Calibri"/>
                <a:cs typeface="Calibri"/>
                <a:sym typeface="Calibri"/>
              </a:rPr>
              <a:t>ou</a:t>
            </a:r>
            <a:r>
              <a:rPr lang="en-US" sz="1100" dirty="0">
                <a:solidFill>
                  <a:schemeClr val="dk1"/>
                </a:solidFill>
                <a:latin typeface="Calibri"/>
                <a:ea typeface="Calibri"/>
                <a:cs typeface="Calibri"/>
                <a:sym typeface="Calibri"/>
              </a:rPr>
              <a:t> Isabelle : Isabelle : </a:t>
            </a:r>
          </a:p>
          <a:p>
            <a:pPr lvl="0" rtl="0">
              <a:lnSpc>
                <a:spcPct val="138000"/>
              </a:lnSpc>
              <a:spcBef>
                <a:spcPts val="0"/>
              </a:spcBef>
              <a:buClr>
                <a:schemeClr val="dk1"/>
              </a:buClr>
              <a:buSzPct val="100000"/>
              <a:buFont typeface="Arial"/>
              <a:buNone/>
            </a:pPr>
            <a:r>
              <a:rPr lang="en-US" sz="1100" dirty="0">
                <a:solidFill>
                  <a:schemeClr val="dk1"/>
                </a:solidFill>
                <a:latin typeface="Calibri"/>
                <a:ea typeface="Calibri"/>
                <a:cs typeface="Calibri"/>
                <a:sym typeface="Calibri"/>
              </a:rPr>
              <a:t>Lien avec </a:t>
            </a:r>
            <a:r>
              <a:rPr lang="en-US" sz="1100" dirty="0" err="1">
                <a:solidFill>
                  <a:schemeClr val="dk1"/>
                </a:solidFill>
                <a:latin typeface="Calibri"/>
                <a:ea typeface="Calibri"/>
                <a:cs typeface="Calibri"/>
                <a:sym typeface="Calibri"/>
              </a:rPr>
              <a:t>notre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titre</a:t>
            </a:r>
            <a:r>
              <a:rPr lang="en-US" sz="1100" dirty="0">
                <a:solidFill>
                  <a:schemeClr val="dk1"/>
                </a:solidFill>
                <a:latin typeface="Calibri"/>
                <a:ea typeface="Calibri"/>
                <a:cs typeface="Calibri"/>
                <a:sym typeface="Calibri"/>
              </a:rPr>
              <a:t> : Se mobiliser pour </a:t>
            </a:r>
            <a:r>
              <a:rPr lang="en-US" sz="1100" dirty="0" err="1">
                <a:solidFill>
                  <a:schemeClr val="dk1"/>
                </a:solidFill>
                <a:latin typeface="Calibri"/>
                <a:ea typeface="Calibri"/>
                <a:cs typeface="Calibri"/>
                <a:sym typeface="Calibri"/>
              </a:rPr>
              <a:t>soutenir</a:t>
            </a:r>
            <a:r>
              <a:rPr lang="en-US" sz="1100" dirty="0">
                <a:solidFill>
                  <a:schemeClr val="dk1"/>
                </a:solidFill>
                <a:latin typeface="Calibri"/>
                <a:ea typeface="Calibri"/>
                <a:cs typeface="Calibri"/>
                <a:sym typeface="Calibri"/>
              </a:rPr>
              <a:t> la réussite.</a:t>
            </a:r>
          </a:p>
          <a:p>
            <a:pPr lvl="0" rtl="0">
              <a:lnSpc>
                <a:spcPct val="138000"/>
              </a:lnSpc>
              <a:spcBef>
                <a:spcPts val="0"/>
              </a:spcBef>
              <a:buClr>
                <a:schemeClr val="dk1"/>
              </a:buClr>
              <a:buSzPct val="100000"/>
              <a:buFont typeface="Arial"/>
              <a:buNone/>
            </a:pPr>
            <a:r>
              <a:rPr lang="en-US" sz="1100" dirty="0">
                <a:solidFill>
                  <a:schemeClr val="dk1"/>
                </a:solidFill>
                <a:latin typeface="Calibri"/>
                <a:ea typeface="Calibri"/>
                <a:cs typeface="Calibri"/>
                <a:sym typeface="Calibri"/>
              </a:rPr>
              <a:t>Nous </a:t>
            </a:r>
            <a:r>
              <a:rPr lang="en-US" sz="1100" dirty="0" err="1">
                <a:solidFill>
                  <a:schemeClr val="dk1"/>
                </a:solidFill>
                <a:latin typeface="Calibri"/>
                <a:ea typeface="Calibri"/>
                <a:cs typeface="Calibri"/>
                <a:sym typeface="Calibri"/>
              </a:rPr>
              <a:t>vous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proposons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aujourd’hui</a:t>
            </a:r>
            <a:r>
              <a:rPr lang="en-US" sz="1100" dirty="0">
                <a:solidFill>
                  <a:schemeClr val="dk1"/>
                </a:solidFill>
                <a:latin typeface="Calibri"/>
                <a:ea typeface="Calibri"/>
                <a:cs typeface="Calibri"/>
                <a:sym typeface="Calibri"/>
              </a:rPr>
              <a:t> </a:t>
            </a:r>
          </a:p>
          <a:p>
            <a:pPr lvl="0" rtl="0">
              <a:lnSpc>
                <a:spcPct val="138000"/>
              </a:lnSpc>
              <a:spcBef>
                <a:spcPts val="0"/>
              </a:spcBef>
              <a:buClr>
                <a:schemeClr val="dk1"/>
              </a:buClr>
              <a:buSzPct val="100000"/>
              <a:buFont typeface="Arial"/>
              <a:buNone/>
            </a:pPr>
            <a:r>
              <a:rPr lang="en-US" sz="1100" dirty="0" err="1">
                <a:solidFill>
                  <a:schemeClr val="dk1"/>
                </a:solidFill>
                <a:latin typeface="Calibri"/>
                <a:ea typeface="Calibri"/>
                <a:cs typeface="Calibri"/>
                <a:sym typeface="Calibri"/>
              </a:rPr>
              <a:t>S’entendre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sur</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une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définition</a:t>
            </a:r>
            <a:r>
              <a:rPr lang="en-US" sz="1100" dirty="0">
                <a:solidFill>
                  <a:schemeClr val="dk1"/>
                </a:solidFill>
                <a:latin typeface="Calibri"/>
                <a:ea typeface="Calibri"/>
                <a:cs typeface="Calibri"/>
                <a:sym typeface="Calibri"/>
              </a:rPr>
              <a:t> des </a:t>
            </a:r>
            <a:r>
              <a:rPr lang="en-US" sz="1100" dirty="0" err="1">
                <a:solidFill>
                  <a:schemeClr val="dk1"/>
                </a:solidFill>
                <a:latin typeface="Calibri"/>
                <a:ea typeface="Calibri"/>
                <a:cs typeface="Calibri"/>
                <a:sym typeface="Calibri"/>
              </a:rPr>
              <a:t>Stratégies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d’Apprentissage</a:t>
            </a:r>
            <a:r>
              <a:rPr lang="en-US" sz="1100" dirty="0">
                <a:solidFill>
                  <a:schemeClr val="dk1"/>
                </a:solidFill>
                <a:latin typeface="Calibri"/>
                <a:ea typeface="Calibri"/>
                <a:cs typeface="Calibri"/>
                <a:sym typeface="Calibri"/>
              </a:rPr>
              <a:t>.</a:t>
            </a:r>
          </a:p>
          <a:p>
            <a:pPr lvl="0" rtl="0">
              <a:lnSpc>
                <a:spcPct val="138000"/>
              </a:lnSpc>
              <a:spcBef>
                <a:spcPts val="0"/>
              </a:spcBef>
              <a:buClr>
                <a:schemeClr val="dk1"/>
              </a:buClr>
              <a:buSzPct val="100000"/>
              <a:buFont typeface="Arial"/>
              <a:buNone/>
            </a:pPr>
            <a:r>
              <a:rPr lang="en-US" sz="1100" dirty="0" err="1">
                <a:solidFill>
                  <a:schemeClr val="dk1"/>
                </a:solidFill>
                <a:latin typeface="Calibri"/>
                <a:ea typeface="Calibri"/>
                <a:cs typeface="Calibri"/>
                <a:sym typeface="Calibri"/>
              </a:rPr>
              <a:t>Ensuite</a:t>
            </a:r>
            <a:r>
              <a:rPr lang="en-US" sz="1100" dirty="0">
                <a:solidFill>
                  <a:schemeClr val="dk1"/>
                </a:solidFill>
                <a:latin typeface="Calibri"/>
                <a:ea typeface="Calibri"/>
                <a:cs typeface="Calibri"/>
                <a:sym typeface="Calibri"/>
              </a:rPr>
              <a:t> nous </a:t>
            </a:r>
            <a:r>
              <a:rPr lang="en-US" sz="1100" dirty="0" err="1">
                <a:solidFill>
                  <a:schemeClr val="dk1"/>
                </a:solidFill>
                <a:latin typeface="Calibri"/>
                <a:ea typeface="Calibri"/>
                <a:cs typeface="Calibri"/>
                <a:sym typeface="Calibri"/>
              </a:rPr>
              <a:t>vous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présenterons</a:t>
            </a:r>
            <a:r>
              <a:rPr lang="en-US" sz="1100" dirty="0">
                <a:solidFill>
                  <a:schemeClr val="dk1"/>
                </a:solidFill>
                <a:latin typeface="Calibri"/>
                <a:ea typeface="Calibri"/>
                <a:cs typeface="Calibri"/>
                <a:sym typeface="Calibri"/>
              </a:rPr>
              <a:t> des </a:t>
            </a:r>
            <a:r>
              <a:rPr lang="en-US" sz="1100" dirty="0" err="1">
                <a:solidFill>
                  <a:schemeClr val="dk1"/>
                </a:solidFill>
                <a:latin typeface="Calibri"/>
                <a:ea typeface="Calibri"/>
                <a:cs typeface="Calibri"/>
                <a:sym typeface="Calibri"/>
              </a:rPr>
              <a:t>récit</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pratique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ce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que</a:t>
            </a:r>
            <a:r>
              <a:rPr lang="en-US" sz="1100" dirty="0">
                <a:solidFill>
                  <a:schemeClr val="dk1"/>
                </a:solidFill>
                <a:latin typeface="Calibri"/>
                <a:ea typeface="Calibri"/>
                <a:cs typeface="Calibri"/>
                <a:sym typeface="Calibri"/>
              </a:rPr>
              <a:t> nous </a:t>
            </a:r>
            <a:r>
              <a:rPr lang="en-US" sz="1100" dirty="0" err="1">
                <a:solidFill>
                  <a:schemeClr val="dk1"/>
                </a:solidFill>
                <a:latin typeface="Calibri"/>
                <a:ea typeface="Calibri"/>
                <a:cs typeface="Calibri"/>
                <a:sym typeface="Calibri"/>
              </a:rPr>
              <a:t>faisons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notre</a:t>
            </a:r>
            <a:r>
              <a:rPr lang="en-US" sz="1100" dirty="0">
                <a:solidFill>
                  <a:schemeClr val="dk1"/>
                </a:solidFill>
                <a:latin typeface="Calibri"/>
                <a:ea typeface="Calibri"/>
                <a:cs typeface="Calibri"/>
                <a:sym typeface="Calibri"/>
              </a:rPr>
              <a:t> service et avec les </a:t>
            </a:r>
            <a:r>
              <a:rPr lang="en-US" sz="1100" dirty="0" err="1">
                <a:solidFill>
                  <a:schemeClr val="dk1"/>
                </a:solidFill>
                <a:latin typeface="Calibri"/>
                <a:ea typeface="Calibri"/>
                <a:cs typeface="Calibri"/>
                <a:sym typeface="Calibri"/>
              </a:rPr>
              <a:t>professeurs</a:t>
            </a:r>
            <a:r>
              <a:rPr lang="en-US" sz="1100" dirty="0">
                <a:solidFill>
                  <a:schemeClr val="dk1"/>
                </a:solidFill>
                <a:latin typeface="Calibri"/>
                <a:ea typeface="Calibri"/>
                <a:cs typeface="Calibri"/>
                <a:sym typeface="Calibri"/>
              </a:rPr>
              <a:t> pour </a:t>
            </a:r>
            <a:r>
              <a:rPr lang="en-US" sz="1100" dirty="0" err="1">
                <a:solidFill>
                  <a:schemeClr val="dk1"/>
                </a:solidFill>
                <a:latin typeface="Calibri"/>
                <a:ea typeface="Calibri"/>
                <a:cs typeface="Calibri"/>
                <a:sym typeface="Calibri"/>
              </a:rPr>
              <a:t>promouvoir</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l’utilisation</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stratégies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d’apprentissage</a:t>
            </a:r>
            <a:r>
              <a:rPr lang="en-US" sz="1100" dirty="0">
                <a:solidFill>
                  <a:schemeClr val="dk1"/>
                </a:solidFill>
                <a:latin typeface="Calibri"/>
                <a:ea typeface="Calibri"/>
                <a:cs typeface="Calibri"/>
                <a:sym typeface="Calibri"/>
              </a:rPr>
              <a:t> et de </a:t>
            </a:r>
            <a:r>
              <a:rPr lang="en-US" sz="1100" dirty="0" err="1">
                <a:solidFill>
                  <a:schemeClr val="dk1"/>
                </a:solidFill>
                <a:latin typeface="Calibri"/>
                <a:ea typeface="Calibri"/>
                <a:cs typeface="Calibri"/>
                <a:sym typeface="Calibri"/>
              </a:rPr>
              <a:t>méthodes</a:t>
            </a:r>
            <a:r>
              <a:rPr lang="en-US" sz="1100" dirty="0">
                <a:solidFill>
                  <a:schemeClr val="dk1"/>
                </a:solidFill>
                <a:latin typeface="Calibri"/>
                <a:ea typeface="Calibri"/>
                <a:cs typeface="Calibri"/>
                <a:sym typeface="Calibri"/>
              </a:rPr>
              <a:t> de travail </a:t>
            </a:r>
            <a:r>
              <a:rPr lang="en-US" sz="1100" dirty="0" err="1">
                <a:solidFill>
                  <a:schemeClr val="dk1"/>
                </a:solidFill>
                <a:latin typeface="Calibri"/>
                <a:ea typeface="Calibri"/>
                <a:cs typeface="Calibri"/>
                <a:sym typeface="Calibri"/>
              </a:rPr>
              <a:t>intellectuelles</a:t>
            </a:r>
            <a:r>
              <a:rPr lang="en-US" sz="1100" dirty="0">
                <a:solidFill>
                  <a:schemeClr val="dk1"/>
                </a:solidFill>
                <a:latin typeface="Calibri"/>
                <a:ea typeface="Calibri"/>
                <a:cs typeface="Calibri"/>
                <a:sym typeface="Calibri"/>
              </a:rPr>
              <a:t> chez </a:t>
            </a:r>
            <a:r>
              <a:rPr lang="en-US" sz="1100" dirty="0" err="1">
                <a:solidFill>
                  <a:schemeClr val="dk1"/>
                </a:solidFill>
                <a:latin typeface="Calibri"/>
                <a:ea typeface="Calibri"/>
                <a:cs typeface="Calibri"/>
                <a:sym typeface="Calibri"/>
              </a:rPr>
              <a:t>nos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étudiants</a:t>
            </a:r>
            <a:r>
              <a:rPr lang="en-US" sz="1100" dirty="0">
                <a:solidFill>
                  <a:schemeClr val="dk1"/>
                </a:solidFill>
                <a:latin typeface="Calibri"/>
                <a:ea typeface="Calibri"/>
                <a:cs typeface="Calibri"/>
                <a:sym typeface="Calibri"/>
              </a:rPr>
              <a:t>. </a:t>
            </a:r>
          </a:p>
          <a:p>
            <a:pPr lvl="0" rtl="0">
              <a:lnSpc>
                <a:spcPct val="138000"/>
              </a:lnSpc>
              <a:spcBef>
                <a:spcPts val="0"/>
              </a:spcBef>
              <a:buClr>
                <a:schemeClr val="dk1"/>
              </a:buClr>
              <a:buSzPct val="100000"/>
              <a:buFont typeface="Arial"/>
              <a:buNone/>
            </a:pPr>
            <a:r>
              <a:rPr lang="en-US" sz="1100" dirty="0">
                <a:solidFill>
                  <a:schemeClr val="dk1"/>
                </a:solidFill>
                <a:latin typeface="Calibri"/>
                <a:ea typeface="Calibri"/>
                <a:cs typeface="Calibri"/>
                <a:sym typeface="Calibri"/>
              </a:rPr>
              <a:t>Du </a:t>
            </a:r>
            <a:r>
              <a:rPr lang="en-US" sz="1100" dirty="0" err="1">
                <a:solidFill>
                  <a:schemeClr val="dk1"/>
                </a:solidFill>
                <a:latin typeface="Calibri"/>
                <a:ea typeface="Calibri"/>
                <a:cs typeface="Calibri"/>
                <a:sym typeface="Calibri"/>
              </a:rPr>
              <a:t>même</a:t>
            </a:r>
            <a:r>
              <a:rPr lang="en-US" sz="1100" dirty="0">
                <a:solidFill>
                  <a:schemeClr val="dk1"/>
                </a:solidFill>
                <a:latin typeface="Calibri"/>
                <a:ea typeface="Calibri"/>
                <a:cs typeface="Calibri"/>
                <a:sym typeface="Calibri"/>
              </a:rPr>
              <a:t> coup,  </a:t>
            </a:r>
            <a:r>
              <a:rPr lang="en-US" sz="1100" dirty="0" err="1">
                <a:solidFill>
                  <a:schemeClr val="dk1"/>
                </a:solidFill>
                <a:latin typeface="Calibri"/>
                <a:ea typeface="Calibri"/>
                <a:cs typeface="Calibri"/>
                <a:sym typeface="Calibri"/>
              </a:rPr>
              <a:t>l’intérieur</a:t>
            </a:r>
            <a:r>
              <a:rPr lang="en-US" sz="1100" dirty="0">
                <a:solidFill>
                  <a:schemeClr val="dk1"/>
                </a:solidFill>
                <a:latin typeface="Calibri"/>
                <a:ea typeface="Calibri"/>
                <a:cs typeface="Calibri"/>
                <a:sym typeface="Calibri"/>
              </a:rPr>
              <a:t> de la description de </a:t>
            </a:r>
            <a:r>
              <a:rPr lang="en-US" sz="1100" dirty="0" err="1">
                <a:solidFill>
                  <a:schemeClr val="dk1"/>
                </a:solidFill>
                <a:latin typeface="Calibri"/>
                <a:ea typeface="Calibri"/>
                <a:cs typeface="Calibri"/>
                <a:sym typeface="Calibri"/>
              </a:rPr>
              <a:t>ces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récits</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pratiques</a:t>
            </a:r>
            <a:r>
              <a:rPr lang="en-US" sz="1100" dirty="0">
                <a:solidFill>
                  <a:schemeClr val="dk1"/>
                </a:solidFill>
                <a:latin typeface="Calibri"/>
                <a:ea typeface="Calibri"/>
                <a:cs typeface="Calibri"/>
                <a:sym typeface="Calibri"/>
              </a:rPr>
              <a:t>,  nous </a:t>
            </a:r>
            <a:r>
              <a:rPr lang="en-US" sz="1100" dirty="0" err="1">
                <a:solidFill>
                  <a:schemeClr val="dk1"/>
                </a:solidFill>
                <a:latin typeface="Calibri"/>
                <a:ea typeface="Calibri"/>
                <a:cs typeface="Calibri"/>
                <a:sym typeface="Calibri"/>
              </a:rPr>
              <a:t>vous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présenterons</a:t>
            </a:r>
            <a:r>
              <a:rPr lang="en-US" sz="1100" dirty="0">
                <a:solidFill>
                  <a:schemeClr val="dk1"/>
                </a:solidFill>
                <a:latin typeface="Calibri"/>
                <a:ea typeface="Calibri"/>
                <a:cs typeface="Calibri"/>
                <a:sym typeface="Calibri"/>
              </a:rPr>
              <a:t>  comment, </a:t>
            </a:r>
            <a:r>
              <a:rPr lang="en-US" sz="1100" dirty="0" err="1">
                <a:solidFill>
                  <a:schemeClr val="dk1"/>
                </a:solidFill>
                <a:latin typeface="Calibri"/>
                <a:ea typeface="Calibri"/>
                <a:cs typeface="Calibri"/>
                <a:sym typeface="Calibri"/>
              </a:rPr>
              <a:t>selon</a:t>
            </a:r>
            <a:r>
              <a:rPr lang="en-US" sz="1100" dirty="0">
                <a:solidFill>
                  <a:schemeClr val="dk1"/>
                </a:solidFill>
                <a:latin typeface="Calibri"/>
                <a:ea typeface="Calibri"/>
                <a:cs typeface="Calibri"/>
                <a:sym typeface="Calibri"/>
              </a:rPr>
              <a:t> nous,  </a:t>
            </a:r>
            <a:r>
              <a:rPr lang="en-US" sz="1100" dirty="0" err="1">
                <a:solidFill>
                  <a:schemeClr val="dk1"/>
                </a:solidFill>
                <a:latin typeface="Calibri"/>
                <a:ea typeface="Calibri"/>
                <a:cs typeface="Calibri"/>
                <a:sym typeface="Calibri"/>
              </a:rPr>
              <a:t>nos</a:t>
            </a:r>
            <a:r>
              <a:rPr lang="en-US" sz="1100" dirty="0">
                <a:solidFill>
                  <a:schemeClr val="dk1"/>
                </a:solidFill>
                <a:latin typeface="Calibri"/>
                <a:ea typeface="Calibri"/>
                <a:cs typeface="Calibri"/>
                <a:sym typeface="Calibri"/>
              </a:rPr>
              <a:t> formations </a:t>
            </a:r>
            <a:r>
              <a:rPr lang="en-US" sz="1100" dirty="0" err="1">
                <a:solidFill>
                  <a:schemeClr val="dk1"/>
                </a:solidFill>
                <a:latin typeface="Calibri"/>
                <a:ea typeface="Calibri"/>
                <a:cs typeface="Calibri"/>
                <a:sym typeface="Calibri"/>
              </a:rPr>
              <a:t>s’insèrent</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notre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définition</a:t>
            </a:r>
            <a:r>
              <a:rPr lang="en-US" sz="1100" dirty="0">
                <a:solidFill>
                  <a:schemeClr val="dk1"/>
                </a:solidFill>
                <a:latin typeface="Calibri"/>
                <a:ea typeface="Calibri"/>
                <a:cs typeface="Calibri"/>
                <a:sym typeface="Calibri"/>
              </a:rPr>
              <a:t> des SA, </a:t>
            </a:r>
            <a:r>
              <a:rPr lang="en-US" sz="1100" dirty="0" err="1">
                <a:solidFill>
                  <a:schemeClr val="dk1"/>
                </a:solidFill>
                <a:latin typeface="Calibri"/>
                <a:ea typeface="Calibri"/>
                <a:cs typeface="Calibri"/>
                <a:sym typeface="Calibri"/>
              </a:rPr>
              <a:t>dans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quelle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catégories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d’actions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cognitives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métacognitives</a:t>
            </a:r>
            <a:r>
              <a:rPr lang="en-US" sz="1100" dirty="0">
                <a:solidFill>
                  <a:schemeClr val="dk1"/>
                </a:solidFill>
                <a:latin typeface="Calibri"/>
                <a:ea typeface="Calibri"/>
                <a:cs typeface="Calibri"/>
                <a:sym typeface="Calibri"/>
              </a:rPr>
              <a:t> et de </a:t>
            </a:r>
            <a:r>
              <a:rPr lang="en-US" sz="1100" dirty="0" err="1">
                <a:solidFill>
                  <a:schemeClr val="dk1"/>
                </a:solidFill>
                <a:latin typeface="Calibri"/>
                <a:ea typeface="Calibri"/>
                <a:cs typeface="Calibri"/>
                <a:sym typeface="Calibri"/>
              </a:rPr>
              <a:t>gestion</a:t>
            </a:r>
            <a:r>
              <a:rPr lang="en-US" sz="1100" dirty="0">
                <a:solidFill>
                  <a:schemeClr val="dk1"/>
                </a:solidFill>
                <a:latin typeface="Calibri"/>
                <a:ea typeface="Calibri"/>
                <a:cs typeface="Calibri"/>
                <a:sym typeface="Calibri"/>
              </a:rPr>
              <a:t> de ressources)qui font </a:t>
            </a:r>
            <a:r>
              <a:rPr lang="en-US" sz="1100" dirty="0" err="1">
                <a:solidFill>
                  <a:schemeClr val="dk1"/>
                </a:solidFill>
                <a:latin typeface="Calibri"/>
                <a:ea typeface="Calibri"/>
                <a:cs typeface="Calibri"/>
                <a:sym typeface="Calibri"/>
              </a:rPr>
              <a:t>partie</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cette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définition</a:t>
            </a:r>
            <a:r>
              <a:rPr lang="en-US" sz="1100" dirty="0">
                <a:solidFill>
                  <a:schemeClr val="dk1"/>
                </a:solidFill>
                <a:latin typeface="Calibri"/>
                <a:ea typeface="Calibri"/>
                <a:cs typeface="Calibri"/>
                <a:sym typeface="Calibri"/>
              </a:rPr>
              <a:t>.</a:t>
            </a:r>
          </a:p>
          <a:p>
            <a:pPr lvl="0" rtl="0">
              <a:lnSpc>
                <a:spcPct val="138000"/>
              </a:lnSpc>
              <a:spcBef>
                <a:spcPts val="0"/>
              </a:spcBef>
              <a:buClr>
                <a:schemeClr val="dk1"/>
              </a:buClr>
              <a:buSzPct val="100000"/>
              <a:buFont typeface="Arial"/>
              <a:buNone/>
            </a:pPr>
            <a:r>
              <a:rPr lang="en-US" sz="1100" dirty="0">
                <a:solidFill>
                  <a:schemeClr val="dk1"/>
                </a:solidFill>
                <a:latin typeface="Calibri"/>
                <a:ea typeface="Calibri"/>
                <a:cs typeface="Calibri"/>
                <a:sym typeface="Calibri"/>
              </a:rPr>
              <a:t>Notre </a:t>
            </a:r>
            <a:r>
              <a:rPr lang="en-US" sz="1100" dirty="0" err="1">
                <a:solidFill>
                  <a:schemeClr val="dk1"/>
                </a:solidFill>
                <a:latin typeface="Calibri"/>
                <a:ea typeface="Calibri"/>
                <a:cs typeface="Calibri"/>
                <a:sym typeface="Calibri"/>
              </a:rPr>
              <a:t>directrice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vous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entretiendra</a:t>
            </a:r>
            <a:r>
              <a:rPr lang="en-US" sz="1100" dirty="0">
                <a:solidFill>
                  <a:schemeClr val="dk1"/>
                </a:solidFill>
                <a:latin typeface="Calibri"/>
                <a:ea typeface="Calibri"/>
                <a:cs typeface="Calibri"/>
                <a:sym typeface="Calibri"/>
              </a:rPr>
              <a:t> des </a:t>
            </a:r>
            <a:r>
              <a:rPr lang="en-US" sz="1100" dirty="0" err="1">
                <a:solidFill>
                  <a:schemeClr val="dk1"/>
                </a:solidFill>
                <a:latin typeface="Calibri"/>
                <a:ea typeface="Calibri"/>
                <a:cs typeface="Calibri"/>
                <a:sym typeface="Calibri"/>
              </a:rPr>
              <a:t>démarches</a:t>
            </a:r>
            <a:r>
              <a:rPr lang="en-US" sz="1100" dirty="0">
                <a:solidFill>
                  <a:schemeClr val="dk1"/>
                </a:solidFill>
                <a:latin typeface="Calibri"/>
                <a:ea typeface="Calibri"/>
                <a:cs typeface="Calibri"/>
                <a:sym typeface="Calibri"/>
              </a:rPr>
              <a:t> qui </a:t>
            </a:r>
            <a:r>
              <a:rPr lang="en-US" sz="1100" dirty="0" err="1">
                <a:solidFill>
                  <a:schemeClr val="dk1"/>
                </a:solidFill>
                <a:latin typeface="Calibri"/>
                <a:ea typeface="Calibri"/>
                <a:cs typeface="Calibri"/>
                <a:sym typeface="Calibri"/>
              </a:rPr>
              <a:t>ont</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dû</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être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faites</a:t>
            </a:r>
            <a:r>
              <a:rPr lang="en-US" sz="1100" dirty="0">
                <a:solidFill>
                  <a:schemeClr val="dk1"/>
                </a:solidFill>
                <a:latin typeface="Calibri"/>
                <a:ea typeface="Calibri"/>
                <a:cs typeface="Calibri"/>
                <a:sym typeface="Calibri"/>
              </a:rPr>
              <a:t> pour </a:t>
            </a:r>
            <a:r>
              <a:rPr lang="en-US" sz="1100" dirty="0" err="1">
                <a:solidFill>
                  <a:schemeClr val="dk1"/>
                </a:solidFill>
                <a:latin typeface="Calibri"/>
                <a:ea typeface="Calibri"/>
                <a:cs typeface="Calibri"/>
                <a:sym typeface="Calibri"/>
              </a:rPr>
              <a:t>permettre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ce</a:t>
            </a:r>
            <a:r>
              <a:rPr lang="en-US" sz="1100" dirty="0">
                <a:solidFill>
                  <a:schemeClr val="dk1"/>
                </a:solidFill>
                <a:latin typeface="Calibri"/>
                <a:ea typeface="Calibri"/>
                <a:cs typeface="Calibri"/>
                <a:sym typeface="Calibri"/>
              </a:rPr>
              <a:t> genre </a:t>
            </a:r>
            <a:r>
              <a:rPr lang="en-US" sz="1100" dirty="0" err="1">
                <a:solidFill>
                  <a:schemeClr val="dk1"/>
                </a:solidFill>
                <a:latin typeface="Calibri"/>
                <a:ea typeface="Calibri"/>
                <a:cs typeface="Calibri"/>
                <a:sym typeface="Calibri"/>
              </a:rPr>
              <a:t>d’activités</a:t>
            </a:r>
            <a:r>
              <a:rPr lang="en-US" sz="1100" dirty="0">
                <a:solidFill>
                  <a:schemeClr val="dk1"/>
                </a:solidFill>
                <a:latin typeface="Calibri"/>
                <a:ea typeface="Calibri"/>
                <a:cs typeface="Calibri"/>
                <a:sym typeface="Calibri"/>
              </a:rPr>
              <a:t>.</a:t>
            </a:r>
          </a:p>
          <a:p>
            <a:pPr lvl="0" rtl="0">
              <a:lnSpc>
                <a:spcPct val="138000"/>
              </a:lnSpc>
              <a:spcBef>
                <a:spcPts val="0"/>
              </a:spcBef>
              <a:buClr>
                <a:schemeClr val="dk1"/>
              </a:buClr>
              <a:buSzPct val="100000"/>
              <a:buFont typeface="Arial"/>
              <a:buNone/>
            </a:pPr>
            <a:r>
              <a:rPr lang="en-US" sz="1100" dirty="0">
                <a:solidFill>
                  <a:schemeClr val="dk1"/>
                </a:solidFill>
                <a:latin typeface="Calibri"/>
                <a:ea typeface="Calibri"/>
                <a:cs typeface="Calibri"/>
                <a:sym typeface="Calibri"/>
              </a:rPr>
              <a:t>Après quoi, nous </a:t>
            </a:r>
            <a:r>
              <a:rPr lang="en-US" sz="1100" dirty="0" err="1">
                <a:solidFill>
                  <a:schemeClr val="dk1"/>
                </a:solidFill>
                <a:latin typeface="Calibri"/>
                <a:ea typeface="Calibri"/>
                <a:cs typeface="Calibri"/>
                <a:sym typeface="Calibri"/>
              </a:rPr>
              <a:t>discuterons</a:t>
            </a:r>
            <a:r>
              <a:rPr lang="en-US" sz="1100" dirty="0">
                <a:solidFill>
                  <a:schemeClr val="dk1"/>
                </a:solidFill>
                <a:latin typeface="Calibri"/>
                <a:ea typeface="Calibri"/>
                <a:cs typeface="Calibri"/>
                <a:sym typeface="Calibri"/>
              </a:rPr>
              <a:t> des </a:t>
            </a:r>
            <a:r>
              <a:rPr lang="en-US" sz="1100" dirty="0" err="1">
                <a:solidFill>
                  <a:schemeClr val="dk1"/>
                </a:solidFill>
                <a:latin typeface="Calibri"/>
                <a:ea typeface="Calibri"/>
                <a:cs typeface="Calibri"/>
                <a:sym typeface="Calibri"/>
              </a:rPr>
              <a:t>résultats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d’évaluation</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obtenus</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toutes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ces</a:t>
            </a:r>
            <a:r>
              <a:rPr lang="en-US" sz="1100" dirty="0">
                <a:solidFill>
                  <a:schemeClr val="dk1"/>
                </a:solidFill>
                <a:latin typeface="Calibri"/>
                <a:ea typeface="Calibri"/>
                <a:cs typeface="Calibri"/>
                <a:sym typeface="Calibri"/>
              </a:rPr>
              <a:t> actions, </a:t>
            </a:r>
            <a:r>
              <a:rPr lang="en-US" sz="1100" dirty="0" err="1">
                <a:solidFill>
                  <a:schemeClr val="dk1"/>
                </a:solidFill>
                <a:latin typeface="Calibri"/>
                <a:ea typeface="Calibri"/>
                <a:cs typeface="Calibri"/>
                <a:sym typeface="Calibri"/>
              </a:rPr>
              <a:t>activité</a:t>
            </a:r>
            <a:r>
              <a:rPr lang="en-US" sz="1100" dirty="0">
                <a:solidFill>
                  <a:schemeClr val="dk1"/>
                </a:solidFill>
                <a:latin typeface="Calibri"/>
                <a:ea typeface="Calibri"/>
                <a:cs typeface="Calibri"/>
                <a:sym typeface="Calibri"/>
              </a:rPr>
              <a:t> et des </a:t>
            </a:r>
            <a:r>
              <a:rPr lang="en-US" sz="1100" dirty="0" err="1">
                <a:solidFill>
                  <a:schemeClr val="dk1"/>
                </a:solidFill>
                <a:latin typeface="Calibri"/>
                <a:ea typeface="Calibri"/>
                <a:cs typeface="Calibri"/>
                <a:sym typeface="Calibri"/>
              </a:rPr>
              <a:t>pistes</a:t>
            </a:r>
            <a:r>
              <a:rPr lang="en-US" sz="1100" dirty="0">
                <a:solidFill>
                  <a:schemeClr val="dk1"/>
                </a:solidFill>
                <a:latin typeface="Calibri"/>
                <a:ea typeface="Calibri"/>
                <a:cs typeface="Calibri"/>
                <a:sym typeface="Calibri"/>
              </a:rPr>
              <a:t> de développement pour </a:t>
            </a:r>
            <a:r>
              <a:rPr lang="en-US" sz="1100" dirty="0" err="1">
                <a:solidFill>
                  <a:schemeClr val="dk1"/>
                </a:solidFill>
                <a:latin typeface="Calibri"/>
                <a:ea typeface="Calibri"/>
                <a:cs typeface="Calibri"/>
                <a:sym typeface="Calibri"/>
              </a:rPr>
              <a:t>l’avenir</a:t>
            </a:r>
            <a:r>
              <a:rPr lang="en-US" sz="1100" dirty="0">
                <a:solidFill>
                  <a:schemeClr val="dk1"/>
                </a:solidFill>
                <a:latin typeface="Calibri"/>
                <a:ea typeface="Calibri"/>
                <a:cs typeface="Calibri"/>
                <a:sym typeface="Calibri"/>
              </a:rPr>
              <a:t>.</a:t>
            </a:r>
          </a:p>
          <a:p>
            <a:pPr lvl="0">
              <a:spcBef>
                <a:spcPts val="0"/>
              </a:spcBef>
              <a:buClr>
                <a:schemeClr val="dk1"/>
              </a:buClr>
              <a:buSzPct val="100000"/>
              <a:buFont typeface="Arial"/>
              <a:buNone/>
            </a:pPr>
            <a:r>
              <a:rPr lang="en-US" sz="1100" dirty="0" err="1">
                <a:solidFill>
                  <a:schemeClr val="dk1"/>
                </a:solidFill>
                <a:latin typeface="Calibri"/>
                <a:ea typeface="Calibri"/>
                <a:cs typeface="Calibri"/>
                <a:sym typeface="Calibri"/>
              </a:rPr>
              <a:t>Enfin</a:t>
            </a:r>
            <a:r>
              <a:rPr lang="en-US" sz="1100" dirty="0">
                <a:solidFill>
                  <a:schemeClr val="dk1"/>
                </a:solidFill>
                <a:latin typeface="Calibri"/>
                <a:ea typeface="Calibri"/>
                <a:cs typeface="Calibri"/>
                <a:sym typeface="Calibri"/>
              </a:rPr>
              <a:t>, nous </a:t>
            </a:r>
            <a:r>
              <a:rPr lang="en-US" sz="1100" dirty="0" err="1">
                <a:solidFill>
                  <a:schemeClr val="dk1"/>
                </a:solidFill>
                <a:latin typeface="Calibri"/>
                <a:ea typeface="Calibri"/>
                <a:cs typeface="Calibri"/>
                <a:sym typeface="Calibri"/>
              </a:rPr>
              <a:t>tenterons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d’apporter</a:t>
            </a:r>
            <a:r>
              <a:rPr lang="en-US" sz="1100" dirty="0">
                <a:solidFill>
                  <a:schemeClr val="dk1"/>
                </a:solidFill>
                <a:latin typeface="Calibri"/>
                <a:ea typeface="Calibri"/>
                <a:cs typeface="Calibri"/>
                <a:sym typeface="Calibri"/>
              </a:rPr>
              <a:t> des </a:t>
            </a:r>
            <a:r>
              <a:rPr lang="en-US" sz="1100" dirty="0" err="1">
                <a:solidFill>
                  <a:schemeClr val="dk1"/>
                </a:solidFill>
                <a:latin typeface="Calibri"/>
                <a:ea typeface="Calibri"/>
                <a:cs typeface="Calibri"/>
                <a:sym typeface="Calibri"/>
              </a:rPr>
              <a:t>éléments</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réponse</a:t>
            </a:r>
            <a:r>
              <a:rPr lang="en-US" sz="1100" dirty="0">
                <a:solidFill>
                  <a:schemeClr val="dk1"/>
                </a:solidFill>
                <a:latin typeface="Calibri"/>
                <a:ea typeface="Calibri"/>
                <a:cs typeface="Calibri"/>
                <a:sym typeface="Calibri"/>
              </a:rPr>
              <a:t> à la question </a:t>
            </a:r>
            <a:r>
              <a:rPr lang="en-US" sz="1100" dirty="0" err="1">
                <a:solidFill>
                  <a:schemeClr val="dk1"/>
                </a:solidFill>
                <a:latin typeface="Calibri"/>
                <a:ea typeface="Calibri"/>
                <a:cs typeface="Calibri"/>
                <a:sym typeface="Calibri"/>
              </a:rPr>
              <a:t>suivante</a:t>
            </a:r>
            <a:r>
              <a:rPr lang="en-US" sz="1100" dirty="0">
                <a:solidFill>
                  <a:schemeClr val="dk1"/>
                </a:solidFill>
                <a:latin typeface="Calibri"/>
                <a:ea typeface="Calibri"/>
                <a:cs typeface="Calibri"/>
                <a:sym typeface="Calibri"/>
              </a:rPr>
              <a:t> : </a:t>
            </a:r>
            <a:r>
              <a:rPr lang="en-US" sz="1100" dirty="0" err="1">
                <a:solidFill>
                  <a:schemeClr val="dk1"/>
                </a:solidFill>
                <a:latin typeface="Calibri"/>
                <a:ea typeface="Calibri"/>
                <a:cs typeface="Calibri"/>
                <a:sym typeface="Calibri"/>
              </a:rPr>
              <a:t>l’enseignement</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stratégies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d'apprentissage</a:t>
            </a:r>
            <a:r>
              <a:rPr lang="en-US" sz="1100" dirty="0">
                <a:solidFill>
                  <a:schemeClr val="dk1"/>
                </a:solidFill>
                <a:latin typeface="Calibri"/>
                <a:ea typeface="Calibri"/>
                <a:cs typeface="Calibri"/>
                <a:sym typeface="Calibri"/>
              </a:rPr>
              <a:t> a-t-</a:t>
            </a:r>
            <a:r>
              <a:rPr lang="en-US" sz="1100" dirty="0" err="1">
                <a:solidFill>
                  <a:schemeClr val="dk1"/>
                </a:solidFill>
                <a:latin typeface="Calibri"/>
                <a:ea typeface="Calibri"/>
                <a:cs typeface="Calibri"/>
                <a:sym typeface="Calibri"/>
              </a:rPr>
              <a:t>il</a:t>
            </a:r>
            <a:r>
              <a:rPr lang="en-US" sz="1100" dirty="0">
                <a:solidFill>
                  <a:schemeClr val="dk1"/>
                </a:solidFill>
                <a:latin typeface="Calibri"/>
                <a:ea typeface="Calibri"/>
                <a:cs typeface="Calibri"/>
                <a:sym typeface="Calibri"/>
              </a:rPr>
              <a:t> un </a:t>
            </a:r>
            <a:r>
              <a:rPr lang="en-US" sz="1100" dirty="0" err="1">
                <a:solidFill>
                  <a:schemeClr val="dk1"/>
                </a:solidFill>
                <a:latin typeface="Calibri"/>
                <a:ea typeface="Calibri"/>
                <a:cs typeface="Calibri"/>
                <a:sym typeface="Calibri"/>
              </a:rPr>
              <a:t>effet</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sur</a:t>
            </a:r>
            <a:r>
              <a:rPr lang="en-US" sz="1100" dirty="0">
                <a:solidFill>
                  <a:schemeClr val="dk1"/>
                </a:solidFill>
                <a:latin typeface="Calibri"/>
                <a:ea typeface="Calibri"/>
                <a:cs typeface="Calibri"/>
                <a:sym typeface="Calibri"/>
              </a:rPr>
              <a:t> la réussite des </a:t>
            </a:r>
            <a:r>
              <a:rPr lang="en-US" sz="1100" dirty="0" err="1">
                <a:solidFill>
                  <a:schemeClr val="dk1"/>
                </a:solidFill>
                <a:latin typeface="Calibri"/>
                <a:ea typeface="Calibri"/>
                <a:cs typeface="Calibri"/>
                <a:sym typeface="Calibri"/>
              </a:rPr>
              <a:t>étudiants</a:t>
            </a:r>
            <a:r>
              <a:rPr lang="en-US" sz="1100" dirty="0">
                <a:solidFill>
                  <a:schemeClr val="dk1"/>
                </a:solidFill>
                <a:latin typeface="Calibri"/>
                <a:ea typeface="Calibri"/>
                <a:cs typeface="Calibri"/>
                <a:sym typeface="Calibri"/>
              </a:rPr>
              <a:t> au </a:t>
            </a:r>
            <a:r>
              <a:rPr lang="en-US" sz="1100" dirty="0" err="1">
                <a:solidFill>
                  <a:schemeClr val="dk1"/>
                </a:solidFill>
                <a:latin typeface="Calibri"/>
                <a:ea typeface="Calibri"/>
                <a:cs typeface="Calibri"/>
                <a:sym typeface="Calibri"/>
              </a:rPr>
              <a:t>collégial</a:t>
            </a:r>
            <a:r>
              <a:rPr lang="en-US" sz="1100" dirty="0">
                <a:solidFill>
                  <a:schemeClr val="dk1"/>
                </a:solidFill>
                <a:latin typeface="Calibri"/>
                <a:ea typeface="Calibri"/>
                <a:cs typeface="Calibri"/>
                <a:sym typeface="Calibri"/>
              </a:rPr>
              <a:t>?</a:t>
            </a:r>
          </a:p>
          <a:p>
            <a:pPr lvl="0">
              <a:spcBef>
                <a:spcPts val="0"/>
              </a:spcBef>
              <a:buClr>
                <a:schemeClr val="dk1"/>
              </a:buClr>
              <a:buSzPct val="100000"/>
              <a:buFont typeface="Arial"/>
              <a:buNone/>
            </a:pPr>
            <a:endParaRPr sz="1100" dirty="0">
              <a:solidFill>
                <a:schemeClr val="dk1"/>
              </a:solidFill>
              <a:latin typeface="Calibri"/>
              <a:ea typeface="Calibri"/>
              <a:cs typeface="Calibri"/>
              <a:sym typeface="Calibri"/>
            </a:endParaRPr>
          </a:p>
          <a:p>
            <a:pPr lvl="0">
              <a:spcBef>
                <a:spcPts val="0"/>
              </a:spcBef>
              <a:buClr>
                <a:schemeClr val="dk1"/>
              </a:buClr>
              <a:buSzPct val="100000"/>
              <a:buFont typeface="Arial"/>
              <a:buNone/>
            </a:pPr>
            <a:r>
              <a:rPr lang="en-US" sz="1100" b="1" dirty="0" err="1">
                <a:solidFill>
                  <a:schemeClr val="dk1"/>
                </a:solidFill>
                <a:latin typeface="Calibri"/>
                <a:ea typeface="Calibri"/>
                <a:cs typeface="Calibri"/>
                <a:sym typeface="Calibri"/>
              </a:rPr>
              <a:t>Avertissement</a:t>
            </a:r>
            <a:r>
              <a:rPr lang="en-US" sz="1100" dirty="0">
                <a:solidFill>
                  <a:schemeClr val="dk1"/>
                </a:solidFill>
                <a:latin typeface="Calibri"/>
                <a:ea typeface="Calibri"/>
                <a:cs typeface="Calibri"/>
                <a:sym typeface="Calibri"/>
              </a:rPr>
              <a:t> : nous ne </a:t>
            </a:r>
            <a:r>
              <a:rPr lang="en-US" sz="1100" dirty="0" err="1">
                <a:solidFill>
                  <a:schemeClr val="dk1"/>
                </a:solidFill>
                <a:latin typeface="Calibri"/>
                <a:ea typeface="Calibri"/>
                <a:cs typeface="Calibri"/>
                <a:sym typeface="Calibri"/>
              </a:rPr>
              <a:t>prétendons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aucunement</a:t>
            </a:r>
            <a:r>
              <a:rPr lang="en-US" sz="1100" dirty="0">
                <a:solidFill>
                  <a:schemeClr val="dk1"/>
                </a:solidFill>
                <a:latin typeface="Calibri"/>
                <a:ea typeface="Calibri"/>
                <a:cs typeface="Calibri"/>
                <a:sym typeface="Calibri"/>
              </a:rPr>
              <a:t> relater avec </a:t>
            </a:r>
            <a:r>
              <a:rPr lang="en-US" sz="1100" dirty="0" err="1">
                <a:solidFill>
                  <a:schemeClr val="dk1"/>
                </a:solidFill>
                <a:latin typeface="Calibri"/>
                <a:ea typeface="Calibri"/>
                <a:cs typeface="Calibri"/>
                <a:sym typeface="Calibri"/>
              </a:rPr>
              <a:t>exhaustivité</a:t>
            </a:r>
            <a:r>
              <a:rPr lang="en-US" sz="1100" dirty="0">
                <a:solidFill>
                  <a:schemeClr val="dk1"/>
                </a:solidFill>
                <a:latin typeface="Calibri"/>
                <a:ea typeface="Calibri"/>
                <a:cs typeface="Calibri"/>
                <a:sym typeface="Calibri"/>
              </a:rPr>
              <a:t> tout </a:t>
            </a:r>
            <a:r>
              <a:rPr lang="en-US" sz="1100" dirty="0" err="1">
                <a:solidFill>
                  <a:schemeClr val="dk1"/>
                </a:solidFill>
                <a:latin typeface="Calibri"/>
                <a:ea typeface="Calibri"/>
                <a:cs typeface="Calibri"/>
                <a:sym typeface="Calibri"/>
              </a:rPr>
              <a:t>ce</a:t>
            </a:r>
            <a:r>
              <a:rPr lang="en-US" sz="1100" dirty="0">
                <a:solidFill>
                  <a:schemeClr val="dk1"/>
                </a:solidFill>
                <a:latin typeface="Calibri"/>
                <a:ea typeface="Calibri"/>
                <a:cs typeface="Calibri"/>
                <a:sym typeface="Calibri"/>
              </a:rPr>
              <a:t> qui se fait en </a:t>
            </a:r>
            <a:r>
              <a:rPr lang="en-US" sz="1100" dirty="0" err="1">
                <a:solidFill>
                  <a:schemeClr val="dk1"/>
                </a:solidFill>
                <a:latin typeface="Calibri"/>
                <a:ea typeface="Calibri"/>
                <a:cs typeface="Calibri"/>
                <a:sym typeface="Calibri"/>
              </a:rPr>
              <a:t>terme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d’enseignement</a:t>
            </a:r>
            <a:r>
              <a:rPr lang="en-US" sz="1100" dirty="0">
                <a:solidFill>
                  <a:schemeClr val="dk1"/>
                </a:solidFill>
                <a:latin typeface="Calibri"/>
                <a:ea typeface="Calibri"/>
                <a:cs typeface="Calibri"/>
                <a:sym typeface="Calibri"/>
              </a:rPr>
              <a:t> et de </a:t>
            </a:r>
            <a:r>
              <a:rPr lang="en-US" sz="1100" dirty="0" err="1">
                <a:solidFill>
                  <a:schemeClr val="dk1"/>
                </a:solidFill>
                <a:latin typeface="Calibri"/>
                <a:ea typeface="Calibri"/>
                <a:cs typeface="Calibri"/>
                <a:sym typeface="Calibri"/>
              </a:rPr>
              <a:t>soutien</a:t>
            </a:r>
            <a:r>
              <a:rPr lang="en-US" sz="1100" dirty="0">
                <a:solidFill>
                  <a:schemeClr val="dk1"/>
                </a:solidFill>
                <a:latin typeface="Calibri"/>
                <a:ea typeface="Calibri"/>
                <a:cs typeface="Calibri"/>
                <a:sym typeface="Calibri"/>
              </a:rPr>
              <a:t> à </a:t>
            </a:r>
            <a:r>
              <a:rPr lang="en-US" sz="1100" dirty="0" err="1">
                <a:solidFill>
                  <a:schemeClr val="dk1"/>
                </a:solidFill>
                <a:latin typeface="Calibri"/>
                <a:ea typeface="Calibri"/>
                <a:cs typeface="Calibri"/>
                <a:sym typeface="Calibri"/>
              </a:rPr>
              <a:t>l’utilisation</a:t>
            </a:r>
            <a:r>
              <a:rPr lang="en-US" sz="1100" dirty="0">
                <a:solidFill>
                  <a:schemeClr val="dk1"/>
                </a:solidFill>
                <a:latin typeface="Calibri"/>
                <a:ea typeface="Calibri"/>
                <a:cs typeface="Calibri"/>
                <a:sym typeface="Calibri"/>
              </a:rPr>
              <a:t> de SA </a:t>
            </a:r>
            <a:r>
              <a:rPr lang="en-US" sz="1100" dirty="0" err="1">
                <a:solidFill>
                  <a:schemeClr val="dk1"/>
                </a:solidFill>
                <a:latin typeface="Calibri"/>
                <a:ea typeface="Calibri"/>
                <a:cs typeface="Calibri"/>
                <a:sym typeface="Calibri"/>
              </a:rPr>
              <a:t>ou</a:t>
            </a:r>
            <a:r>
              <a:rPr lang="en-US" sz="1100" dirty="0">
                <a:solidFill>
                  <a:schemeClr val="dk1"/>
                </a:solidFill>
                <a:latin typeface="Calibri"/>
                <a:ea typeface="Calibri"/>
                <a:cs typeface="Calibri"/>
                <a:sym typeface="Calibri"/>
              </a:rPr>
              <a:t> de </a:t>
            </a:r>
            <a:r>
              <a:rPr lang="en-US" sz="1100" dirty="0" err="1">
                <a:solidFill>
                  <a:schemeClr val="dk1"/>
                </a:solidFill>
                <a:latin typeface="Calibri"/>
                <a:ea typeface="Calibri"/>
                <a:cs typeface="Calibri"/>
                <a:sym typeface="Calibri"/>
              </a:rPr>
              <a:t>stratégies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d’études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dans</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notre</a:t>
            </a:r>
            <a:r>
              <a:rPr lang="en-US" sz="1100" dirty="0">
                <a:solidFill>
                  <a:schemeClr val="dk1"/>
                </a:solidFill>
                <a:latin typeface="Calibri"/>
                <a:ea typeface="Calibri"/>
                <a:cs typeface="Calibri"/>
                <a:sym typeface="Calibri"/>
              </a:rPr>
              <a:t> </a:t>
            </a:r>
            <a:r>
              <a:rPr lang="en-US" sz="1100" dirty="0" err="1">
                <a:solidFill>
                  <a:schemeClr val="dk1"/>
                </a:solidFill>
                <a:latin typeface="Calibri"/>
                <a:ea typeface="Calibri"/>
                <a:cs typeface="Calibri"/>
                <a:sym typeface="Calibri"/>
              </a:rPr>
              <a:t>collège</a:t>
            </a:r>
            <a:r>
              <a:rPr lang="en-US" sz="1100" dirty="0">
                <a:solidFill>
                  <a:schemeClr val="dk1"/>
                </a:solidFill>
                <a:latin typeface="Calibri"/>
                <a:ea typeface="Calibri"/>
                <a:cs typeface="Calibri"/>
                <a:sym typeface="Calibri"/>
              </a:rPr>
              <a:t> de plus de 7000 </a:t>
            </a:r>
            <a:r>
              <a:rPr lang="en-US" sz="1100" dirty="0" err="1">
                <a:solidFill>
                  <a:schemeClr val="dk1"/>
                </a:solidFill>
                <a:latin typeface="Calibri"/>
                <a:ea typeface="Calibri"/>
                <a:cs typeface="Calibri"/>
                <a:sym typeface="Calibri"/>
              </a:rPr>
              <a:t>étudiants</a:t>
            </a:r>
            <a:r>
              <a:rPr lang="en-US" sz="1100" dirty="0">
                <a:solidFill>
                  <a:schemeClr val="dk1"/>
                </a:solidFill>
                <a:latin typeface="Calibri"/>
                <a:ea typeface="Calibri"/>
                <a:cs typeface="Calibri"/>
                <a:sym typeface="Calibri"/>
              </a:rPr>
              <a:t>.</a:t>
            </a:r>
          </a:p>
          <a:p>
            <a:pPr lvl="0">
              <a:spcBef>
                <a:spcPts val="0"/>
              </a:spcBef>
              <a:buClr>
                <a:schemeClr val="dk1"/>
              </a:buClr>
              <a:buSzPct val="100000"/>
              <a:buFont typeface="Arial"/>
              <a:buNone/>
            </a:pPr>
            <a:endParaRPr sz="1100" dirty="0">
              <a:solidFill>
                <a:schemeClr val="dk1"/>
              </a:solidFill>
              <a:latin typeface="Calibri"/>
              <a:ea typeface="Calibri"/>
              <a:cs typeface="Calibri"/>
              <a:sym typeface="Calibri"/>
            </a:endParaRPr>
          </a:p>
          <a:p>
            <a:pPr lvl="0">
              <a:spcBef>
                <a:spcPts val="0"/>
              </a:spcBef>
              <a:buNone/>
            </a:pPr>
            <a:endParaRPr dirty="0"/>
          </a:p>
        </p:txBody>
      </p:sp>
    </p:spTree>
    <p:extLst>
      <p:ext uri="{BB962C8B-B14F-4D97-AF65-F5344CB8AC3E}">
        <p14:creationId xmlns:p14="http://schemas.microsoft.com/office/powerpoint/2010/main" val="2656476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 name="Shape 143"/>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endParaRPr dirty="0"/>
          </a:p>
        </p:txBody>
      </p:sp>
    </p:spTree>
    <p:extLst>
      <p:ext uri="{BB962C8B-B14F-4D97-AF65-F5344CB8AC3E}">
        <p14:creationId xmlns:p14="http://schemas.microsoft.com/office/powerpoint/2010/main" val="284378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9" name="Shape 149"/>
          <p:cNvSpPr txBox="1">
            <a:spLocks noGrp="1"/>
          </p:cNvSpPr>
          <p:nvPr>
            <p:ph type="body" idx="1"/>
          </p:nvPr>
        </p:nvSpPr>
        <p:spPr>
          <a:xfrm>
            <a:off x="914400" y="4343400"/>
            <a:ext cx="5029200" cy="4114800"/>
          </a:xfrm>
          <a:prstGeom prst="rect">
            <a:avLst/>
          </a:prstGeom>
        </p:spPr>
        <p:txBody>
          <a:bodyPr lIns="91425" tIns="91425" rIns="91425" bIns="91425" anchor="t" anchorCtr="0">
            <a:noAutofit/>
          </a:bodyPr>
          <a:lstStyle/>
          <a:p>
            <a:pPr lvl="0">
              <a:spcBef>
                <a:spcPts val="0"/>
              </a:spcBef>
              <a:buNone/>
            </a:pPr>
            <a:r>
              <a:rPr lang="en-US" sz="1100" dirty="0"/>
              <a:t>Isabelle: Isabelle</a:t>
            </a:r>
          </a:p>
          <a:p>
            <a:pPr lvl="0">
              <a:spcBef>
                <a:spcPts val="0"/>
              </a:spcBef>
              <a:buNone/>
            </a:pPr>
            <a:r>
              <a:rPr lang="en-US" sz="1100" dirty="0" err="1"/>
              <a:t>Lors</a:t>
            </a:r>
            <a:r>
              <a:rPr lang="en-US" sz="1100" dirty="0"/>
              <a:t> de la </a:t>
            </a:r>
            <a:r>
              <a:rPr lang="en-US" sz="1100" dirty="0" err="1"/>
              <a:t>pré-présentation</a:t>
            </a:r>
            <a:r>
              <a:rPr lang="en-US" sz="1100" dirty="0"/>
              <a:t>, </a:t>
            </a:r>
            <a:r>
              <a:rPr lang="en-US" sz="1100" dirty="0" err="1"/>
              <a:t>vous</a:t>
            </a:r>
            <a:r>
              <a:rPr lang="en-US" sz="1100" dirty="0"/>
              <a:t> </a:t>
            </a:r>
            <a:r>
              <a:rPr lang="en-US" sz="1100" dirty="0" err="1"/>
              <a:t>avez</a:t>
            </a:r>
            <a:r>
              <a:rPr lang="en-US" sz="1100" dirty="0"/>
              <a:t> </a:t>
            </a:r>
            <a:r>
              <a:rPr lang="en-US" sz="1100" dirty="0" err="1"/>
              <a:t>eu</a:t>
            </a:r>
            <a:r>
              <a:rPr lang="en-US" sz="1100" dirty="0"/>
              <a:t> </a:t>
            </a:r>
            <a:r>
              <a:rPr lang="en-US" sz="1100" dirty="0" err="1"/>
              <a:t>l’occasion</a:t>
            </a:r>
            <a:r>
              <a:rPr lang="en-US" sz="1100" dirty="0"/>
              <a:t> </a:t>
            </a:r>
            <a:r>
              <a:rPr lang="en-US" sz="1100" dirty="0" err="1"/>
              <a:t>d’entrer</a:t>
            </a:r>
            <a:r>
              <a:rPr lang="en-US" sz="1100" dirty="0"/>
              <a:t> </a:t>
            </a:r>
            <a:r>
              <a:rPr lang="en-US" sz="1100" dirty="0" err="1"/>
              <a:t>quelques</a:t>
            </a:r>
            <a:r>
              <a:rPr lang="en-US" sz="1100" dirty="0"/>
              <a:t> mots à </a:t>
            </a:r>
            <a:r>
              <a:rPr lang="en-US" sz="1100" dirty="0" err="1"/>
              <a:t>ce</a:t>
            </a:r>
            <a:r>
              <a:rPr lang="en-US" sz="1100" dirty="0"/>
              <a:t> </a:t>
            </a:r>
            <a:r>
              <a:rPr lang="en-US" sz="1100" dirty="0" err="1"/>
              <a:t>sujet</a:t>
            </a:r>
            <a:r>
              <a:rPr lang="en-US" sz="1100" dirty="0"/>
              <a:t>. </a:t>
            </a:r>
          </a:p>
          <a:p>
            <a:pPr lvl="0">
              <a:spcBef>
                <a:spcPts val="0"/>
              </a:spcBef>
              <a:buNone/>
            </a:pPr>
            <a:r>
              <a:rPr lang="en-US" sz="1100" dirty="0" err="1"/>
              <a:t>Allons</a:t>
            </a:r>
            <a:r>
              <a:rPr lang="en-US" sz="1100" dirty="0"/>
              <a:t> </a:t>
            </a:r>
            <a:r>
              <a:rPr lang="en-US" sz="1100" dirty="0" err="1"/>
              <a:t>voir</a:t>
            </a:r>
            <a:r>
              <a:rPr lang="en-US" sz="1100" dirty="0"/>
              <a:t>...</a:t>
            </a:r>
          </a:p>
          <a:p>
            <a:pPr lvl="0">
              <a:spcBef>
                <a:spcPts val="0"/>
              </a:spcBef>
              <a:buNone/>
            </a:pPr>
            <a:r>
              <a:rPr lang="en-US" sz="1100" dirty="0" err="1"/>
              <a:t>Selon</a:t>
            </a:r>
            <a:r>
              <a:rPr lang="en-US" sz="1100" dirty="0"/>
              <a:t> </a:t>
            </a:r>
            <a:r>
              <a:rPr lang="en-US" sz="1100" dirty="0" err="1"/>
              <a:t>vous</a:t>
            </a:r>
            <a:r>
              <a:rPr lang="en-US" sz="1100" dirty="0"/>
              <a:t> </a:t>
            </a:r>
            <a:r>
              <a:rPr lang="en-US" sz="1100" dirty="0" err="1"/>
              <a:t>qu’est-ce</a:t>
            </a:r>
            <a:r>
              <a:rPr lang="en-US" sz="1100" dirty="0"/>
              <a:t> </a:t>
            </a:r>
            <a:r>
              <a:rPr lang="en-US" sz="1100" dirty="0" err="1"/>
              <a:t>qu’une</a:t>
            </a:r>
            <a:r>
              <a:rPr lang="en-US" sz="1100" dirty="0"/>
              <a:t> </a:t>
            </a:r>
            <a:r>
              <a:rPr lang="en-US" sz="1100" dirty="0" err="1"/>
              <a:t>stratégie</a:t>
            </a:r>
            <a:r>
              <a:rPr lang="en-US" sz="1100" dirty="0"/>
              <a:t> </a:t>
            </a:r>
            <a:r>
              <a:rPr lang="en-US" sz="1100" dirty="0" err="1"/>
              <a:t>d’apprentissage</a:t>
            </a:r>
            <a:r>
              <a:rPr lang="en-US" sz="1100" dirty="0"/>
              <a:t>?</a:t>
            </a:r>
          </a:p>
          <a:p>
            <a:pPr lvl="0">
              <a:spcBef>
                <a:spcPts val="0"/>
              </a:spcBef>
              <a:buNone/>
            </a:pPr>
            <a:r>
              <a:rPr lang="en-US" sz="1100" dirty="0" err="1"/>
              <a:t>Sondage</a:t>
            </a:r>
            <a:r>
              <a:rPr lang="en-US" sz="1100" dirty="0"/>
              <a:t> </a:t>
            </a:r>
          </a:p>
          <a:p>
            <a:pPr lvl="0">
              <a:spcBef>
                <a:spcPts val="0"/>
              </a:spcBef>
              <a:buNone/>
            </a:pPr>
            <a:r>
              <a:rPr lang="en-US" sz="1100" dirty="0" err="1"/>
              <a:t>Reprendre</a:t>
            </a:r>
            <a:r>
              <a:rPr lang="en-US" sz="1100" dirty="0"/>
              <a:t> </a:t>
            </a:r>
            <a:r>
              <a:rPr lang="en-US" sz="1100" dirty="0" err="1"/>
              <a:t>quelques</a:t>
            </a:r>
            <a:r>
              <a:rPr lang="en-US" sz="1100" dirty="0"/>
              <a:t> </a:t>
            </a:r>
            <a:r>
              <a:rPr lang="en-US" sz="1100" dirty="0" err="1"/>
              <a:t>éléments</a:t>
            </a:r>
            <a:r>
              <a:rPr lang="en-US" sz="1100" dirty="0"/>
              <a:t> qui </a:t>
            </a:r>
            <a:r>
              <a:rPr lang="en-US" sz="1100" dirty="0" err="1"/>
              <a:t>reviennent</a:t>
            </a:r>
            <a:r>
              <a:rPr lang="en-US" sz="1100" dirty="0"/>
              <a:t> beaucoup </a:t>
            </a:r>
            <a:r>
              <a:rPr lang="en-US" sz="1100" dirty="0" err="1"/>
              <a:t>dans</a:t>
            </a:r>
            <a:r>
              <a:rPr lang="en-US" sz="1100" dirty="0"/>
              <a:t> les </a:t>
            </a:r>
            <a:r>
              <a:rPr lang="en-US" sz="1100" dirty="0" err="1"/>
              <a:t>résultats</a:t>
            </a:r>
            <a:r>
              <a:rPr lang="en-US" sz="1100" dirty="0"/>
              <a:t> pour </a:t>
            </a:r>
            <a:r>
              <a:rPr lang="en-US" sz="1100" dirty="0" err="1"/>
              <a:t>amener</a:t>
            </a:r>
            <a:r>
              <a:rPr lang="en-US" sz="1100" dirty="0"/>
              <a:t> </a:t>
            </a:r>
            <a:r>
              <a:rPr lang="en-US" sz="1100" dirty="0" err="1"/>
              <a:t>vers</a:t>
            </a:r>
            <a:r>
              <a:rPr lang="en-US" sz="1100" dirty="0"/>
              <a:t> la proposition de </a:t>
            </a:r>
            <a:r>
              <a:rPr lang="en-US" sz="1100" dirty="0" err="1"/>
              <a:t>définition</a:t>
            </a:r>
            <a:r>
              <a:rPr lang="en-US" sz="1100" dirty="0"/>
              <a:t>. </a:t>
            </a:r>
            <a:r>
              <a:rPr lang="en-US" sz="1100" u="sng" dirty="0">
                <a:solidFill>
                  <a:schemeClr val="hlink"/>
                </a:solidFill>
                <a:hlinkClick r:id="rId3"/>
              </a:rPr>
              <a:t>Http://pollev.com/philippelavi952</a:t>
            </a:r>
            <a:r>
              <a:rPr lang="en-US" sz="1100" dirty="0"/>
              <a:t> </a:t>
            </a:r>
          </a:p>
        </p:txBody>
      </p:sp>
    </p:spTree>
    <p:extLst>
      <p:ext uri="{BB962C8B-B14F-4D97-AF65-F5344CB8AC3E}">
        <p14:creationId xmlns:p14="http://schemas.microsoft.com/office/powerpoint/2010/main" val="20456408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Diapositive de titre">
    <p:bg>
      <p:bgPr>
        <a:solidFill>
          <a:schemeClr val="lt1"/>
        </a:solidFill>
        <a:effectLst/>
      </p:bgPr>
    </p:bg>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3251200" y="4443306"/>
            <a:ext cx="8778300" cy="2694300"/>
          </a:xfrm>
          <a:prstGeom prst="rect">
            <a:avLst/>
          </a:prstGeom>
          <a:noFill/>
          <a:ln>
            <a:noFill/>
          </a:ln>
        </p:spPr>
        <p:txBody>
          <a:bodyPr lIns="130025" tIns="130025" rIns="130025" bIns="130025" anchor="b" anchorCtr="0"/>
          <a:lstStyle>
            <a:lvl1pPr marL="0" marR="0" lvl="0" indent="0" algn="l" rtl="0">
              <a:lnSpc>
                <a:spcPct val="100000"/>
              </a:lnSpc>
              <a:spcBef>
                <a:spcPts val="0"/>
              </a:spcBef>
              <a:spcAft>
                <a:spcPts val="0"/>
              </a:spcAft>
              <a:buClr>
                <a:schemeClr val="dk2"/>
              </a:buClr>
              <a:buFont typeface="Arial"/>
              <a:buNone/>
              <a:defRPr/>
            </a:lvl1pPr>
            <a:lvl2pPr marL="0" marR="0" lvl="1" indent="0" algn="l" rtl="0">
              <a:lnSpc>
                <a:spcPct val="100000"/>
              </a:lnSpc>
              <a:spcBef>
                <a:spcPts val="0"/>
              </a:spcBef>
              <a:spcAft>
                <a:spcPts val="0"/>
              </a:spcAft>
              <a:buClr>
                <a:srgbClr val="000000"/>
              </a:buClr>
              <a:buFont typeface="Arial"/>
              <a:buNone/>
              <a:defRPr/>
            </a:lvl2pPr>
            <a:lvl3pPr marL="0" marR="0" lvl="2" indent="0" algn="l" rtl="0">
              <a:spcBef>
                <a:spcPts val="0"/>
              </a:spcBef>
              <a:defRPr/>
            </a:lvl3pPr>
            <a:lvl4pPr marL="0" marR="0" lvl="3" indent="0" algn="l" rtl="0">
              <a:spcBef>
                <a:spcPts val="0"/>
              </a:spcBef>
              <a:defRPr/>
            </a:lvl4pPr>
            <a:lvl5pPr marL="0" marR="0" lvl="4" indent="0" algn="l" rtl="0">
              <a:spcBef>
                <a:spcPts val="0"/>
              </a:spcBef>
              <a:defRPr/>
            </a:lvl5pPr>
            <a:lvl6pPr marL="0" marR="0" lvl="5" indent="0" algn="l" rtl="0">
              <a:spcBef>
                <a:spcPts val="0"/>
              </a:spcBef>
              <a:defRPr/>
            </a:lvl6pPr>
            <a:lvl7pPr marL="0" marR="0" lvl="6" indent="0" algn="l" rtl="0">
              <a:spcBef>
                <a:spcPts val="0"/>
              </a:spcBef>
              <a:defRPr/>
            </a:lvl7pPr>
            <a:lvl8pPr marL="0" marR="0" lvl="7" indent="0" algn="l" rtl="0">
              <a:spcBef>
                <a:spcPts val="0"/>
              </a:spcBef>
              <a:defRPr/>
            </a:lvl8pPr>
            <a:lvl9pPr marL="0" marR="0" lvl="8" indent="0" algn="l" rtl="0">
              <a:spcBef>
                <a:spcPts val="0"/>
              </a:spcBef>
              <a:defRPr/>
            </a:lvl9pPr>
          </a:lstStyle>
          <a:p>
            <a:endParaRPr/>
          </a:p>
        </p:txBody>
      </p:sp>
      <p:sp>
        <p:nvSpPr>
          <p:cNvPr id="13" name="Shape 13"/>
          <p:cNvSpPr txBox="1">
            <a:spLocks noGrp="1"/>
          </p:cNvSpPr>
          <p:nvPr>
            <p:ph type="subTitle" idx="1"/>
          </p:nvPr>
        </p:nvSpPr>
        <p:spPr>
          <a:xfrm>
            <a:off x="3251200" y="7115834"/>
            <a:ext cx="8778300" cy="1950600"/>
          </a:xfrm>
          <a:prstGeom prst="rect">
            <a:avLst/>
          </a:prstGeom>
          <a:noFill/>
          <a:ln>
            <a:noFill/>
          </a:ln>
        </p:spPr>
        <p:txBody>
          <a:bodyPr lIns="130025" tIns="130025" rIns="130025" bIns="130025" anchor="t" anchorCtr="0"/>
          <a:lstStyle>
            <a:lvl1pPr marL="0" marR="0" lvl="0" indent="0" algn="l" rtl="0">
              <a:lnSpc>
                <a:spcPct val="100000"/>
              </a:lnSpc>
              <a:spcBef>
                <a:spcPts val="900"/>
              </a:spcBef>
              <a:spcAft>
                <a:spcPts val="0"/>
              </a:spcAft>
              <a:buClr>
                <a:schemeClr val="accent1"/>
              </a:buClr>
              <a:buFont typeface="Arial"/>
              <a:buNone/>
              <a:defRPr/>
            </a:lvl1pPr>
            <a:lvl2pPr marL="647700" marR="0" lvl="1" indent="0" algn="ctr" rtl="0">
              <a:lnSpc>
                <a:spcPct val="100000"/>
              </a:lnSpc>
              <a:spcBef>
                <a:spcPts val="600"/>
              </a:spcBef>
              <a:spcAft>
                <a:spcPts val="0"/>
              </a:spcAft>
              <a:buClr>
                <a:schemeClr val="accent1"/>
              </a:buClr>
              <a:buFont typeface="Arial"/>
              <a:buNone/>
              <a:defRPr/>
            </a:lvl2pPr>
            <a:lvl3pPr marL="1295400" marR="0" lvl="2" indent="0" algn="ctr" rtl="0">
              <a:lnSpc>
                <a:spcPct val="100000"/>
              </a:lnSpc>
              <a:spcBef>
                <a:spcPts val="500"/>
              </a:spcBef>
              <a:spcAft>
                <a:spcPts val="0"/>
              </a:spcAft>
              <a:buClr>
                <a:srgbClr val="E07630"/>
              </a:buClr>
              <a:buFont typeface="Arial"/>
              <a:buNone/>
              <a:defRPr/>
            </a:lvl3pPr>
            <a:lvl4pPr marL="1955800" marR="0" lvl="3" indent="0" algn="ctr" rtl="0">
              <a:lnSpc>
                <a:spcPct val="100000"/>
              </a:lnSpc>
              <a:spcBef>
                <a:spcPts val="500"/>
              </a:spcBef>
              <a:spcAft>
                <a:spcPts val="0"/>
              </a:spcAft>
              <a:buClr>
                <a:srgbClr val="FED6BB"/>
              </a:buClr>
              <a:buFont typeface="Arial"/>
              <a:buNone/>
              <a:defRPr/>
            </a:lvl4pPr>
            <a:lvl5pPr marL="2603500" marR="0" lvl="4" indent="0" algn="ctr" rtl="0">
              <a:lnSpc>
                <a:spcPct val="100000"/>
              </a:lnSpc>
              <a:spcBef>
                <a:spcPts val="500"/>
              </a:spcBef>
              <a:spcAft>
                <a:spcPts val="0"/>
              </a:spcAft>
              <a:buClr>
                <a:srgbClr val="D0DCF2"/>
              </a:buClr>
              <a:buFont typeface="Arial"/>
              <a:buNone/>
              <a:defRPr/>
            </a:lvl5pPr>
            <a:lvl6pPr marL="3251200" marR="0" lvl="5" indent="0" algn="ctr" rtl="0">
              <a:lnSpc>
                <a:spcPct val="100000"/>
              </a:lnSpc>
              <a:spcBef>
                <a:spcPts val="500"/>
              </a:spcBef>
              <a:spcAft>
                <a:spcPts val="0"/>
              </a:spcAft>
              <a:buClr>
                <a:schemeClr val="accent1"/>
              </a:buClr>
              <a:buFont typeface="Arial"/>
              <a:buNone/>
              <a:defRPr/>
            </a:lvl6pPr>
            <a:lvl7pPr marL="3898900" marR="0" lvl="6" indent="0" algn="ctr" rtl="0">
              <a:lnSpc>
                <a:spcPct val="100000"/>
              </a:lnSpc>
              <a:spcBef>
                <a:spcPts val="400"/>
              </a:spcBef>
              <a:spcAft>
                <a:spcPts val="0"/>
              </a:spcAft>
              <a:buClr>
                <a:srgbClr val="FED6BB"/>
              </a:buClr>
              <a:buFont typeface="Arial"/>
              <a:buNone/>
              <a:defRPr/>
            </a:lvl7pPr>
            <a:lvl8pPr marL="4546600" marR="0" lvl="7" indent="0" algn="ctr" rtl="0">
              <a:lnSpc>
                <a:spcPct val="100000"/>
              </a:lnSpc>
              <a:spcBef>
                <a:spcPts val="400"/>
              </a:spcBef>
              <a:spcAft>
                <a:spcPts val="0"/>
              </a:spcAft>
              <a:buClr>
                <a:schemeClr val="accent2"/>
              </a:buClr>
              <a:buFont typeface="Arial"/>
              <a:buNone/>
              <a:defRPr/>
            </a:lvl8pPr>
            <a:lvl9pPr marL="5207000" marR="0" lvl="8" indent="0" algn="ctr" rtl="0">
              <a:lnSpc>
                <a:spcPct val="100000"/>
              </a:lnSpc>
              <a:spcBef>
                <a:spcPts val="400"/>
              </a:spcBef>
              <a:spcAft>
                <a:spcPts val="0"/>
              </a:spcAft>
              <a:buClr>
                <a:srgbClr val="E07630"/>
              </a:buClr>
              <a:buFont typeface="Arial"/>
              <a:buNone/>
              <a:defRPr/>
            </a:lvl9pPr>
          </a:lstStyle>
          <a:p>
            <a:endParaRPr/>
          </a:p>
        </p:txBody>
      </p:sp>
      <p:sp>
        <p:nvSpPr>
          <p:cNvPr id="14" name="Shape 14"/>
          <p:cNvSpPr txBox="1">
            <a:spLocks noGrp="1"/>
          </p:cNvSpPr>
          <p:nvPr>
            <p:ph type="dt" idx="10"/>
          </p:nvPr>
        </p:nvSpPr>
        <p:spPr>
          <a:xfrm rot="5400000">
            <a:off x="11043100" y="1669810"/>
            <a:ext cx="3251100" cy="541800"/>
          </a:xfrm>
          <a:prstGeom prst="rect">
            <a:avLst/>
          </a:prstGeom>
          <a:noFill/>
          <a:ln>
            <a:noFill/>
          </a:ln>
        </p:spPr>
        <p:txBody>
          <a:bodyPr lIns="130025" tIns="130025" rIns="130025" bIns="130025" anchor="ctr" anchorCtr="0"/>
          <a:lstStyle>
            <a:lvl1pPr marL="0" marR="0" lvl="0" indent="0" algn="r"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sp>
        <p:nvSpPr>
          <p:cNvPr id="15" name="Shape 15"/>
          <p:cNvSpPr txBox="1">
            <a:spLocks noGrp="1"/>
          </p:cNvSpPr>
          <p:nvPr>
            <p:ph type="ftr" idx="11"/>
          </p:nvPr>
        </p:nvSpPr>
        <p:spPr>
          <a:xfrm rot="5400000">
            <a:off x="10065357" y="5947251"/>
            <a:ext cx="5202000" cy="546300"/>
          </a:xfrm>
          <a:prstGeom prst="rect">
            <a:avLst/>
          </a:prstGeom>
          <a:noFill/>
          <a:ln>
            <a:noFill/>
          </a:ln>
        </p:spPr>
        <p:txBody>
          <a:bodyPr lIns="130025" tIns="130025" rIns="130025" bIns="130025" anchor="ctr" anchorCtr="0"/>
          <a:lstStyle>
            <a:lvl1pPr marL="0" marR="0" lvl="0" indent="0" algn="l"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pic>
        <p:nvPicPr>
          <p:cNvPr id="16" name="Shape 16"/>
          <p:cNvPicPr preferRelativeResize="0"/>
          <p:nvPr/>
        </p:nvPicPr>
        <p:blipFill rotWithShape="1">
          <a:blip r:embed="rId2">
            <a:alphaModFix/>
          </a:blip>
          <a:srcRect/>
          <a:stretch/>
        </p:blipFill>
        <p:spPr>
          <a:xfrm>
            <a:off x="0" y="0"/>
            <a:ext cx="2743200" cy="97536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Vide">
    <p:spTree>
      <p:nvGrpSpPr>
        <p:cNvPr id="1" name="Shape 57"/>
        <p:cNvGrpSpPr/>
        <p:nvPr/>
      </p:nvGrpSpPr>
      <p:grpSpPr>
        <a:xfrm>
          <a:off x="0" y="0"/>
          <a:ext cx="0" cy="0"/>
          <a:chOff x="0" y="0"/>
          <a:chExt cx="0" cy="0"/>
        </a:xfrm>
      </p:grpSpPr>
      <p:sp>
        <p:nvSpPr>
          <p:cNvPr id="58" name="Shape 58"/>
          <p:cNvSpPr txBox="1">
            <a:spLocks noGrp="1"/>
          </p:cNvSpPr>
          <p:nvPr>
            <p:ph type="dt" idx="10"/>
          </p:nvPr>
        </p:nvSpPr>
        <p:spPr>
          <a:xfrm rot="5400000">
            <a:off x="10793912" y="1538604"/>
            <a:ext cx="2861100" cy="546300"/>
          </a:xfrm>
          <a:prstGeom prst="rect">
            <a:avLst/>
          </a:prstGeom>
          <a:noFill/>
          <a:ln>
            <a:noFill/>
          </a:ln>
        </p:spPr>
        <p:txBody>
          <a:bodyPr lIns="130025" tIns="130025" rIns="130025" bIns="130025" anchor="ctr" anchorCtr="0"/>
          <a:lstStyle>
            <a:lvl1pPr marL="0" marR="0" lvl="0" indent="0" algn="r"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sp>
        <p:nvSpPr>
          <p:cNvPr id="59" name="Shape 59"/>
          <p:cNvSpPr txBox="1">
            <a:spLocks noGrp="1"/>
          </p:cNvSpPr>
          <p:nvPr>
            <p:ph type="ftr" idx="11"/>
          </p:nvPr>
        </p:nvSpPr>
        <p:spPr>
          <a:xfrm rot="5400000">
            <a:off x="9941631" y="5315140"/>
            <a:ext cx="4551599" cy="520200"/>
          </a:xfrm>
          <a:prstGeom prst="rect">
            <a:avLst/>
          </a:prstGeom>
          <a:noFill/>
          <a:ln>
            <a:noFill/>
          </a:ln>
        </p:spPr>
        <p:txBody>
          <a:bodyPr lIns="130025" tIns="130025" rIns="130025" bIns="130025" anchor="ctr" anchorCtr="0"/>
          <a:lstStyle>
            <a:lvl1pPr marL="0" marR="0" lvl="0" indent="0" algn="l"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sp>
        <p:nvSpPr>
          <p:cNvPr id="60" name="Shape 60"/>
          <p:cNvSpPr txBox="1">
            <a:spLocks noGrp="1"/>
          </p:cNvSpPr>
          <p:nvPr>
            <p:ph type="sldNum" idx="12"/>
          </p:nvPr>
        </p:nvSpPr>
        <p:spPr>
          <a:xfrm>
            <a:off x="11561265" y="8155093"/>
            <a:ext cx="867000" cy="741300"/>
          </a:xfrm>
          <a:prstGeom prst="rect">
            <a:avLst/>
          </a:prstGeom>
          <a:noFill/>
          <a:ln>
            <a:noFill/>
          </a:ln>
        </p:spPr>
        <p:txBody>
          <a:bodyPr lIns="130025" tIns="130025" rIns="130025" bIns="130025" anchor="ctr" anchorCtr="0">
            <a:noAutofit/>
          </a:bodyPr>
          <a:lstStyle/>
          <a:p>
            <a:pPr marL="0" marR="0" lvl="0" indent="0" algn="r" rtl="0">
              <a:lnSpc>
                <a:spcPct val="100000"/>
              </a:lnSpc>
              <a:spcBef>
                <a:spcPts val="0"/>
              </a:spcBef>
              <a:spcAft>
                <a:spcPts val="0"/>
              </a:spcAft>
              <a:buNone/>
            </a:pPr>
            <a:fld id="{00000000-1234-1234-1234-123412341234}" type="slidenum">
              <a:rPr lang="en-US" sz="1300"/>
              <a:t>‹N°›</a:t>
            </a:fld>
            <a:endParaRPr lang="en-US" sz="1300"/>
          </a:p>
        </p:txBody>
      </p:sp>
      <p:pic>
        <p:nvPicPr>
          <p:cNvPr id="61" name="Shape 61"/>
          <p:cNvPicPr preferRelativeResize="0"/>
          <p:nvPr/>
        </p:nvPicPr>
        <p:blipFill rotWithShape="1">
          <a:blip r:embed="rId2">
            <a:alphaModFix/>
          </a:blip>
          <a:srcRect/>
          <a:stretch/>
        </p:blipFill>
        <p:spPr>
          <a:xfrm rot="5400000">
            <a:off x="7880523" y="4617154"/>
            <a:ext cx="9753600" cy="519300"/>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Shape 62"/>
        <p:cNvGrpSpPr/>
        <p:nvPr/>
      </p:nvGrpSpPr>
      <p:grpSpPr>
        <a:xfrm>
          <a:off x="0" y="0"/>
          <a:ext cx="0" cy="0"/>
          <a:chOff x="0" y="0"/>
          <a:chExt cx="0" cy="0"/>
        </a:xfrm>
      </p:grpSpPr>
      <p:sp>
        <p:nvSpPr>
          <p:cNvPr id="63" name="Shape 63"/>
          <p:cNvSpPr txBox="1">
            <a:spLocks noGrp="1"/>
          </p:cNvSpPr>
          <p:nvPr>
            <p:ph type="title"/>
          </p:nvPr>
        </p:nvSpPr>
        <p:spPr>
          <a:xfrm rot="5400000">
            <a:off x="4764710" y="4551743"/>
            <a:ext cx="8973300" cy="650100"/>
          </a:xfrm>
          <a:prstGeom prst="rect">
            <a:avLst/>
          </a:prstGeom>
          <a:noFill/>
          <a:ln>
            <a:noFill/>
          </a:ln>
        </p:spPr>
        <p:txBody>
          <a:bodyPr lIns="130025" tIns="130025" rIns="130025" bIns="130025" anchor="b" anchorCtr="0"/>
          <a:lstStyle>
            <a:lvl1pPr lvl="0" algn="l" rtl="0">
              <a:spcBef>
                <a:spcPts val="0"/>
              </a:spcBef>
              <a:buFont typeface="Arial"/>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4" name="Shape 64"/>
          <p:cNvSpPr>
            <a:spLocks noGrp="1"/>
          </p:cNvSpPr>
          <p:nvPr>
            <p:ph type="pic" idx="2"/>
          </p:nvPr>
        </p:nvSpPr>
        <p:spPr>
          <a:xfrm>
            <a:off x="0" y="0"/>
            <a:ext cx="8778300" cy="9753600"/>
          </a:xfrm>
          <a:prstGeom prst="rect">
            <a:avLst/>
          </a:prstGeom>
          <a:solidFill>
            <a:schemeClr val="lt2"/>
          </a:solidFill>
          <a:ln>
            <a:noFill/>
          </a:ln>
        </p:spPr>
      </p:sp>
      <p:sp>
        <p:nvSpPr>
          <p:cNvPr id="65" name="Shape 65"/>
          <p:cNvSpPr txBox="1">
            <a:spLocks noGrp="1"/>
          </p:cNvSpPr>
          <p:nvPr>
            <p:ph type="body" idx="1"/>
          </p:nvPr>
        </p:nvSpPr>
        <p:spPr>
          <a:xfrm>
            <a:off x="9622466" y="376595"/>
            <a:ext cx="2167500" cy="7048500"/>
          </a:xfrm>
          <a:prstGeom prst="rect">
            <a:avLst/>
          </a:prstGeom>
          <a:noFill/>
          <a:ln>
            <a:noFill/>
          </a:ln>
        </p:spPr>
        <p:txBody>
          <a:bodyPr lIns="130025" tIns="130025" rIns="130025" bIns="130025" anchor="t" anchorCtr="0"/>
          <a:lstStyle>
            <a:lvl1pPr marL="0" lvl="0" indent="0" rtl="0">
              <a:spcBef>
                <a:spcPts val="100"/>
              </a:spcBef>
              <a:spcAft>
                <a:spcPts val="600"/>
              </a:spcAft>
              <a:buFont typeface="Arial"/>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66" name="Shape 66"/>
          <p:cNvSpPr txBox="1">
            <a:spLocks noGrp="1"/>
          </p:cNvSpPr>
          <p:nvPr>
            <p:ph type="dt" idx="10"/>
          </p:nvPr>
        </p:nvSpPr>
        <p:spPr>
          <a:xfrm rot="5400000">
            <a:off x="10793912" y="1538604"/>
            <a:ext cx="2861100" cy="546300"/>
          </a:xfrm>
          <a:prstGeom prst="rect">
            <a:avLst/>
          </a:prstGeom>
          <a:noFill/>
          <a:ln>
            <a:noFill/>
          </a:ln>
        </p:spPr>
        <p:txBody>
          <a:bodyPr lIns="130025" tIns="130025" rIns="130025" bIns="130025" anchor="ctr" anchorCtr="0"/>
          <a:lstStyle>
            <a:lvl1pPr marL="0" marR="0" lvl="0" indent="0" algn="r"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sp>
        <p:nvSpPr>
          <p:cNvPr id="67" name="Shape 67"/>
          <p:cNvSpPr txBox="1">
            <a:spLocks noGrp="1"/>
          </p:cNvSpPr>
          <p:nvPr>
            <p:ph type="ftr" idx="11"/>
          </p:nvPr>
        </p:nvSpPr>
        <p:spPr>
          <a:xfrm rot="5400000">
            <a:off x="9941631" y="5315140"/>
            <a:ext cx="4551599" cy="520200"/>
          </a:xfrm>
          <a:prstGeom prst="rect">
            <a:avLst/>
          </a:prstGeom>
          <a:noFill/>
          <a:ln>
            <a:noFill/>
          </a:ln>
        </p:spPr>
        <p:txBody>
          <a:bodyPr lIns="130025" tIns="130025" rIns="130025" bIns="130025" anchor="ctr" anchorCtr="0"/>
          <a:lstStyle>
            <a:lvl1pPr marL="0" marR="0" lvl="0" indent="0" algn="l"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pic>
        <p:nvPicPr>
          <p:cNvPr id="68" name="Shape 68"/>
          <p:cNvPicPr preferRelativeResize="0"/>
          <p:nvPr/>
        </p:nvPicPr>
        <p:blipFill rotWithShape="1">
          <a:blip r:embed="rId2">
            <a:alphaModFix/>
          </a:blip>
          <a:srcRect/>
          <a:stretch/>
        </p:blipFill>
        <p:spPr>
          <a:xfrm rot="5400000">
            <a:off x="7880523" y="4617154"/>
            <a:ext cx="9753600" cy="519300"/>
          </a:xfrm>
          <a:prstGeom prst="rect">
            <a:avLst/>
          </a:prstGeom>
          <a:noFill/>
          <a:ln>
            <a:noFill/>
          </a:ln>
        </p:spPr>
      </p:pic>
      <p:sp>
        <p:nvSpPr>
          <p:cNvPr id="69" name="Shape 69"/>
          <p:cNvSpPr txBox="1">
            <a:spLocks noGrp="1"/>
          </p:cNvSpPr>
          <p:nvPr>
            <p:ph type="sldNum" idx="12"/>
          </p:nvPr>
        </p:nvSpPr>
        <p:spPr>
          <a:xfrm>
            <a:off x="12169648" y="9007124"/>
            <a:ext cx="780300" cy="7467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re et sous-titre">
    <p:spTree>
      <p:nvGrpSpPr>
        <p:cNvPr id="1" name="Shape 70"/>
        <p:cNvGrpSpPr/>
        <p:nvPr/>
      </p:nvGrpSpPr>
      <p:grpSpPr>
        <a:xfrm>
          <a:off x="0" y="0"/>
          <a:ext cx="0" cy="0"/>
          <a:chOff x="0" y="0"/>
          <a:chExt cx="0" cy="0"/>
        </a:xfrm>
      </p:grpSpPr>
      <p:cxnSp>
        <p:nvCxnSpPr>
          <p:cNvPr id="71" name="Shape 71"/>
          <p:cNvCxnSpPr/>
          <p:nvPr/>
        </p:nvCxnSpPr>
        <p:spPr>
          <a:xfrm>
            <a:off x="571500" y="5588000"/>
            <a:ext cx="11875800" cy="0"/>
          </a:xfrm>
          <a:prstGeom prst="straightConnector1">
            <a:avLst/>
          </a:prstGeom>
          <a:noFill/>
          <a:ln w="38100" cap="rnd" cmpd="sng">
            <a:solidFill>
              <a:srgbClr val="747676"/>
            </a:solidFill>
            <a:prstDash val="dashDot"/>
            <a:round/>
            <a:headEnd type="none" w="med" len="med"/>
            <a:tailEnd type="none" w="med" len="med"/>
          </a:ln>
        </p:spPr>
      </p:cxnSp>
      <p:sp>
        <p:nvSpPr>
          <p:cNvPr id="72" name="Shape 72"/>
          <p:cNvSpPr txBox="1">
            <a:spLocks noGrp="1"/>
          </p:cNvSpPr>
          <p:nvPr>
            <p:ph type="title"/>
          </p:nvPr>
        </p:nvSpPr>
        <p:spPr>
          <a:xfrm>
            <a:off x="571500" y="571500"/>
            <a:ext cx="11861700" cy="5181600"/>
          </a:xfrm>
          <a:prstGeom prst="rect">
            <a:avLst/>
          </a:prstGeom>
          <a:noFill/>
          <a:ln>
            <a:noFill/>
          </a:ln>
        </p:spPr>
        <p:txBody>
          <a:bodyPr lIns="130025" tIns="130025" rIns="130025" bIns="130025" anchor="b" anchorCtr="0"/>
          <a:lstStyle>
            <a:lvl1pPr marL="0" marR="0" lvl="0" indent="0" algn="ctr" rtl="0">
              <a:lnSpc>
                <a:spcPct val="80000"/>
              </a:lnSpc>
              <a:spcBef>
                <a:spcPts val="0"/>
              </a:spcBef>
              <a:spcAft>
                <a:spcPts val="0"/>
              </a:spcAft>
              <a:buClr>
                <a:srgbClr val="5C5C5C"/>
              </a:buClr>
              <a:buFont typeface="Arial"/>
              <a:buNone/>
              <a:defRPr sz="12100" b="0" i="0" u="none" strike="noStrike" cap="none">
                <a:solidFill>
                  <a:srgbClr val="5C5C5C"/>
                </a:solidFill>
                <a:latin typeface="Arial"/>
                <a:ea typeface="Arial"/>
                <a:cs typeface="Arial"/>
                <a:sym typeface="Arial"/>
              </a:defRPr>
            </a:lvl1pPr>
            <a:lvl2pPr marL="0" marR="0" lvl="1" indent="2286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2pPr>
            <a:lvl3pPr marL="0" marR="0" lvl="2" indent="4572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3pPr>
            <a:lvl4pPr marL="0" marR="0" lvl="3" indent="6858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4pPr>
            <a:lvl5pPr marL="0" marR="0" lvl="4" indent="9144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5pPr>
            <a:lvl6pPr marL="0" marR="0" lvl="5" indent="11430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6pPr>
            <a:lvl7pPr marL="0" marR="0" lvl="6" indent="13716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7pPr>
            <a:lvl8pPr marL="0" marR="0" lvl="7" indent="16002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8pPr>
            <a:lvl9pPr marL="0" marR="0" lvl="8" indent="18288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9pPr>
          </a:lstStyle>
          <a:p>
            <a:endParaRPr/>
          </a:p>
        </p:txBody>
      </p:sp>
      <p:sp>
        <p:nvSpPr>
          <p:cNvPr id="73" name="Shape 73"/>
          <p:cNvSpPr txBox="1">
            <a:spLocks noGrp="1"/>
          </p:cNvSpPr>
          <p:nvPr>
            <p:ph type="body" idx="2"/>
          </p:nvPr>
        </p:nvSpPr>
        <p:spPr>
          <a:xfrm>
            <a:off x="571500" y="5676900"/>
            <a:ext cx="11861700" cy="3264000"/>
          </a:xfrm>
          <a:prstGeom prst="rect">
            <a:avLst/>
          </a:prstGeom>
          <a:noFill/>
          <a:ln>
            <a:noFill/>
          </a:ln>
        </p:spPr>
        <p:txBody>
          <a:bodyPr lIns="130025" tIns="130025" rIns="130025" bIns="130025" anchor="t" anchorCtr="0"/>
          <a:lstStyle>
            <a:lvl1pPr marL="0" marR="0" lvl="0" indent="0" algn="ctr" rtl="0">
              <a:lnSpc>
                <a:spcPct val="70000"/>
              </a:lnSpc>
              <a:spcBef>
                <a:spcPts val="0"/>
              </a:spcBef>
              <a:spcAft>
                <a:spcPts val="0"/>
              </a:spcAft>
              <a:buClr>
                <a:srgbClr val="747676"/>
              </a:buClr>
              <a:buFont typeface="Arial"/>
              <a:buNone/>
              <a:defRPr sz="4800" b="0" i="1" u="none" strike="noStrike" cap="none">
                <a:solidFill>
                  <a:srgbClr val="747676"/>
                </a:solidFill>
                <a:latin typeface="Arial"/>
                <a:ea typeface="Arial"/>
                <a:cs typeface="Arial"/>
                <a:sym typeface="Arial"/>
              </a:defRPr>
            </a:lvl1pPr>
            <a:lvl2pPr marL="0" marR="0" lvl="1" indent="228600" algn="ctr" rtl="0">
              <a:lnSpc>
                <a:spcPct val="70000"/>
              </a:lnSpc>
              <a:spcBef>
                <a:spcPts val="0"/>
              </a:spcBef>
              <a:spcAft>
                <a:spcPts val="0"/>
              </a:spcAft>
              <a:buClr>
                <a:srgbClr val="747676"/>
              </a:buClr>
              <a:buFont typeface="Arial"/>
              <a:buNone/>
              <a:defRPr sz="4800" b="0" i="1" u="none" strike="noStrike" cap="none">
                <a:solidFill>
                  <a:srgbClr val="747676"/>
                </a:solidFill>
                <a:latin typeface="Arial"/>
                <a:ea typeface="Arial"/>
                <a:cs typeface="Arial"/>
                <a:sym typeface="Arial"/>
              </a:defRPr>
            </a:lvl2pPr>
            <a:lvl3pPr marL="0" marR="0" lvl="2" indent="457200" algn="ctr" rtl="0">
              <a:lnSpc>
                <a:spcPct val="70000"/>
              </a:lnSpc>
              <a:spcBef>
                <a:spcPts val="0"/>
              </a:spcBef>
              <a:spcAft>
                <a:spcPts val="0"/>
              </a:spcAft>
              <a:buClr>
                <a:srgbClr val="747676"/>
              </a:buClr>
              <a:buFont typeface="Arial"/>
              <a:buNone/>
              <a:defRPr sz="4800" b="0" i="1" u="none" strike="noStrike" cap="none">
                <a:solidFill>
                  <a:srgbClr val="747676"/>
                </a:solidFill>
                <a:latin typeface="Arial"/>
                <a:ea typeface="Arial"/>
                <a:cs typeface="Arial"/>
                <a:sym typeface="Arial"/>
              </a:defRPr>
            </a:lvl3pPr>
            <a:lvl4pPr marL="0" marR="0" lvl="3" indent="685800" algn="ctr" rtl="0">
              <a:lnSpc>
                <a:spcPct val="70000"/>
              </a:lnSpc>
              <a:spcBef>
                <a:spcPts val="0"/>
              </a:spcBef>
              <a:spcAft>
                <a:spcPts val="0"/>
              </a:spcAft>
              <a:buClr>
                <a:srgbClr val="747676"/>
              </a:buClr>
              <a:buFont typeface="Arial"/>
              <a:buNone/>
              <a:defRPr sz="4800" b="0" i="1" u="none" strike="noStrike" cap="none">
                <a:solidFill>
                  <a:srgbClr val="747676"/>
                </a:solidFill>
                <a:latin typeface="Arial"/>
                <a:ea typeface="Arial"/>
                <a:cs typeface="Arial"/>
                <a:sym typeface="Arial"/>
              </a:defRPr>
            </a:lvl4pPr>
            <a:lvl5pPr marL="0" marR="0" lvl="4" indent="914400" algn="ctr" rtl="0">
              <a:lnSpc>
                <a:spcPct val="70000"/>
              </a:lnSpc>
              <a:spcBef>
                <a:spcPts val="0"/>
              </a:spcBef>
              <a:spcAft>
                <a:spcPts val="0"/>
              </a:spcAft>
              <a:buClr>
                <a:srgbClr val="747676"/>
              </a:buClr>
              <a:buFont typeface="Arial"/>
              <a:buNone/>
              <a:defRPr sz="4800" b="0" i="1" u="none" strike="noStrike" cap="none">
                <a:solidFill>
                  <a:srgbClr val="747676"/>
                </a:solidFill>
                <a:latin typeface="Arial"/>
                <a:ea typeface="Arial"/>
                <a:cs typeface="Arial"/>
                <a:sym typeface="Arial"/>
              </a:defRPr>
            </a:lvl5pPr>
            <a:lvl6pPr marL="2819400" marR="0" lvl="5"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6pPr>
            <a:lvl7pPr marL="3289300" marR="0" lvl="6"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7pPr>
            <a:lvl8pPr marL="3759200" marR="0" lvl="7"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8pPr>
            <a:lvl9pPr marL="4229100" marR="0" lvl="8"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9pPr>
          </a:lstStyle>
          <a:p>
            <a:endParaRPr/>
          </a:p>
        </p:txBody>
      </p:sp>
      <p:sp>
        <p:nvSpPr>
          <p:cNvPr id="74" name="Shape 74"/>
          <p:cNvSpPr txBox="1">
            <a:spLocks noGrp="1"/>
          </p:cNvSpPr>
          <p:nvPr>
            <p:ph type="sldNum" idx="12"/>
          </p:nvPr>
        </p:nvSpPr>
        <p:spPr>
          <a:xfrm>
            <a:off x="12088552" y="9189156"/>
            <a:ext cx="309300" cy="342900"/>
          </a:xfrm>
          <a:prstGeom prst="rect">
            <a:avLst/>
          </a:prstGeom>
          <a:noFill/>
          <a:ln>
            <a:noFill/>
          </a:ln>
        </p:spPr>
        <p:txBody>
          <a:bodyPr lIns="50800" tIns="50800" rIns="50800" bIns="50800" anchor="t" anchorCtr="0">
            <a:noAutofit/>
          </a:bodyPr>
          <a:lstStyle/>
          <a:p>
            <a:pPr marL="0" marR="0" lvl="0" indent="0" algn="r" rtl="0">
              <a:lnSpc>
                <a:spcPct val="100000"/>
              </a:lnSpc>
              <a:spcBef>
                <a:spcPts val="0"/>
              </a:spcBef>
              <a:spcAft>
                <a:spcPts val="0"/>
              </a:spcAft>
              <a:buClr>
                <a:srgbClr val="747676"/>
              </a:buClr>
              <a:buSzPct val="25000"/>
              <a:buFont typeface="Arial"/>
              <a:buNone/>
            </a:pPr>
            <a:fld id="{00000000-1234-1234-1234-123412341234}" type="slidenum">
              <a:rPr lang="en-US" sz="1600" b="0" i="0" u="none" strike="noStrike" cap="none">
                <a:solidFill>
                  <a:srgbClr val="747676"/>
                </a:solidFill>
                <a:latin typeface="Arial"/>
                <a:ea typeface="Arial"/>
                <a:cs typeface="Arial"/>
                <a:sym typeface="Arial"/>
              </a:rPr>
              <a:t>‹N°›</a:t>
            </a:fld>
            <a:endParaRPr lang="en-US" sz="1600" b="0" i="0" u="none" strike="noStrike" cap="none">
              <a:solidFill>
                <a:srgbClr val="747676"/>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re et puces">
    <p:spTree>
      <p:nvGrpSpPr>
        <p:cNvPr id="1" name="Shape 75"/>
        <p:cNvGrpSpPr/>
        <p:nvPr/>
      </p:nvGrpSpPr>
      <p:grpSpPr>
        <a:xfrm>
          <a:off x="0" y="0"/>
          <a:ext cx="0" cy="0"/>
          <a:chOff x="0" y="0"/>
          <a:chExt cx="0" cy="0"/>
        </a:xfrm>
      </p:grpSpPr>
      <p:cxnSp>
        <p:nvCxnSpPr>
          <p:cNvPr id="76" name="Shape 76"/>
          <p:cNvCxnSpPr/>
          <p:nvPr/>
        </p:nvCxnSpPr>
        <p:spPr>
          <a:xfrm>
            <a:off x="571500" y="1574800"/>
            <a:ext cx="11861700" cy="0"/>
          </a:xfrm>
          <a:prstGeom prst="straightConnector1">
            <a:avLst/>
          </a:prstGeom>
          <a:noFill/>
          <a:ln w="38100" cap="rnd" cmpd="sng">
            <a:solidFill>
              <a:srgbClr val="747676"/>
            </a:solidFill>
            <a:prstDash val="dashDot"/>
            <a:round/>
            <a:headEnd type="none" w="med" len="med"/>
            <a:tailEnd type="none" w="med" len="med"/>
          </a:ln>
        </p:spPr>
      </p:cxnSp>
      <p:sp>
        <p:nvSpPr>
          <p:cNvPr id="77" name="Shape 77"/>
          <p:cNvSpPr txBox="1">
            <a:spLocks noGrp="1"/>
          </p:cNvSpPr>
          <p:nvPr>
            <p:ph type="title"/>
          </p:nvPr>
        </p:nvSpPr>
        <p:spPr>
          <a:xfrm>
            <a:off x="571500" y="723900"/>
            <a:ext cx="11861700" cy="723900"/>
          </a:xfrm>
          <a:prstGeom prst="rect">
            <a:avLst/>
          </a:prstGeom>
          <a:noFill/>
          <a:ln>
            <a:noFill/>
          </a:ln>
        </p:spPr>
        <p:txBody>
          <a:bodyPr lIns="130025" tIns="130025" rIns="130025" bIns="130025" anchor="t" anchorCtr="0"/>
          <a:lstStyle>
            <a:lvl1pPr marL="0" marR="0" lvl="0" indent="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1pPr>
            <a:lvl2pPr marL="0" marR="0" lvl="1" indent="2286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2pPr>
            <a:lvl3pPr marL="0" marR="0" lvl="2" indent="4572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3pPr>
            <a:lvl4pPr marL="0" marR="0" lvl="3" indent="6858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4pPr>
            <a:lvl5pPr marL="0" marR="0" lvl="4" indent="9144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5pPr>
            <a:lvl6pPr marL="0" marR="0" lvl="5" indent="11430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6pPr>
            <a:lvl7pPr marL="0" marR="0" lvl="6" indent="13716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7pPr>
            <a:lvl8pPr marL="0" marR="0" lvl="7" indent="16002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8pPr>
            <a:lvl9pPr marL="0" marR="0" lvl="8" indent="1828800" algn="l" rtl="0">
              <a:lnSpc>
                <a:spcPct val="100000"/>
              </a:lnSpc>
              <a:spcBef>
                <a:spcPts val="2300"/>
              </a:spcBef>
              <a:spcAft>
                <a:spcPts val="0"/>
              </a:spcAft>
              <a:buClr>
                <a:srgbClr val="747676"/>
              </a:buClr>
              <a:buFont typeface="Arial"/>
              <a:buNone/>
              <a:defRPr sz="5200" b="0" i="0" u="none" strike="noStrike" cap="none">
                <a:solidFill>
                  <a:srgbClr val="747676"/>
                </a:solidFill>
                <a:latin typeface="Arial"/>
                <a:ea typeface="Arial"/>
                <a:cs typeface="Arial"/>
                <a:sym typeface="Arial"/>
              </a:defRPr>
            </a:lvl9pPr>
          </a:lstStyle>
          <a:p>
            <a:endParaRPr/>
          </a:p>
        </p:txBody>
      </p:sp>
      <p:sp>
        <p:nvSpPr>
          <p:cNvPr id="78" name="Shape 78"/>
          <p:cNvSpPr txBox="1">
            <a:spLocks noGrp="1"/>
          </p:cNvSpPr>
          <p:nvPr>
            <p:ph type="body" idx="2"/>
          </p:nvPr>
        </p:nvSpPr>
        <p:spPr>
          <a:xfrm>
            <a:off x="571500" y="1803400"/>
            <a:ext cx="11861700" cy="7226400"/>
          </a:xfrm>
          <a:prstGeom prst="rect">
            <a:avLst/>
          </a:prstGeom>
          <a:noFill/>
          <a:ln>
            <a:noFill/>
          </a:ln>
        </p:spPr>
        <p:txBody>
          <a:bodyPr lIns="130025" tIns="130025" rIns="130025" bIns="130025" anchor="t" anchorCtr="0"/>
          <a:lstStyle>
            <a:lvl1pPr marL="469900" marR="0" lvl="0" indent="-317500" algn="l" rtl="0">
              <a:lnSpc>
                <a:spcPct val="100000"/>
              </a:lnSpc>
              <a:spcBef>
                <a:spcPts val="1800"/>
              </a:spcBef>
              <a:spcAft>
                <a:spcPts val="0"/>
              </a:spcAft>
              <a:buClr>
                <a:srgbClr val="5C5C5C"/>
              </a:buClr>
              <a:buSzPct val="100000"/>
              <a:buFont typeface="Arial"/>
              <a:buChar char="●"/>
              <a:defRPr sz="3000" b="0" i="0" u="none" strike="noStrike" cap="none">
                <a:solidFill>
                  <a:srgbClr val="5C5C5C"/>
                </a:solidFill>
                <a:latin typeface="Arial"/>
                <a:ea typeface="Arial"/>
                <a:cs typeface="Arial"/>
                <a:sym typeface="Arial"/>
              </a:defRPr>
            </a:lvl1pPr>
            <a:lvl2pPr marL="939800" marR="0" lvl="1"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2pPr>
            <a:lvl3pPr marL="1409700" marR="0" lvl="2"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3pPr>
            <a:lvl4pPr marL="1879600" marR="0" lvl="3"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4pPr>
            <a:lvl5pPr marL="2349500" marR="0" lvl="4"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5pPr>
            <a:lvl6pPr marL="2819400" marR="0" lvl="5"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6pPr>
            <a:lvl7pPr marL="3289300" marR="0" lvl="6"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7pPr>
            <a:lvl8pPr marL="3759200" marR="0" lvl="7"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8pPr>
            <a:lvl9pPr marL="4229100" marR="0" lvl="8" indent="-317500" algn="l" rtl="0">
              <a:lnSpc>
                <a:spcPct val="100000"/>
              </a:lnSpc>
              <a:spcBef>
                <a:spcPts val="1800"/>
              </a:spcBef>
              <a:spcAft>
                <a:spcPts val="0"/>
              </a:spcAft>
              <a:buClr>
                <a:srgbClr val="5C5C5C"/>
              </a:buClr>
              <a:buSzPct val="75000"/>
              <a:buFont typeface="Arial"/>
              <a:buChar char="●"/>
              <a:defRPr sz="3200" b="0" i="0" u="none" strike="noStrike" cap="none">
                <a:solidFill>
                  <a:srgbClr val="5C5C5C"/>
                </a:solidFill>
                <a:latin typeface="Arial"/>
                <a:ea typeface="Arial"/>
                <a:cs typeface="Arial"/>
                <a:sym typeface="Arial"/>
              </a:defRPr>
            </a:lvl9pPr>
          </a:lstStyle>
          <a:p>
            <a:endParaRPr/>
          </a:p>
        </p:txBody>
      </p:sp>
      <p:sp>
        <p:nvSpPr>
          <p:cNvPr id="79" name="Shape 79"/>
          <p:cNvSpPr txBox="1">
            <a:spLocks noGrp="1"/>
          </p:cNvSpPr>
          <p:nvPr>
            <p:ph type="sldNum" idx="12"/>
          </p:nvPr>
        </p:nvSpPr>
        <p:spPr>
          <a:xfrm>
            <a:off x="12081046" y="9194800"/>
            <a:ext cx="309300" cy="342900"/>
          </a:xfrm>
          <a:prstGeom prst="rect">
            <a:avLst/>
          </a:prstGeom>
          <a:noFill/>
          <a:ln>
            <a:noFill/>
          </a:ln>
        </p:spPr>
        <p:txBody>
          <a:bodyPr lIns="50800" tIns="50800" rIns="50800" bIns="50800" anchor="t" anchorCtr="0">
            <a:noAutofit/>
          </a:bodyPr>
          <a:lstStyle/>
          <a:p>
            <a:pPr marL="0" marR="0" lvl="0" indent="0" algn="r" rtl="0">
              <a:lnSpc>
                <a:spcPct val="100000"/>
              </a:lnSpc>
              <a:spcBef>
                <a:spcPts val="0"/>
              </a:spcBef>
              <a:spcAft>
                <a:spcPts val="0"/>
              </a:spcAft>
              <a:buClr>
                <a:srgbClr val="747676"/>
              </a:buClr>
              <a:buSzPct val="25000"/>
              <a:buFont typeface="Arial"/>
              <a:buNone/>
            </a:pPr>
            <a:fld id="{00000000-1234-1234-1234-123412341234}" type="slidenum">
              <a:rPr lang="en-US" sz="1600" b="0" i="0" u="none" strike="noStrike" cap="none">
                <a:solidFill>
                  <a:srgbClr val="747676"/>
                </a:solidFill>
                <a:latin typeface="Arial"/>
                <a:ea typeface="Arial"/>
                <a:cs typeface="Arial"/>
                <a:sym typeface="Arial"/>
              </a:rPr>
              <a:t>‹N°›</a:t>
            </a:fld>
            <a:endParaRPr lang="en-US" sz="1600" b="0" i="0" u="none" strike="noStrike" cap="none">
              <a:solidFill>
                <a:srgbClr val="747676"/>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est-01">
    <p:spTree>
      <p:nvGrpSpPr>
        <p:cNvPr id="1" name="Shape 80"/>
        <p:cNvGrpSpPr/>
        <p:nvPr/>
      </p:nvGrpSpPr>
      <p:grpSpPr>
        <a:xfrm>
          <a:off x="0" y="0"/>
          <a:ext cx="0" cy="0"/>
          <a:chOff x="0" y="0"/>
          <a:chExt cx="0" cy="0"/>
        </a:xfrm>
      </p:grpSpPr>
      <p:sp>
        <p:nvSpPr>
          <p:cNvPr id="81" name="Shape 81"/>
          <p:cNvSpPr txBox="1">
            <a:spLocks noGrp="1"/>
          </p:cNvSpPr>
          <p:nvPr>
            <p:ph type="title"/>
          </p:nvPr>
        </p:nvSpPr>
        <p:spPr>
          <a:xfrm>
            <a:off x="917500" y="566325"/>
            <a:ext cx="10620600" cy="1850100"/>
          </a:xfrm>
          <a:prstGeom prst="rect">
            <a:avLst/>
          </a:prstGeom>
        </p:spPr>
        <p:txBody>
          <a:bodyPr lIns="130025" tIns="130025" rIns="130025" bIns="130025" anchor="t" anchorCtr="0"/>
          <a:lstStyle>
            <a:lvl1pPr lvl="0">
              <a:spcBef>
                <a:spcPts val="0"/>
              </a:spcBef>
              <a:buNone/>
              <a:defRPr sz="4800">
                <a:solidFill>
                  <a:srgbClr val="CC0000"/>
                </a:solidFill>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
        <p:nvSpPr>
          <p:cNvPr id="82" name="Shape 82"/>
          <p:cNvSpPr txBox="1">
            <a:spLocks noGrp="1"/>
          </p:cNvSpPr>
          <p:nvPr>
            <p:ph type="body" idx="1"/>
          </p:nvPr>
        </p:nvSpPr>
        <p:spPr>
          <a:xfrm>
            <a:off x="735900" y="2361500"/>
            <a:ext cx="10421400" cy="6801600"/>
          </a:xfrm>
          <a:prstGeom prst="rect">
            <a:avLst/>
          </a:prstGeom>
        </p:spPr>
        <p:txBody>
          <a:bodyPr lIns="130025" tIns="130025" rIns="130025" bIns="1300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83" name="Shape 83"/>
          <p:cNvSpPr txBox="1">
            <a:spLocks noGrp="1"/>
          </p:cNvSpPr>
          <p:nvPr>
            <p:ph type="sldNum" idx="12"/>
          </p:nvPr>
        </p:nvSpPr>
        <p:spPr>
          <a:xfrm>
            <a:off x="12169648" y="9007124"/>
            <a:ext cx="780300" cy="7467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650240" y="390594"/>
            <a:ext cx="10620600" cy="1625700"/>
          </a:xfrm>
          <a:prstGeom prst="rect">
            <a:avLst/>
          </a:prstGeom>
          <a:noFill/>
          <a:ln>
            <a:noFill/>
          </a:ln>
        </p:spPr>
        <p:txBody>
          <a:bodyPr lIns="130025" tIns="130025" rIns="130025" bIns="130025" anchor="ctr" anchorCtr="0"/>
          <a:lstStyle>
            <a:lvl1pPr lvl="0" algn="l" rtl="0">
              <a:spcBef>
                <a:spcPts val="0"/>
              </a:spcBef>
              <a:buClr>
                <a:srgbClr val="444444"/>
              </a:buClr>
              <a:buSzPct val="100000"/>
              <a:buFont typeface="Arial"/>
              <a:buNone/>
              <a:defRPr sz="5200">
                <a:solidFill>
                  <a:srgbClr val="444444"/>
                </a:solidFill>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19" name="Shape 19"/>
          <p:cNvSpPr txBox="1">
            <a:spLocks noGrp="1"/>
          </p:cNvSpPr>
          <p:nvPr>
            <p:ph type="body" idx="1"/>
          </p:nvPr>
        </p:nvSpPr>
        <p:spPr>
          <a:xfrm>
            <a:off x="650240" y="2275840"/>
            <a:ext cx="10620600" cy="6931500"/>
          </a:xfrm>
          <a:prstGeom prst="rect">
            <a:avLst/>
          </a:prstGeom>
          <a:noFill/>
          <a:ln>
            <a:noFill/>
          </a:ln>
        </p:spPr>
        <p:txBody>
          <a:bodyPr lIns="130025" tIns="130025" rIns="130025" bIns="130025" anchor="t" anchorCtr="0"/>
          <a:lstStyle>
            <a:lvl1pPr marL="393700" lvl="0" indent="-127000" algn="l" rtl="0">
              <a:spcBef>
                <a:spcPts val="900"/>
              </a:spcBef>
              <a:buClr>
                <a:srgbClr val="444444"/>
              </a:buClr>
              <a:buSzPct val="100000"/>
              <a:buFont typeface="Arial"/>
              <a:buChar char="•"/>
              <a:defRPr sz="3000"/>
            </a:lvl1pPr>
            <a:lvl2pPr marL="914400" lvl="1" indent="-139700" algn="l" rtl="0">
              <a:spcBef>
                <a:spcPts val="600"/>
              </a:spcBef>
              <a:buClr>
                <a:schemeClr val="accent1"/>
              </a:buClr>
              <a:buFont typeface="Arial"/>
              <a:buChar char="●"/>
              <a:defRPr/>
            </a:lvl2pPr>
            <a:lvl3pPr marL="1295400" lvl="2" indent="-50800" algn="l" rtl="0">
              <a:spcBef>
                <a:spcPts val="500"/>
              </a:spcBef>
              <a:buClr>
                <a:srgbClr val="E07630"/>
              </a:buClr>
              <a:buFont typeface="Arial"/>
              <a:buChar char="•"/>
              <a:defRPr/>
            </a:lvl3pPr>
            <a:lvl4pPr marL="1689100" lvl="3" indent="-50800" algn="l" rtl="0">
              <a:spcBef>
                <a:spcPts val="500"/>
              </a:spcBef>
              <a:buClr>
                <a:srgbClr val="FED6BB"/>
              </a:buClr>
              <a:buFont typeface="Arial"/>
              <a:buChar char="•"/>
              <a:defRPr/>
            </a:lvl4pPr>
            <a:lvl5pPr marL="2082800" lvl="4" indent="-63500" algn="l" rtl="0">
              <a:spcBef>
                <a:spcPts val="500"/>
              </a:spcBef>
              <a:buClr>
                <a:srgbClr val="D0DCF2"/>
              </a:buClr>
              <a:buFont typeface="Arial"/>
              <a:buChar char="●"/>
              <a:defRPr/>
            </a:lvl5pPr>
            <a:lvl6pPr marL="2476500" lvl="5" indent="0" algn="l" rtl="0">
              <a:spcBef>
                <a:spcPts val="500"/>
              </a:spcBef>
              <a:buClr>
                <a:schemeClr val="accent1"/>
              </a:buClr>
              <a:buFont typeface="Arial"/>
              <a:buChar char="•"/>
              <a:defRPr/>
            </a:lvl6pPr>
            <a:lvl7pPr marL="2857500" lvl="6" indent="-63500" algn="l" rtl="0">
              <a:spcBef>
                <a:spcPts val="400"/>
              </a:spcBef>
              <a:buClr>
                <a:srgbClr val="FED6BB"/>
              </a:buClr>
              <a:buFont typeface="Arial"/>
              <a:buChar char="○"/>
              <a:defRPr/>
            </a:lvl7pPr>
            <a:lvl8pPr marL="3251200" lvl="7" indent="-12700" algn="l" rtl="0">
              <a:spcBef>
                <a:spcPts val="400"/>
              </a:spcBef>
              <a:buClr>
                <a:schemeClr val="accent2"/>
              </a:buClr>
              <a:buFont typeface="Arial"/>
              <a:buChar char="•"/>
              <a:defRPr/>
            </a:lvl8pPr>
            <a:lvl9pPr marL="3644900" lvl="8" indent="-12700" algn="l" rtl="0">
              <a:spcBef>
                <a:spcPts val="400"/>
              </a:spcBef>
              <a:buClr>
                <a:srgbClr val="E07630"/>
              </a:buClr>
              <a:buFont typeface="Arial"/>
              <a:buChar char="•"/>
              <a:defRPr/>
            </a:lvl9pPr>
          </a:lstStyle>
          <a:p>
            <a:endParaRPr/>
          </a:p>
        </p:txBody>
      </p:sp>
      <p:sp>
        <p:nvSpPr>
          <p:cNvPr id="20" name="Shape 20"/>
          <p:cNvSpPr txBox="1">
            <a:spLocks noGrp="1"/>
          </p:cNvSpPr>
          <p:nvPr>
            <p:ph type="dt" idx="10"/>
          </p:nvPr>
        </p:nvSpPr>
        <p:spPr>
          <a:xfrm rot="5400000">
            <a:off x="10793912" y="1538604"/>
            <a:ext cx="2861100" cy="546300"/>
          </a:xfrm>
          <a:prstGeom prst="rect">
            <a:avLst/>
          </a:prstGeom>
          <a:noFill/>
          <a:ln>
            <a:noFill/>
          </a:ln>
        </p:spPr>
        <p:txBody>
          <a:bodyPr lIns="130025" tIns="130025" rIns="130025" bIns="130025" anchor="ctr" anchorCtr="0"/>
          <a:lstStyle>
            <a:lvl1pPr marL="0" marR="0" lvl="0" indent="0" algn="r"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sp>
        <p:nvSpPr>
          <p:cNvPr id="21" name="Shape 21"/>
          <p:cNvSpPr txBox="1">
            <a:spLocks noGrp="1"/>
          </p:cNvSpPr>
          <p:nvPr>
            <p:ph type="sldNum" idx="12"/>
          </p:nvPr>
        </p:nvSpPr>
        <p:spPr>
          <a:xfrm>
            <a:off x="11561265" y="8155093"/>
            <a:ext cx="867000" cy="741300"/>
          </a:xfrm>
          <a:prstGeom prst="rect">
            <a:avLst/>
          </a:prstGeom>
          <a:noFill/>
          <a:ln>
            <a:noFill/>
          </a:ln>
        </p:spPr>
        <p:txBody>
          <a:bodyPr lIns="130025" tIns="130025" rIns="130025" bIns="130025" anchor="ctr" anchorCtr="0">
            <a:noAutofit/>
          </a:bodyPr>
          <a:lstStyle/>
          <a:p>
            <a:pPr marL="0" marR="0" lvl="0" indent="0" algn="r" rtl="0">
              <a:lnSpc>
                <a:spcPct val="100000"/>
              </a:lnSpc>
              <a:spcBef>
                <a:spcPts val="0"/>
              </a:spcBef>
              <a:spcAft>
                <a:spcPts val="0"/>
              </a:spcAft>
              <a:buNone/>
            </a:pPr>
            <a:fld id="{00000000-1234-1234-1234-123412341234}" type="slidenum">
              <a:rPr lang="en-US" sz="1300"/>
              <a:t>‹N°›</a:t>
            </a:fld>
            <a:endParaRPr lang="en-US" sz="1300"/>
          </a:p>
        </p:txBody>
      </p:sp>
      <p:sp>
        <p:nvSpPr>
          <p:cNvPr id="22" name="Shape 22"/>
          <p:cNvSpPr txBox="1">
            <a:spLocks noGrp="1"/>
          </p:cNvSpPr>
          <p:nvPr>
            <p:ph type="ftr" idx="11"/>
          </p:nvPr>
        </p:nvSpPr>
        <p:spPr>
          <a:xfrm rot="5400000">
            <a:off x="9941631" y="5315140"/>
            <a:ext cx="4551599" cy="520200"/>
          </a:xfrm>
          <a:prstGeom prst="rect">
            <a:avLst/>
          </a:prstGeom>
          <a:noFill/>
          <a:ln>
            <a:noFill/>
          </a:ln>
        </p:spPr>
        <p:txBody>
          <a:bodyPr lIns="130025" tIns="130025" rIns="130025" bIns="130025" anchor="ctr" anchorCtr="0"/>
          <a:lstStyle>
            <a:lvl1pPr marL="0" marR="0" lvl="0" indent="0" algn="l"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pic>
        <p:nvPicPr>
          <p:cNvPr id="23" name="Shape 23"/>
          <p:cNvPicPr preferRelativeResize="0"/>
          <p:nvPr/>
        </p:nvPicPr>
        <p:blipFill rotWithShape="1">
          <a:blip r:embed="rId2">
            <a:alphaModFix/>
          </a:blip>
          <a:srcRect/>
          <a:stretch/>
        </p:blipFill>
        <p:spPr>
          <a:xfrm rot="5400000">
            <a:off x="7880523" y="4617154"/>
            <a:ext cx="9753600" cy="519300"/>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Titre de section">
    <p:bg>
      <p:bgPr>
        <a:blipFill rotWithShape="1">
          <a:blip r:embed="rId2">
            <a:alphaModFix/>
          </a:blip>
          <a:stretch>
            <a:fillRect l="-130988" r="-130988"/>
          </a:stretch>
        </a:blipFill>
        <a:effectLst/>
      </p:bgPr>
    </p:bg>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251200" y="4118186"/>
            <a:ext cx="8778300" cy="2920800"/>
          </a:xfrm>
          <a:prstGeom prst="rect">
            <a:avLst/>
          </a:prstGeom>
          <a:noFill/>
          <a:ln>
            <a:noFill/>
          </a:ln>
        </p:spPr>
        <p:txBody>
          <a:bodyPr lIns="130025" tIns="130025" rIns="130025" bIns="130025" anchor="b" anchorCtr="0"/>
          <a:lstStyle>
            <a:lvl1pPr lvl="0" algn="l" rtl="0">
              <a:spcBef>
                <a:spcPts val="0"/>
              </a:spcBef>
              <a:buClr>
                <a:schemeClr val="lt1"/>
              </a:buClr>
              <a:buFont typeface="Arial"/>
              <a:buNone/>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6" name="Shape 26"/>
          <p:cNvSpPr txBox="1">
            <a:spLocks noGrp="1"/>
          </p:cNvSpPr>
          <p:nvPr>
            <p:ph type="body" idx="1"/>
          </p:nvPr>
        </p:nvSpPr>
        <p:spPr>
          <a:xfrm>
            <a:off x="3251200" y="7125546"/>
            <a:ext cx="8778300" cy="1950600"/>
          </a:xfrm>
          <a:prstGeom prst="rect">
            <a:avLst/>
          </a:prstGeom>
          <a:noFill/>
          <a:ln>
            <a:noFill/>
          </a:ln>
        </p:spPr>
        <p:txBody>
          <a:bodyPr lIns="130025" tIns="130025" rIns="130025" bIns="130025" anchor="t" anchorCtr="0"/>
          <a:lstStyle>
            <a:lvl1pPr marL="0" lvl="0" indent="0" rtl="0">
              <a:spcBef>
                <a:spcPts val="0"/>
              </a:spcBef>
              <a:buClr>
                <a:schemeClr val="lt2"/>
              </a:buClr>
              <a:buFont typeface="Arial"/>
              <a:buNone/>
              <a:defRPr/>
            </a:lvl1pPr>
            <a:lvl2pPr lvl="1" rtl="0">
              <a:spcBef>
                <a:spcPts val="0"/>
              </a:spcBef>
              <a:buClr>
                <a:schemeClr val="lt1"/>
              </a:buClr>
              <a:buFont typeface="Arial"/>
              <a:buNone/>
              <a:defRPr/>
            </a:lvl2pPr>
            <a:lvl3pPr lvl="2" rtl="0">
              <a:spcBef>
                <a:spcPts val="0"/>
              </a:spcBef>
              <a:buClr>
                <a:schemeClr val="lt1"/>
              </a:buClr>
              <a:buFont typeface="Arial"/>
              <a:buNone/>
              <a:defRPr/>
            </a:lvl3pPr>
            <a:lvl4pPr lvl="3" rtl="0">
              <a:spcBef>
                <a:spcPts val="0"/>
              </a:spcBef>
              <a:buClr>
                <a:schemeClr val="lt1"/>
              </a:buClr>
              <a:buFont typeface="Arial"/>
              <a:buNone/>
              <a:defRPr/>
            </a:lvl4pPr>
            <a:lvl5pPr lvl="4" rtl="0">
              <a:spcBef>
                <a:spcPts val="0"/>
              </a:spcBef>
              <a:buClr>
                <a:schemeClr val="lt1"/>
              </a:buClr>
              <a:buFont typeface="Arial"/>
              <a:buNone/>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27" name="Shape 27"/>
          <p:cNvSpPr txBox="1">
            <a:spLocks noGrp="1"/>
          </p:cNvSpPr>
          <p:nvPr>
            <p:ph type="dt" idx="10"/>
          </p:nvPr>
        </p:nvSpPr>
        <p:spPr>
          <a:xfrm rot="5400000">
            <a:off x="11041158" y="1664597"/>
            <a:ext cx="3251100" cy="541800"/>
          </a:xfrm>
          <a:prstGeom prst="rect">
            <a:avLst/>
          </a:prstGeom>
          <a:noFill/>
          <a:ln>
            <a:noFill/>
          </a:ln>
        </p:spPr>
        <p:txBody>
          <a:bodyPr lIns="130025" tIns="130025" rIns="130025" bIns="130025" anchor="ctr" anchorCtr="0"/>
          <a:lstStyle>
            <a:lvl1pPr marL="0" marR="0" lvl="0" indent="0" algn="r"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sp>
        <p:nvSpPr>
          <p:cNvPr id="28" name="Shape 28"/>
          <p:cNvSpPr txBox="1">
            <a:spLocks noGrp="1"/>
          </p:cNvSpPr>
          <p:nvPr>
            <p:ph type="ftr" idx="11"/>
          </p:nvPr>
        </p:nvSpPr>
        <p:spPr>
          <a:xfrm rot="5400000">
            <a:off x="10065623" y="5943183"/>
            <a:ext cx="5202000" cy="546300"/>
          </a:xfrm>
          <a:prstGeom prst="rect">
            <a:avLst/>
          </a:prstGeom>
          <a:noFill/>
          <a:ln>
            <a:noFill/>
          </a:ln>
        </p:spPr>
        <p:txBody>
          <a:bodyPr lIns="130025" tIns="130025" rIns="130025" bIns="130025" anchor="ctr" anchorCtr="0"/>
          <a:lstStyle>
            <a:lvl1pPr marL="0" marR="0" lvl="0" indent="0" algn="l" rtl="0">
              <a:lnSpc>
                <a:spcPct val="100000"/>
              </a:lnSpc>
              <a:spcBef>
                <a:spcPts val="0"/>
              </a:spcBef>
              <a:spcAft>
                <a:spcPts val="0"/>
              </a:spcAft>
              <a:buClr>
                <a:srgbClr val="000000"/>
              </a:buClr>
              <a:buFont typeface="Arial"/>
              <a:buNone/>
              <a:defRPr/>
            </a:lvl1pPr>
            <a:lvl2pPr marL="647700" marR="0" lvl="1" indent="0" algn="l" rtl="0">
              <a:lnSpc>
                <a:spcPct val="100000"/>
              </a:lnSpc>
              <a:spcBef>
                <a:spcPts val="0"/>
              </a:spcBef>
              <a:spcAft>
                <a:spcPts val="0"/>
              </a:spcAft>
              <a:buClr>
                <a:srgbClr val="000000"/>
              </a:buClr>
              <a:buFont typeface="Arial"/>
              <a:buNone/>
              <a:defRPr/>
            </a:lvl2pPr>
            <a:lvl3pPr marL="1295400" marR="0" lvl="2" indent="0" algn="l" rtl="0">
              <a:lnSpc>
                <a:spcPct val="100000"/>
              </a:lnSpc>
              <a:spcBef>
                <a:spcPts val="0"/>
              </a:spcBef>
              <a:spcAft>
                <a:spcPts val="0"/>
              </a:spcAft>
              <a:buClr>
                <a:srgbClr val="000000"/>
              </a:buClr>
              <a:buFont typeface="Arial"/>
              <a:buNone/>
              <a:defRPr/>
            </a:lvl3pPr>
            <a:lvl4pPr marL="1955800" marR="0" lvl="3" indent="0" algn="l" rtl="0">
              <a:lnSpc>
                <a:spcPct val="100000"/>
              </a:lnSpc>
              <a:spcBef>
                <a:spcPts val="0"/>
              </a:spcBef>
              <a:spcAft>
                <a:spcPts val="0"/>
              </a:spcAft>
              <a:buClr>
                <a:srgbClr val="000000"/>
              </a:buClr>
              <a:buFont typeface="Arial"/>
              <a:buNone/>
              <a:defRPr/>
            </a:lvl4pPr>
            <a:lvl5pPr marL="2603500" marR="0" lvl="4" indent="0" algn="l" rtl="0">
              <a:lnSpc>
                <a:spcPct val="100000"/>
              </a:lnSpc>
              <a:spcBef>
                <a:spcPts val="0"/>
              </a:spcBef>
              <a:spcAft>
                <a:spcPts val="0"/>
              </a:spcAft>
              <a:buClr>
                <a:srgbClr val="000000"/>
              </a:buClr>
              <a:buFont typeface="Arial"/>
              <a:buNone/>
              <a:defRPr/>
            </a:lvl5pPr>
            <a:lvl6pPr marL="3251200" marR="0" lvl="5" indent="0" algn="l" rtl="0">
              <a:lnSpc>
                <a:spcPct val="100000"/>
              </a:lnSpc>
              <a:spcBef>
                <a:spcPts val="0"/>
              </a:spcBef>
              <a:spcAft>
                <a:spcPts val="0"/>
              </a:spcAft>
              <a:buClr>
                <a:srgbClr val="000000"/>
              </a:buClr>
              <a:buFont typeface="Arial"/>
              <a:buNone/>
              <a:defRPr/>
            </a:lvl6pPr>
            <a:lvl7pPr marL="3898900" marR="0" lvl="6" indent="0" algn="l" rtl="0">
              <a:lnSpc>
                <a:spcPct val="100000"/>
              </a:lnSpc>
              <a:spcBef>
                <a:spcPts val="0"/>
              </a:spcBef>
              <a:spcAft>
                <a:spcPts val="0"/>
              </a:spcAft>
              <a:buClr>
                <a:srgbClr val="000000"/>
              </a:buClr>
              <a:buFont typeface="Arial"/>
              <a:buNone/>
              <a:defRPr/>
            </a:lvl7pPr>
            <a:lvl8pPr marL="4546600" marR="0" lvl="7" indent="0" algn="l" rtl="0">
              <a:lnSpc>
                <a:spcPct val="100000"/>
              </a:lnSpc>
              <a:spcBef>
                <a:spcPts val="0"/>
              </a:spcBef>
              <a:spcAft>
                <a:spcPts val="0"/>
              </a:spcAft>
              <a:buClr>
                <a:srgbClr val="000000"/>
              </a:buClr>
              <a:buFont typeface="Arial"/>
              <a:buNone/>
              <a:defRPr/>
            </a:lvl8pPr>
            <a:lvl9pPr marL="5207000" marR="0" lvl="8" indent="0" algn="l" rtl="0">
              <a:lnSpc>
                <a:spcPct val="100000"/>
              </a:lnSpc>
              <a:spcBef>
                <a:spcPts val="0"/>
              </a:spcBef>
              <a:spcAft>
                <a:spcPts val="0"/>
              </a:spcAft>
              <a:buClr>
                <a:srgbClr val="000000"/>
              </a:buClr>
              <a:buFont typeface="Arial"/>
              <a:buNone/>
              <a:defRPr/>
            </a:lvl9pPr>
          </a:lstStyle>
          <a:p>
            <a:endParaRPr/>
          </a:p>
        </p:txBody>
      </p:sp>
      <p:cxnSp>
        <p:nvCxnSpPr>
          <p:cNvPr id="29" name="Shape 29"/>
          <p:cNvCxnSpPr/>
          <p:nvPr/>
        </p:nvCxnSpPr>
        <p:spPr>
          <a:xfrm>
            <a:off x="12937608" y="0"/>
            <a:ext cx="0" cy="9753600"/>
          </a:xfrm>
          <a:prstGeom prst="straightConnector1">
            <a:avLst/>
          </a:prstGeom>
          <a:noFill/>
          <a:ln w="57150" cap="flat" cmpd="sng">
            <a:solidFill>
              <a:srgbClr val="FED6BB"/>
            </a:solidFill>
            <a:prstDash val="solid"/>
            <a:round/>
            <a:headEnd type="none" w="med" len="med"/>
            <a:tailEnd type="none" w="med" len="med"/>
          </a:ln>
        </p:spPr>
      </p:cxnSp>
      <p:pic>
        <p:nvPicPr>
          <p:cNvPr id="30" name="Shape 30"/>
          <p:cNvPicPr preferRelativeResize="0"/>
          <p:nvPr/>
        </p:nvPicPr>
        <p:blipFill rotWithShape="1">
          <a:blip r:embed="rId3">
            <a:alphaModFix/>
          </a:blip>
          <a:srcRect/>
          <a:stretch/>
        </p:blipFill>
        <p:spPr>
          <a:xfrm rot="5400000">
            <a:off x="7880523" y="4617154"/>
            <a:ext cx="9753600" cy="519300"/>
          </a:xfrm>
          <a:prstGeom prst="rect">
            <a:avLst/>
          </a:prstGeom>
          <a:noFill/>
          <a:ln>
            <a:noFill/>
          </a:ln>
        </p:spPr>
      </p:pic>
      <p:sp>
        <p:nvSpPr>
          <p:cNvPr id="31" name="Shape 31"/>
          <p:cNvSpPr txBox="1">
            <a:spLocks noGrp="1"/>
          </p:cNvSpPr>
          <p:nvPr>
            <p:ph type="sldNum" idx="12"/>
          </p:nvPr>
        </p:nvSpPr>
        <p:spPr>
          <a:xfrm>
            <a:off x="12169648" y="9007124"/>
            <a:ext cx="780300" cy="7467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ISA-01 Titre">
    <p:spTree>
      <p:nvGrpSpPr>
        <p:cNvPr id="1" name="Shape 32"/>
        <p:cNvGrpSpPr/>
        <p:nvPr/>
      </p:nvGrpSpPr>
      <p:grpSpPr>
        <a:xfrm>
          <a:off x="0" y="0"/>
          <a:ext cx="0" cy="0"/>
          <a:chOff x="0" y="0"/>
          <a:chExt cx="0" cy="0"/>
        </a:xfrm>
      </p:grpSpPr>
      <p:sp>
        <p:nvSpPr>
          <p:cNvPr id="33" name="Shape 33"/>
          <p:cNvSpPr txBox="1">
            <a:spLocks noGrp="1"/>
          </p:cNvSpPr>
          <p:nvPr>
            <p:ph type="sldNum" idx="12"/>
          </p:nvPr>
        </p:nvSpPr>
        <p:spPr>
          <a:xfrm>
            <a:off x="11408865" y="8840893"/>
            <a:ext cx="867000" cy="741300"/>
          </a:xfrm>
          <a:prstGeom prst="rect">
            <a:avLst/>
          </a:prstGeom>
          <a:noFill/>
          <a:ln>
            <a:noFill/>
          </a:ln>
        </p:spPr>
        <p:txBody>
          <a:bodyPr lIns="130025" tIns="130025" rIns="130025" bIns="130025" anchor="ctr" anchorCtr="0">
            <a:noAutofit/>
          </a:bodyPr>
          <a:lstStyle/>
          <a:p>
            <a:pPr marL="0" marR="0" lvl="0" indent="0" algn="r" rtl="0">
              <a:lnSpc>
                <a:spcPct val="100000"/>
              </a:lnSpc>
              <a:spcBef>
                <a:spcPts val="0"/>
              </a:spcBef>
              <a:spcAft>
                <a:spcPts val="0"/>
              </a:spcAft>
              <a:buNone/>
            </a:pPr>
            <a:fld id="{00000000-1234-1234-1234-123412341234}" type="slidenum">
              <a:rPr lang="en-US" sz="1300"/>
              <a:t>‹N°›</a:t>
            </a:fld>
            <a:endParaRPr lang="en-US" sz="1300"/>
          </a:p>
        </p:txBody>
      </p:sp>
      <p:pic>
        <p:nvPicPr>
          <p:cNvPr id="34" name="Shape 34"/>
          <p:cNvPicPr preferRelativeResize="0"/>
          <p:nvPr/>
        </p:nvPicPr>
        <p:blipFill rotWithShape="1">
          <a:blip r:embed="rId2">
            <a:alphaModFix/>
          </a:blip>
          <a:srcRect/>
          <a:stretch/>
        </p:blipFill>
        <p:spPr>
          <a:xfrm rot="5400000">
            <a:off x="7880523" y="4617154"/>
            <a:ext cx="9753600" cy="519300"/>
          </a:xfrm>
          <a:prstGeom prst="rect">
            <a:avLst/>
          </a:prstGeom>
          <a:noFill/>
          <a:ln>
            <a:noFill/>
          </a:ln>
        </p:spPr>
      </p:pic>
      <p:sp>
        <p:nvSpPr>
          <p:cNvPr id="35" name="Shape 35"/>
          <p:cNvSpPr txBox="1">
            <a:spLocks noGrp="1"/>
          </p:cNvSpPr>
          <p:nvPr>
            <p:ph type="title"/>
          </p:nvPr>
        </p:nvSpPr>
        <p:spPr>
          <a:xfrm>
            <a:off x="771850" y="483250"/>
            <a:ext cx="10838100" cy="1823400"/>
          </a:xfrm>
          <a:prstGeom prst="rect">
            <a:avLst/>
          </a:prstGeom>
        </p:spPr>
        <p:txBody>
          <a:bodyPr lIns="130025" tIns="130025" rIns="130025" bIns="130025" anchor="t" anchorCtr="0"/>
          <a:lstStyle>
            <a:lvl1pPr lvl="0">
              <a:spcBef>
                <a:spcPts val="0"/>
              </a:spcBef>
              <a:buNone/>
              <a:defRPr sz="5200">
                <a:solidFill>
                  <a:srgbClr val="9EAF36"/>
                </a:solidFill>
                <a:latin typeface="Helvetica Neue Light"/>
                <a:ea typeface="Helvetica Neue Light"/>
                <a:cs typeface="Helvetica Neue Light"/>
                <a:sym typeface="Helvetica Neue Light"/>
              </a:defRPr>
            </a:lvl1pPr>
            <a:lvl2pPr lvl="1">
              <a:spcBef>
                <a:spcPts val="0"/>
              </a:spcBef>
              <a:buNone/>
              <a:defRPr sz="5200">
                <a:solidFill>
                  <a:srgbClr val="747676"/>
                </a:solidFill>
              </a:defRPr>
            </a:lvl2pPr>
            <a:lvl3pPr lvl="2">
              <a:spcBef>
                <a:spcPts val="0"/>
              </a:spcBef>
              <a:buNone/>
              <a:defRPr sz="5200">
                <a:solidFill>
                  <a:srgbClr val="747676"/>
                </a:solidFill>
              </a:defRPr>
            </a:lvl3pPr>
            <a:lvl4pPr lvl="3">
              <a:spcBef>
                <a:spcPts val="0"/>
              </a:spcBef>
              <a:buNone/>
              <a:defRPr sz="5200">
                <a:solidFill>
                  <a:srgbClr val="747676"/>
                </a:solidFill>
              </a:defRPr>
            </a:lvl4pPr>
            <a:lvl5pPr lvl="4">
              <a:spcBef>
                <a:spcPts val="0"/>
              </a:spcBef>
              <a:buNone/>
              <a:defRPr sz="5200">
                <a:solidFill>
                  <a:srgbClr val="747676"/>
                </a:solidFill>
              </a:defRPr>
            </a:lvl5pPr>
            <a:lvl6pPr lvl="5">
              <a:spcBef>
                <a:spcPts val="0"/>
              </a:spcBef>
              <a:buNone/>
              <a:defRPr sz="5200">
                <a:solidFill>
                  <a:srgbClr val="747676"/>
                </a:solidFill>
              </a:defRPr>
            </a:lvl6pPr>
            <a:lvl7pPr lvl="6">
              <a:spcBef>
                <a:spcPts val="0"/>
              </a:spcBef>
              <a:buNone/>
              <a:defRPr sz="5200">
                <a:solidFill>
                  <a:srgbClr val="747676"/>
                </a:solidFill>
              </a:defRPr>
            </a:lvl7pPr>
            <a:lvl8pPr lvl="7">
              <a:spcBef>
                <a:spcPts val="0"/>
              </a:spcBef>
              <a:buNone/>
              <a:defRPr sz="5200">
                <a:solidFill>
                  <a:srgbClr val="747676"/>
                </a:solidFill>
              </a:defRPr>
            </a:lvl8pPr>
            <a:lvl9pPr lvl="8">
              <a:spcBef>
                <a:spcPts val="0"/>
              </a:spcBef>
              <a:buNone/>
              <a:defRPr sz="5200">
                <a:solidFill>
                  <a:srgbClr val="747676"/>
                </a:solidFill>
              </a:defRPr>
            </a:lvl9pPr>
          </a:lstStyle>
          <a:p>
            <a:endParaRPr/>
          </a:p>
        </p:txBody>
      </p:sp>
      <p:sp>
        <p:nvSpPr>
          <p:cNvPr id="36" name="Shape 36"/>
          <p:cNvSpPr txBox="1">
            <a:spLocks noGrp="1"/>
          </p:cNvSpPr>
          <p:nvPr>
            <p:ph type="body" idx="1"/>
          </p:nvPr>
        </p:nvSpPr>
        <p:spPr>
          <a:xfrm>
            <a:off x="966575" y="2306600"/>
            <a:ext cx="10421400" cy="6438900"/>
          </a:xfrm>
          <a:prstGeom prst="rect">
            <a:avLst/>
          </a:prstGeom>
        </p:spPr>
        <p:txBody>
          <a:bodyPr lIns="130025" tIns="130025" rIns="130025" bIns="130025" anchor="t" anchorCtr="0"/>
          <a:lstStyle>
            <a:lvl1pPr lvl="0">
              <a:lnSpc>
                <a:spcPct val="100000"/>
              </a:lnSpc>
              <a:spcBef>
                <a:spcPts val="0"/>
              </a:spcBef>
              <a:spcAft>
                <a:spcPts val="3000"/>
              </a:spcAft>
              <a:buClr>
                <a:srgbClr val="5DB3D8"/>
              </a:buClr>
              <a:buSzPct val="100000"/>
              <a:buFont typeface="Helvetica Neue"/>
              <a:defRPr sz="3000">
                <a:latin typeface="Helvetica Neue"/>
                <a:ea typeface="Helvetica Neue"/>
                <a:cs typeface="Helvetica Neue"/>
                <a:sym typeface="Helvetica Neue"/>
              </a:defRPr>
            </a:lvl1pPr>
            <a:lvl2pPr lvl="1">
              <a:spcBef>
                <a:spcPts val="0"/>
              </a:spcBef>
              <a:buClr>
                <a:srgbClr val="5DB3D8"/>
              </a:buClr>
              <a:buSzPct val="100000"/>
              <a:buFont typeface="Helvetica Neue"/>
              <a:defRPr sz="2400">
                <a:latin typeface="Helvetica Neue"/>
                <a:ea typeface="Helvetica Neue"/>
                <a:cs typeface="Helvetica Neue"/>
                <a:sym typeface="Helvetica Neue"/>
              </a:defRPr>
            </a:lvl2pPr>
            <a:lvl3pPr lvl="2">
              <a:spcBef>
                <a:spcPts val="0"/>
              </a:spcBef>
              <a:buClr>
                <a:srgbClr val="5DB3D8"/>
              </a:buClr>
              <a:buSzPct val="100000"/>
              <a:buFont typeface="Helvetica Neue"/>
              <a:defRPr sz="2400">
                <a:latin typeface="Helvetica Neue"/>
                <a:ea typeface="Helvetica Neue"/>
                <a:cs typeface="Helvetica Neue"/>
                <a:sym typeface="Helvetica Neue"/>
              </a:defRPr>
            </a:lvl3pPr>
            <a:lvl4pPr lvl="3">
              <a:spcBef>
                <a:spcPts val="0"/>
              </a:spcBef>
              <a:buClr>
                <a:srgbClr val="000000"/>
              </a:buClr>
              <a:buSzPct val="100000"/>
              <a:buFont typeface="Helvetica Neue"/>
              <a:defRPr sz="2400">
                <a:latin typeface="Helvetica Neue"/>
                <a:ea typeface="Helvetica Neue"/>
                <a:cs typeface="Helvetica Neue"/>
                <a:sym typeface="Helvetica Neue"/>
              </a:defRPr>
            </a:lvl4pPr>
            <a:lvl5pPr lvl="4">
              <a:spcBef>
                <a:spcPts val="0"/>
              </a:spcBef>
              <a:buClr>
                <a:srgbClr val="000000"/>
              </a:buClr>
              <a:buSzPct val="100000"/>
              <a:buFont typeface="Helvetica Neue"/>
              <a:defRPr sz="2400">
                <a:latin typeface="Helvetica Neue"/>
                <a:ea typeface="Helvetica Neue"/>
                <a:cs typeface="Helvetica Neue"/>
                <a:sym typeface="Helvetica Neue"/>
              </a:defRPr>
            </a:lvl5pPr>
            <a:lvl6pPr lvl="5">
              <a:spcBef>
                <a:spcPts val="0"/>
              </a:spcBef>
              <a:buClr>
                <a:srgbClr val="000000"/>
              </a:buClr>
              <a:buSzPct val="100000"/>
              <a:buFont typeface="Helvetica Neue"/>
              <a:defRPr sz="2400">
                <a:latin typeface="Helvetica Neue"/>
                <a:ea typeface="Helvetica Neue"/>
                <a:cs typeface="Helvetica Neue"/>
                <a:sym typeface="Helvetica Neue"/>
              </a:defRPr>
            </a:lvl6pPr>
            <a:lvl7pPr lvl="6">
              <a:spcBef>
                <a:spcPts val="0"/>
              </a:spcBef>
              <a:buClr>
                <a:srgbClr val="000000"/>
              </a:buClr>
              <a:buSzPct val="100000"/>
              <a:buFont typeface="Helvetica Neue"/>
              <a:defRPr sz="2400">
                <a:latin typeface="Helvetica Neue"/>
                <a:ea typeface="Helvetica Neue"/>
                <a:cs typeface="Helvetica Neue"/>
                <a:sym typeface="Helvetica Neue"/>
              </a:defRPr>
            </a:lvl7pPr>
            <a:lvl8pPr lvl="7">
              <a:spcBef>
                <a:spcPts val="0"/>
              </a:spcBef>
              <a:buClr>
                <a:srgbClr val="000000"/>
              </a:buClr>
              <a:buSzPct val="100000"/>
              <a:buFont typeface="Helvetica Neue"/>
              <a:defRPr sz="2400">
                <a:latin typeface="Helvetica Neue"/>
                <a:ea typeface="Helvetica Neue"/>
                <a:cs typeface="Helvetica Neue"/>
                <a:sym typeface="Helvetica Neue"/>
              </a:defRPr>
            </a:lvl8pPr>
            <a:lvl9pPr lvl="8">
              <a:spcBef>
                <a:spcPts val="0"/>
              </a:spcBef>
              <a:buClr>
                <a:srgbClr val="000000"/>
              </a:buClr>
              <a:buSzPct val="100000"/>
              <a:buFont typeface="Helvetica Neue"/>
              <a:defRPr sz="2400">
                <a:latin typeface="Helvetica Neue"/>
                <a:ea typeface="Helvetica Neue"/>
                <a:cs typeface="Helvetica Neue"/>
                <a:sym typeface="Helvetica Neue"/>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ISA-03 Titre Seulement">
    <p:spTree>
      <p:nvGrpSpPr>
        <p:cNvPr id="1" name="Shape 37"/>
        <p:cNvGrpSpPr/>
        <p:nvPr/>
      </p:nvGrpSpPr>
      <p:grpSpPr>
        <a:xfrm>
          <a:off x="0" y="0"/>
          <a:ext cx="0" cy="0"/>
          <a:chOff x="0" y="0"/>
          <a:chExt cx="0" cy="0"/>
        </a:xfrm>
      </p:grpSpPr>
      <p:sp>
        <p:nvSpPr>
          <p:cNvPr id="38" name="Shape 38"/>
          <p:cNvSpPr txBox="1">
            <a:spLocks noGrp="1"/>
          </p:cNvSpPr>
          <p:nvPr>
            <p:ph type="sldNum" idx="12"/>
          </p:nvPr>
        </p:nvSpPr>
        <p:spPr>
          <a:xfrm>
            <a:off x="11408865" y="8840893"/>
            <a:ext cx="867000" cy="741300"/>
          </a:xfrm>
          <a:prstGeom prst="rect">
            <a:avLst/>
          </a:prstGeom>
          <a:noFill/>
          <a:ln>
            <a:noFill/>
          </a:ln>
        </p:spPr>
        <p:txBody>
          <a:bodyPr lIns="130025" tIns="130025" rIns="130025" bIns="130025" anchor="ctr" anchorCtr="0">
            <a:noAutofit/>
          </a:bodyPr>
          <a:lstStyle/>
          <a:p>
            <a:pPr marL="0" marR="0" lvl="0" indent="0" algn="r" rtl="0">
              <a:lnSpc>
                <a:spcPct val="100000"/>
              </a:lnSpc>
              <a:spcBef>
                <a:spcPts val="0"/>
              </a:spcBef>
              <a:spcAft>
                <a:spcPts val="0"/>
              </a:spcAft>
              <a:buNone/>
            </a:pPr>
            <a:fld id="{00000000-1234-1234-1234-123412341234}" type="slidenum">
              <a:rPr lang="en-US" sz="1300"/>
              <a:t>‹N°›</a:t>
            </a:fld>
            <a:endParaRPr lang="en-US" sz="1300"/>
          </a:p>
        </p:txBody>
      </p:sp>
      <p:pic>
        <p:nvPicPr>
          <p:cNvPr id="39" name="Shape 39"/>
          <p:cNvPicPr preferRelativeResize="0"/>
          <p:nvPr/>
        </p:nvPicPr>
        <p:blipFill rotWithShape="1">
          <a:blip r:embed="rId2">
            <a:alphaModFix/>
          </a:blip>
          <a:srcRect/>
          <a:stretch/>
        </p:blipFill>
        <p:spPr>
          <a:xfrm rot="5400000">
            <a:off x="7880523" y="4617154"/>
            <a:ext cx="9753600" cy="519300"/>
          </a:xfrm>
          <a:prstGeom prst="rect">
            <a:avLst/>
          </a:prstGeom>
          <a:noFill/>
          <a:ln>
            <a:noFill/>
          </a:ln>
        </p:spPr>
      </p:pic>
      <p:sp>
        <p:nvSpPr>
          <p:cNvPr id="40" name="Shape 40"/>
          <p:cNvSpPr txBox="1">
            <a:spLocks noGrp="1"/>
          </p:cNvSpPr>
          <p:nvPr>
            <p:ph type="title"/>
          </p:nvPr>
        </p:nvSpPr>
        <p:spPr>
          <a:xfrm>
            <a:off x="771850" y="483250"/>
            <a:ext cx="10838100" cy="1823400"/>
          </a:xfrm>
          <a:prstGeom prst="rect">
            <a:avLst/>
          </a:prstGeom>
        </p:spPr>
        <p:txBody>
          <a:bodyPr lIns="130025" tIns="130025" rIns="130025" bIns="130025" anchor="t" anchorCtr="0"/>
          <a:lstStyle>
            <a:lvl1pPr lvl="0" rtl="0">
              <a:spcBef>
                <a:spcPts val="0"/>
              </a:spcBef>
              <a:buNone/>
              <a:defRPr sz="5200">
                <a:solidFill>
                  <a:srgbClr val="9EAF36"/>
                </a:solidFill>
                <a:latin typeface="Helvetica Neue Light"/>
                <a:ea typeface="Helvetica Neue Light"/>
                <a:cs typeface="Helvetica Neue Light"/>
                <a:sym typeface="Helvetica Neue Light"/>
              </a:defRPr>
            </a:lvl1pPr>
            <a:lvl2pPr lvl="1" rtl="0">
              <a:spcBef>
                <a:spcPts val="0"/>
              </a:spcBef>
              <a:buNone/>
              <a:defRPr sz="5200">
                <a:solidFill>
                  <a:srgbClr val="747676"/>
                </a:solidFill>
              </a:defRPr>
            </a:lvl2pPr>
            <a:lvl3pPr lvl="2" rtl="0">
              <a:spcBef>
                <a:spcPts val="0"/>
              </a:spcBef>
              <a:buNone/>
              <a:defRPr sz="5200">
                <a:solidFill>
                  <a:srgbClr val="747676"/>
                </a:solidFill>
              </a:defRPr>
            </a:lvl3pPr>
            <a:lvl4pPr lvl="3" rtl="0">
              <a:spcBef>
                <a:spcPts val="0"/>
              </a:spcBef>
              <a:buNone/>
              <a:defRPr sz="5200">
                <a:solidFill>
                  <a:srgbClr val="747676"/>
                </a:solidFill>
              </a:defRPr>
            </a:lvl4pPr>
            <a:lvl5pPr lvl="4" rtl="0">
              <a:spcBef>
                <a:spcPts val="0"/>
              </a:spcBef>
              <a:buNone/>
              <a:defRPr sz="5200">
                <a:solidFill>
                  <a:srgbClr val="747676"/>
                </a:solidFill>
              </a:defRPr>
            </a:lvl5pPr>
            <a:lvl6pPr lvl="5" rtl="0">
              <a:spcBef>
                <a:spcPts val="0"/>
              </a:spcBef>
              <a:buNone/>
              <a:defRPr sz="5200">
                <a:solidFill>
                  <a:srgbClr val="747676"/>
                </a:solidFill>
              </a:defRPr>
            </a:lvl6pPr>
            <a:lvl7pPr lvl="6" rtl="0">
              <a:spcBef>
                <a:spcPts val="0"/>
              </a:spcBef>
              <a:buNone/>
              <a:defRPr sz="5200">
                <a:solidFill>
                  <a:srgbClr val="747676"/>
                </a:solidFill>
              </a:defRPr>
            </a:lvl7pPr>
            <a:lvl8pPr lvl="7" rtl="0">
              <a:spcBef>
                <a:spcPts val="0"/>
              </a:spcBef>
              <a:buNone/>
              <a:defRPr sz="5200">
                <a:solidFill>
                  <a:srgbClr val="747676"/>
                </a:solidFill>
              </a:defRPr>
            </a:lvl8pPr>
            <a:lvl9pPr lvl="8" rtl="0">
              <a:spcBef>
                <a:spcPts val="0"/>
              </a:spcBef>
              <a:buNone/>
              <a:defRPr sz="5200">
                <a:solidFill>
                  <a:srgbClr val="747676"/>
                </a:solidFil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ISA-03 Titre Seulement pas de guidi">
    <p:spTree>
      <p:nvGrpSpPr>
        <p:cNvPr id="1" name="Shape 41"/>
        <p:cNvGrpSpPr/>
        <p:nvPr/>
      </p:nvGrpSpPr>
      <p:grpSpPr>
        <a:xfrm>
          <a:off x="0" y="0"/>
          <a:ext cx="0" cy="0"/>
          <a:chOff x="0" y="0"/>
          <a:chExt cx="0" cy="0"/>
        </a:xfrm>
      </p:grpSpPr>
      <p:sp>
        <p:nvSpPr>
          <p:cNvPr id="42" name="Shape 42"/>
          <p:cNvSpPr txBox="1">
            <a:spLocks noGrp="1"/>
          </p:cNvSpPr>
          <p:nvPr>
            <p:ph type="sldNum" idx="12"/>
          </p:nvPr>
        </p:nvSpPr>
        <p:spPr>
          <a:xfrm>
            <a:off x="11408865" y="8840893"/>
            <a:ext cx="867000" cy="741300"/>
          </a:xfrm>
          <a:prstGeom prst="rect">
            <a:avLst/>
          </a:prstGeom>
          <a:noFill/>
          <a:ln>
            <a:noFill/>
          </a:ln>
        </p:spPr>
        <p:txBody>
          <a:bodyPr lIns="130025" tIns="130025" rIns="130025" bIns="130025" anchor="ctr" anchorCtr="0">
            <a:noAutofit/>
          </a:bodyPr>
          <a:lstStyle/>
          <a:p>
            <a:pPr marL="0" marR="0" lvl="0" indent="0" algn="r" rtl="0">
              <a:lnSpc>
                <a:spcPct val="100000"/>
              </a:lnSpc>
              <a:spcBef>
                <a:spcPts val="0"/>
              </a:spcBef>
              <a:spcAft>
                <a:spcPts val="0"/>
              </a:spcAft>
              <a:buNone/>
            </a:pPr>
            <a:fld id="{00000000-1234-1234-1234-123412341234}" type="slidenum">
              <a:rPr lang="en-US" sz="1300"/>
              <a:t>‹N°›</a:t>
            </a:fld>
            <a:endParaRPr lang="en-US" sz="1300"/>
          </a:p>
        </p:txBody>
      </p:sp>
      <p:sp>
        <p:nvSpPr>
          <p:cNvPr id="43" name="Shape 43"/>
          <p:cNvSpPr txBox="1">
            <a:spLocks noGrp="1"/>
          </p:cNvSpPr>
          <p:nvPr>
            <p:ph type="title"/>
          </p:nvPr>
        </p:nvSpPr>
        <p:spPr>
          <a:xfrm>
            <a:off x="771850" y="483250"/>
            <a:ext cx="10838100" cy="1823400"/>
          </a:xfrm>
          <a:prstGeom prst="rect">
            <a:avLst/>
          </a:prstGeom>
        </p:spPr>
        <p:txBody>
          <a:bodyPr lIns="130025" tIns="130025" rIns="130025" bIns="130025" anchor="t" anchorCtr="0"/>
          <a:lstStyle>
            <a:lvl1pPr lvl="0" rtl="0">
              <a:spcBef>
                <a:spcPts val="0"/>
              </a:spcBef>
              <a:buNone/>
              <a:defRPr sz="5200">
                <a:solidFill>
                  <a:srgbClr val="9EAF36"/>
                </a:solidFill>
                <a:latin typeface="Helvetica Neue Light"/>
                <a:ea typeface="Helvetica Neue Light"/>
                <a:cs typeface="Helvetica Neue Light"/>
                <a:sym typeface="Helvetica Neue Light"/>
              </a:defRPr>
            </a:lvl1pPr>
            <a:lvl2pPr lvl="1" rtl="0">
              <a:spcBef>
                <a:spcPts val="0"/>
              </a:spcBef>
              <a:buNone/>
              <a:defRPr sz="5200">
                <a:solidFill>
                  <a:srgbClr val="747676"/>
                </a:solidFill>
              </a:defRPr>
            </a:lvl2pPr>
            <a:lvl3pPr lvl="2" rtl="0">
              <a:spcBef>
                <a:spcPts val="0"/>
              </a:spcBef>
              <a:buNone/>
              <a:defRPr sz="5200">
                <a:solidFill>
                  <a:srgbClr val="747676"/>
                </a:solidFill>
              </a:defRPr>
            </a:lvl3pPr>
            <a:lvl4pPr lvl="3" rtl="0">
              <a:spcBef>
                <a:spcPts val="0"/>
              </a:spcBef>
              <a:buNone/>
              <a:defRPr sz="5200">
                <a:solidFill>
                  <a:srgbClr val="747676"/>
                </a:solidFill>
              </a:defRPr>
            </a:lvl4pPr>
            <a:lvl5pPr lvl="4" rtl="0">
              <a:spcBef>
                <a:spcPts val="0"/>
              </a:spcBef>
              <a:buNone/>
              <a:defRPr sz="5200">
                <a:solidFill>
                  <a:srgbClr val="747676"/>
                </a:solidFill>
              </a:defRPr>
            </a:lvl5pPr>
            <a:lvl6pPr lvl="5" rtl="0">
              <a:spcBef>
                <a:spcPts val="0"/>
              </a:spcBef>
              <a:buNone/>
              <a:defRPr sz="5200">
                <a:solidFill>
                  <a:srgbClr val="747676"/>
                </a:solidFill>
              </a:defRPr>
            </a:lvl6pPr>
            <a:lvl7pPr lvl="6" rtl="0">
              <a:spcBef>
                <a:spcPts val="0"/>
              </a:spcBef>
              <a:buNone/>
              <a:defRPr sz="5200">
                <a:solidFill>
                  <a:srgbClr val="747676"/>
                </a:solidFill>
              </a:defRPr>
            </a:lvl7pPr>
            <a:lvl8pPr lvl="7" rtl="0">
              <a:spcBef>
                <a:spcPts val="0"/>
              </a:spcBef>
              <a:buNone/>
              <a:defRPr sz="5200">
                <a:solidFill>
                  <a:srgbClr val="747676"/>
                </a:solidFill>
              </a:defRPr>
            </a:lvl8pPr>
            <a:lvl9pPr lvl="8" rtl="0">
              <a:spcBef>
                <a:spcPts val="0"/>
              </a:spcBef>
              <a:buNone/>
              <a:defRPr sz="5200">
                <a:solidFill>
                  <a:srgbClr val="747676"/>
                </a:solidFil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ISA-02 Titre + Sous Titre">
    <p:spTree>
      <p:nvGrpSpPr>
        <p:cNvPr id="1" name="Shape 44"/>
        <p:cNvGrpSpPr/>
        <p:nvPr/>
      </p:nvGrpSpPr>
      <p:grpSpPr>
        <a:xfrm>
          <a:off x="0" y="0"/>
          <a:ext cx="0" cy="0"/>
          <a:chOff x="0" y="0"/>
          <a:chExt cx="0" cy="0"/>
        </a:xfrm>
      </p:grpSpPr>
      <p:sp>
        <p:nvSpPr>
          <p:cNvPr id="45" name="Shape 45"/>
          <p:cNvSpPr txBox="1">
            <a:spLocks noGrp="1"/>
          </p:cNvSpPr>
          <p:nvPr>
            <p:ph type="sldNum" idx="12"/>
          </p:nvPr>
        </p:nvSpPr>
        <p:spPr>
          <a:xfrm>
            <a:off x="11408865" y="8840893"/>
            <a:ext cx="867000" cy="741300"/>
          </a:xfrm>
          <a:prstGeom prst="rect">
            <a:avLst/>
          </a:prstGeom>
          <a:noFill/>
          <a:ln>
            <a:noFill/>
          </a:ln>
        </p:spPr>
        <p:txBody>
          <a:bodyPr lIns="130025" tIns="130025" rIns="130025" bIns="130025" anchor="ctr" anchorCtr="0">
            <a:noAutofit/>
          </a:bodyPr>
          <a:lstStyle/>
          <a:p>
            <a:pPr marL="0" marR="0" lvl="0" indent="0" algn="r" rtl="0">
              <a:lnSpc>
                <a:spcPct val="100000"/>
              </a:lnSpc>
              <a:spcBef>
                <a:spcPts val="0"/>
              </a:spcBef>
              <a:spcAft>
                <a:spcPts val="0"/>
              </a:spcAft>
              <a:buNone/>
            </a:pPr>
            <a:fld id="{00000000-1234-1234-1234-123412341234}" type="slidenum">
              <a:rPr lang="en-US" sz="1300"/>
              <a:t>‹N°›</a:t>
            </a:fld>
            <a:endParaRPr lang="en-US" sz="1300"/>
          </a:p>
        </p:txBody>
      </p:sp>
      <p:pic>
        <p:nvPicPr>
          <p:cNvPr id="46" name="Shape 46"/>
          <p:cNvPicPr preferRelativeResize="0"/>
          <p:nvPr/>
        </p:nvPicPr>
        <p:blipFill rotWithShape="1">
          <a:blip r:embed="rId2">
            <a:alphaModFix/>
          </a:blip>
          <a:srcRect/>
          <a:stretch/>
        </p:blipFill>
        <p:spPr>
          <a:xfrm rot="5400000">
            <a:off x="7880523" y="4617154"/>
            <a:ext cx="9753600" cy="519300"/>
          </a:xfrm>
          <a:prstGeom prst="rect">
            <a:avLst/>
          </a:prstGeom>
          <a:noFill/>
          <a:ln>
            <a:noFill/>
          </a:ln>
        </p:spPr>
      </p:pic>
      <p:sp>
        <p:nvSpPr>
          <p:cNvPr id="47" name="Shape 47"/>
          <p:cNvSpPr txBox="1">
            <a:spLocks noGrp="1"/>
          </p:cNvSpPr>
          <p:nvPr>
            <p:ph type="title"/>
          </p:nvPr>
        </p:nvSpPr>
        <p:spPr>
          <a:xfrm>
            <a:off x="771850" y="483250"/>
            <a:ext cx="10838100" cy="1076400"/>
          </a:xfrm>
          <a:prstGeom prst="rect">
            <a:avLst/>
          </a:prstGeom>
        </p:spPr>
        <p:txBody>
          <a:bodyPr lIns="130025" tIns="130025" rIns="130025" bIns="130025" anchor="t" anchorCtr="0"/>
          <a:lstStyle>
            <a:lvl1pPr lvl="0" rtl="0">
              <a:spcBef>
                <a:spcPts val="0"/>
              </a:spcBef>
              <a:buNone/>
              <a:defRPr sz="5200">
                <a:solidFill>
                  <a:srgbClr val="9EAF36"/>
                </a:solidFill>
                <a:latin typeface="Helvetica Neue Light"/>
                <a:ea typeface="Helvetica Neue Light"/>
                <a:cs typeface="Helvetica Neue Light"/>
                <a:sym typeface="Helvetica Neue Light"/>
              </a:defRPr>
            </a:lvl1pPr>
            <a:lvl2pPr lvl="1" rtl="0">
              <a:spcBef>
                <a:spcPts val="0"/>
              </a:spcBef>
              <a:buNone/>
              <a:defRPr sz="5200">
                <a:solidFill>
                  <a:srgbClr val="747676"/>
                </a:solidFill>
              </a:defRPr>
            </a:lvl2pPr>
            <a:lvl3pPr lvl="2" rtl="0">
              <a:spcBef>
                <a:spcPts val="0"/>
              </a:spcBef>
              <a:buNone/>
              <a:defRPr sz="5200">
                <a:solidFill>
                  <a:srgbClr val="747676"/>
                </a:solidFill>
              </a:defRPr>
            </a:lvl3pPr>
            <a:lvl4pPr lvl="3" rtl="0">
              <a:spcBef>
                <a:spcPts val="0"/>
              </a:spcBef>
              <a:buNone/>
              <a:defRPr sz="5200">
                <a:solidFill>
                  <a:srgbClr val="747676"/>
                </a:solidFill>
              </a:defRPr>
            </a:lvl4pPr>
            <a:lvl5pPr lvl="4" rtl="0">
              <a:spcBef>
                <a:spcPts val="0"/>
              </a:spcBef>
              <a:buNone/>
              <a:defRPr sz="5200">
                <a:solidFill>
                  <a:srgbClr val="747676"/>
                </a:solidFill>
              </a:defRPr>
            </a:lvl5pPr>
            <a:lvl6pPr lvl="5" rtl="0">
              <a:spcBef>
                <a:spcPts val="0"/>
              </a:spcBef>
              <a:buNone/>
              <a:defRPr sz="5200">
                <a:solidFill>
                  <a:srgbClr val="747676"/>
                </a:solidFill>
              </a:defRPr>
            </a:lvl6pPr>
            <a:lvl7pPr lvl="6" rtl="0">
              <a:spcBef>
                <a:spcPts val="0"/>
              </a:spcBef>
              <a:buNone/>
              <a:defRPr sz="5200">
                <a:solidFill>
                  <a:srgbClr val="747676"/>
                </a:solidFill>
              </a:defRPr>
            </a:lvl7pPr>
            <a:lvl8pPr lvl="7" rtl="0">
              <a:spcBef>
                <a:spcPts val="0"/>
              </a:spcBef>
              <a:buNone/>
              <a:defRPr sz="5200">
                <a:solidFill>
                  <a:srgbClr val="747676"/>
                </a:solidFill>
              </a:defRPr>
            </a:lvl8pPr>
            <a:lvl9pPr lvl="8" rtl="0">
              <a:spcBef>
                <a:spcPts val="0"/>
              </a:spcBef>
              <a:buNone/>
              <a:defRPr sz="5200">
                <a:solidFill>
                  <a:srgbClr val="747676"/>
                </a:solidFill>
              </a:defRPr>
            </a:lvl9pPr>
          </a:lstStyle>
          <a:p>
            <a:endParaRPr/>
          </a:p>
        </p:txBody>
      </p:sp>
      <p:sp>
        <p:nvSpPr>
          <p:cNvPr id="48" name="Shape 48"/>
          <p:cNvSpPr txBox="1">
            <a:spLocks noGrp="1"/>
          </p:cNvSpPr>
          <p:nvPr>
            <p:ph type="body" idx="1"/>
          </p:nvPr>
        </p:nvSpPr>
        <p:spPr>
          <a:xfrm>
            <a:off x="966575" y="2306600"/>
            <a:ext cx="10421400" cy="6438900"/>
          </a:xfrm>
          <a:prstGeom prst="rect">
            <a:avLst/>
          </a:prstGeom>
        </p:spPr>
        <p:txBody>
          <a:bodyPr lIns="130025" tIns="130025" rIns="130025" bIns="130025" anchor="t" anchorCtr="0"/>
          <a:lstStyle>
            <a:lvl1pPr lvl="0" rtl="0">
              <a:lnSpc>
                <a:spcPct val="100000"/>
              </a:lnSpc>
              <a:spcBef>
                <a:spcPts val="0"/>
              </a:spcBef>
              <a:spcAft>
                <a:spcPts val="3000"/>
              </a:spcAft>
              <a:buClr>
                <a:srgbClr val="5DB3D8"/>
              </a:buClr>
              <a:buSzPct val="100000"/>
              <a:buFont typeface="Helvetica Neue"/>
              <a:defRPr sz="3000">
                <a:latin typeface="Helvetica Neue"/>
                <a:ea typeface="Helvetica Neue"/>
                <a:cs typeface="Helvetica Neue"/>
                <a:sym typeface="Helvetica Neue"/>
              </a:defRPr>
            </a:lvl1pPr>
            <a:lvl2pPr lvl="1" rtl="0">
              <a:spcBef>
                <a:spcPts val="0"/>
              </a:spcBef>
              <a:buClr>
                <a:srgbClr val="5DB3D8"/>
              </a:buClr>
              <a:buSzPct val="100000"/>
              <a:buFont typeface="Helvetica Neue"/>
              <a:defRPr sz="2400">
                <a:latin typeface="Helvetica Neue"/>
                <a:ea typeface="Helvetica Neue"/>
                <a:cs typeface="Helvetica Neue"/>
                <a:sym typeface="Helvetica Neue"/>
              </a:defRPr>
            </a:lvl2pPr>
            <a:lvl3pPr lvl="2" rtl="0">
              <a:spcBef>
                <a:spcPts val="0"/>
              </a:spcBef>
              <a:buClr>
                <a:srgbClr val="5DB3D8"/>
              </a:buClr>
              <a:buSzPct val="100000"/>
              <a:buFont typeface="Helvetica Neue"/>
              <a:defRPr sz="2400">
                <a:latin typeface="Helvetica Neue"/>
                <a:ea typeface="Helvetica Neue"/>
                <a:cs typeface="Helvetica Neue"/>
                <a:sym typeface="Helvetica Neue"/>
              </a:defRPr>
            </a:lvl3pPr>
            <a:lvl4pPr lvl="3" rtl="0">
              <a:spcBef>
                <a:spcPts val="0"/>
              </a:spcBef>
              <a:buClr>
                <a:srgbClr val="000000"/>
              </a:buClr>
              <a:buSzPct val="100000"/>
              <a:buFont typeface="Helvetica Neue"/>
              <a:defRPr sz="2400">
                <a:latin typeface="Helvetica Neue"/>
                <a:ea typeface="Helvetica Neue"/>
                <a:cs typeface="Helvetica Neue"/>
                <a:sym typeface="Helvetica Neue"/>
              </a:defRPr>
            </a:lvl4pPr>
            <a:lvl5pPr lvl="4" rtl="0">
              <a:spcBef>
                <a:spcPts val="0"/>
              </a:spcBef>
              <a:buClr>
                <a:srgbClr val="000000"/>
              </a:buClr>
              <a:buSzPct val="100000"/>
              <a:buFont typeface="Helvetica Neue"/>
              <a:defRPr sz="2400">
                <a:latin typeface="Helvetica Neue"/>
                <a:ea typeface="Helvetica Neue"/>
                <a:cs typeface="Helvetica Neue"/>
                <a:sym typeface="Helvetica Neue"/>
              </a:defRPr>
            </a:lvl5pPr>
            <a:lvl6pPr lvl="5" rtl="0">
              <a:spcBef>
                <a:spcPts val="0"/>
              </a:spcBef>
              <a:buClr>
                <a:srgbClr val="000000"/>
              </a:buClr>
              <a:buSzPct val="100000"/>
              <a:buFont typeface="Helvetica Neue"/>
              <a:defRPr sz="2400">
                <a:latin typeface="Helvetica Neue"/>
                <a:ea typeface="Helvetica Neue"/>
                <a:cs typeface="Helvetica Neue"/>
                <a:sym typeface="Helvetica Neue"/>
              </a:defRPr>
            </a:lvl6pPr>
            <a:lvl7pPr lvl="6" rtl="0">
              <a:spcBef>
                <a:spcPts val="0"/>
              </a:spcBef>
              <a:buClr>
                <a:srgbClr val="000000"/>
              </a:buClr>
              <a:buSzPct val="100000"/>
              <a:buFont typeface="Helvetica Neue"/>
              <a:defRPr sz="2400">
                <a:latin typeface="Helvetica Neue"/>
                <a:ea typeface="Helvetica Neue"/>
                <a:cs typeface="Helvetica Neue"/>
                <a:sym typeface="Helvetica Neue"/>
              </a:defRPr>
            </a:lvl7pPr>
            <a:lvl8pPr lvl="7" rtl="0">
              <a:spcBef>
                <a:spcPts val="0"/>
              </a:spcBef>
              <a:buClr>
                <a:srgbClr val="000000"/>
              </a:buClr>
              <a:buSzPct val="100000"/>
              <a:buFont typeface="Helvetica Neue"/>
              <a:defRPr sz="2400">
                <a:latin typeface="Helvetica Neue"/>
                <a:ea typeface="Helvetica Neue"/>
                <a:cs typeface="Helvetica Neue"/>
                <a:sym typeface="Helvetica Neue"/>
              </a:defRPr>
            </a:lvl8pPr>
            <a:lvl9pPr lvl="8" rtl="0">
              <a:spcBef>
                <a:spcPts val="0"/>
              </a:spcBef>
              <a:buClr>
                <a:srgbClr val="000000"/>
              </a:buClr>
              <a:buSzPct val="100000"/>
              <a:buFont typeface="Helvetica Neue"/>
              <a:defRPr sz="2400">
                <a:latin typeface="Helvetica Neue"/>
                <a:ea typeface="Helvetica Neue"/>
                <a:cs typeface="Helvetica Neue"/>
                <a:sym typeface="Helvetica Neue"/>
              </a:defRPr>
            </a:lvl9pPr>
          </a:lstStyle>
          <a:p>
            <a:endParaRPr/>
          </a:p>
        </p:txBody>
      </p:sp>
      <p:sp>
        <p:nvSpPr>
          <p:cNvPr id="49" name="Shape 49"/>
          <p:cNvSpPr txBox="1">
            <a:spLocks noGrp="1"/>
          </p:cNvSpPr>
          <p:nvPr>
            <p:ph type="subTitle" idx="2"/>
          </p:nvPr>
        </p:nvSpPr>
        <p:spPr>
          <a:xfrm>
            <a:off x="519150" y="1219925"/>
            <a:ext cx="11834700" cy="593100"/>
          </a:xfrm>
          <a:prstGeom prst="rect">
            <a:avLst/>
          </a:prstGeom>
        </p:spPr>
        <p:txBody>
          <a:bodyPr lIns="130025" tIns="130025" rIns="130025" bIns="130025" anchor="t" anchorCtr="0"/>
          <a:lstStyle>
            <a:lvl1pPr lvl="0">
              <a:spcBef>
                <a:spcPts val="0"/>
              </a:spcBef>
              <a:buNone/>
              <a:defRPr sz="3000">
                <a:solidFill>
                  <a:srgbClr val="9EAF36"/>
                </a:solidFill>
                <a:latin typeface="Helvetica Neue"/>
                <a:ea typeface="Helvetica Neue"/>
                <a:cs typeface="Helvetica Neue"/>
                <a:sym typeface="Helvetica Neu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ISA-04 Chapitre">
    <p:bg>
      <p:bgPr>
        <a:solidFill>
          <a:srgbClr val="77BBD8"/>
        </a:solidFill>
        <a:effectLst/>
      </p:bgPr>
    </p:bg>
    <p:spTree>
      <p:nvGrpSpPr>
        <p:cNvPr id="1" name="Shape 50"/>
        <p:cNvGrpSpPr/>
        <p:nvPr/>
      </p:nvGrpSpPr>
      <p:grpSpPr>
        <a:xfrm>
          <a:off x="0" y="0"/>
          <a:ext cx="0" cy="0"/>
          <a:chOff x="0" y="0"/>
          <a:chExt cx="0" cy="0"/>
        </a:xfrm>
      </p:grpSpPr>
      <p:sp>
        <p:nvSpPr>
          <p:cNvPr id="51" name="Shape 51"/>
          <p:cNvSpPr txBox="1">
            <a:spLocks noGrp="1"/>
          </p:cNvSpPr>
          <p:nvPr>
            <p:ph type="sldNum" idx="12"/>
          </p:nvPr>
        </p:nvSpPr>
        <p:spPr>
          <a:xfrm>
            <a:off x="11408865" y="8868118"/>
            <a:ext cx="867000" cy="741300"/>
          </a:xfrm>
          <a:prstGeom prst="rect">
            <a:avLst/>
          </a:prstGeom>
          <a:noFill/>
          <a:ln>
            <a:noFill/>
          </a:ln>
        </p:spPr>
        <p:txBody>
          <a:bodyPr lIns="130025" tIns="130025" rIns="130025" bIns="130025" anchor="ctr" anchorCtr="0">
            <a:noAutofit/>
          </a:bodyPr>
          <a:lstStyle/>
          <a:p>
            <a:pPr marL="0" marR="0" lvl="0" indent="0" rtl="0">
              <a:lnSpc>
                <a:spcPct val="100000"/>
              </a:lnSpc>
              <a:spcBef>
                <a:spcPts val="0"/>
              </a:spcBef>
              <a:spcAft>
                <a:spcPts val="0"/>
              </a:spcAft>
              <a:buNone/>
            </a:pPr>
            <a:fld id="{00000000-1234-1234-1234-123412341234}" type="slidenum">
              <a:rPr lang="en-US" sz="1300">
                <a:solidFill>
                  <a:srgbClr val="FFFFFF"/>
                </a:solidFill>
              </a:rPr>
              <a:t>‹N°›</a:t>
            </a:fld>
            <a:endParaRPr lang="en-US" sz="1300">
              <a:solidFill>
                <a:srgbClr val="FFFFFF"/>
              </a:solidFill>
            </a:endParaRPr>
          </a:p>
        </p:txBody>
      </p:sp>
      <p:pic>
        <p:nvPicPr>
          <p:cNvPr id="52" name="Shape 52"/>
          <p:cNvPicPr preferRelativeResize="0"/>
          <p:nvPr/>
        </p:nvPicPr>
        <p:blipFill rotWithShape="1">
          <a:blip r:embed="rId2">
            <a:alphaModFix/>
          </a:blip>
          <a:srcRect/>
          <a:stretch/>
        </p:blipFill>
        <p:spPr>
          <a:xfrm rot="5400000">
            <a:off x="7880523" y="4617154"/>
            <a:ext cx="9753600" cy="519300"/>
          </a:xfrm>
          <a:prstGeom prst="rect">
            <a:avLst/>
          </a:prstGeom>
          <a:noFill/>
          <a:ln>
            <a:noFill/>
          </a:ln>
        </p:spPr>
      </p:pic>
      <p:sp>
        <p:nvSpPr>
          <p:cNvPr id="53" name="Shape 53"/>
          <p:cNvSpPr txBox="1">
            <a:spLocks noGrp="1"/>
          </p:cNvSpPr>
          <p:nvPr>
            <p:ph type="title"/>
          </p:nvPr>
        </p:nvSpPr>
        <p:spPr>
          <a:xfrm>
            <a:off x="771850" y="5423325"/>
            <a:ext cx="11499900" cy="1076400"/>
          </a:xfrm>
          <a:prstGeom prst="rect">
            <a:avLst/>
          </a:prstGeom>
        </p:spPr>
        <p:txBody>
          <a:bodyPr lIns="130025" tIns="130025" rIns="130025" bIns="130025" anchor="t" anchorCtr="0"/>
          <a:lstStyle>
            <a:lvl1pPr lvl="0" rtl="0">
              <a:spcBef>
                <a:spcPts val="0"/>
              </a:spcBef>
              <a:buNone/>
              <a:defRPr sz="5200">
                <a:solidFill>
                  <a:srgbClr val="FFFFFF"/>
                </a:solidFill>
                <a:latin typeface="Helvetica Neue Light"/>
                <a:ea typeface="Helvetica Neue Light"/>
                <a:cs typeface="Helvetica Neue Light"/>
                <a:sym typeface="Helvetica Neue Light"/>
              </a:defRPr>
            </a:lvl1pPr>
            <a:lvl2pPr lvl="1" rtl="0">
              <a:spcBef>
                <a:spcPts val="0"/>
              </a:spcBef>
              <a:buNone/>
              <a:defRPr sz="5200">
                <a:solidFill>
                  <a:srgbClr val="747676"/>
                </a:solidFill>
              </a:defRPr>
            </a:lvl2pPr>
            <a:lvl3pPr lvl="2" rtl="0">
              <a:spcBef>
                <a:spcPts val="0"/>
              </a:spcBef>
              <a:buNone/>
              <a:defRPr sz="5200">
                <a:solidFill>
                  <a:srgbClr val="747676"/>
                </a:solidFill>
              </a:defRPr>
            </a:lvl3pPr>
            <a:lvl4pPr lvl="3" rtl="0">
              <a:spcBef>
                <a:spcPts val="0"/>
              </a:spcBef>
              <a:buNone/>
              <a:defRPr sz="5200">
                <a:solidFill>
                  <a:srgbClr val="747676"/>
                </a:solidFill>
              </a:defRPr>
            </a:lvl4pPr>
            <a:lvl5pPr lvl="4" rtl="0">
              <a:spcBef>
                <a:spcPts val="0"/>
              </a:spcBef>
              <a:buNone/>
              <a:defRPr sz="5200">
                <a:solidFill>
                  <a:srgbClr val="747676"/>
                </a:solidFill>
              </a:defRPr>
            </a:lvl5pPr>
            <a:lvl6pPr lvl="5" rtl="0">
              <a:spcBef>
                <a:spcPts val="0"/>
              </a:spcBef>
              <a:buNone/>
              <a:defRPr sz="5200">
                <a:solidFill>
                  <a:srgbClr val="747676"/>
                </a:solidFill>
              </a:defRPr>
            </a:lvl6pPr>
            <a:lvl7pPr lvl="6" rtl="0">
              <a:spcBef>
                <a:spcPts val="0"/>
              </a:spcBef>
              <a:buNone/>
              <a:defRPr sz="5200">
                <a:solidFill>
                  <a:srgbClr val="747676"/>
                </a:solidFill>
              </a:defRPr>
            </a:lvl7pPr>
            <a:lvl8pPr lvl="7" rtl="0">
              <a:spcBef>
                <a:spcPts val="0"/>
              </a:spcBef>
              <a:buNone/>
              <a:defRPr sz="5200">
                <a:solidFill>
                  <a:srgbClr val="747676"/>
                </a:solidFill>
              </a:defRPr>
            </a:lvl8pPr>
            <a:lvl9pPr lvl="8" rtl="0">
              <a:spcBef>
                <a:spcPts val="0"/>
              </a:spcBef>
              <a:buNone/>
              <a:defRPr sz="5200">
                <a:solidFill>
                  <a:srgbClr val="747676"/>
                </a:solidFill>
              </a:defRPr>
            </a:lvl9pPr>
          </a:lstStyle>
          <a:p>
            <a:endParaRPr/>
          </a:p>
        </p:txBody>
      </p:sp>
      <p:sp>
        <p:nvSpPr>
          <p:cNvPr id="54" name="Shape 54"/>
          <p:cNvSpPr txBox="1">
            <a:spLocks noGrp="1"/>
          </p:cNvSpPr>
          <p:nvPr>
            <p:ph type="subTitle" idx="1"/>
          </p:nvPr>
        </p:nvSpPr>
        <p:spPr>
          <a:xfrm>
            <a:off x="519150" y="6160000"/>
            <a:ext cx="11834700" cy="593100"/>
          </a:xfrm>
          <a:prstGeom prst="rect">
            <a:avLst/>
          </a:prstGeom>
        </p:spPr>
        <p:txBody>
          <a:bodyPr lIns="130025" tIns="130025" rIns="130025" bIns="130025" anchor="t" anchorCtr="0"/>
          <a:lstStyle>
            <a:lvl1pPr lvl="0" rtl="0">
              <a:spcBef>
                <a:spcPts val="0"/>
              </a:spcBef>
              <a:buNone/>
              <a:defRPr sz="3000">
                <a:solidFill>
                  <a:srgbClr val="FFFFFF"/>
                </a:solidFill>
                <a:latin typeface="Helvetica Neue"/>
                <a:ea typeface="Helvetica Neue"/>
                <a:cs typeface="Helvetica Neue"/>
                <a:sym typeface="Helvetica Neue"/>
              </a:defRPr>
            </a:lvl1pPr>
            <a:lvl2pPr lvl="1" rtl="0">
              <a:spcBef>
                <a:spcPts val="0"/>
              </a:spcBef>
              <a:buNone/>
              <a:defRPr/>
            </a:lvl2pPr>
            <a:lvl3pPr lvl="2" rtl="0">
              <a:spcBef>
                <a:spcPts val="0"/>
              </a:spcBef>
              <a:buNone/>
              <a:defRPr/>
            </a:lvl3pPr>
            <a:lvl4pPr lvl="3" rtl="0">
              <a:spcBef>
                <a:spcPts val="0"/>
              </a:spcBef>
              <a:buNone/>
              <a:defRPr/>
            </a:lvl4pPr>
            <a:lvl5pPr lvl="4" rtl="0">
              <a:spcBef>
                <a:spcPts val="0"/>
              </a:spcBef>
              <a:buNone/>
              <a:defRPr/>
            </a:lvl5pPr>
            <a:lvl6pPr lvl="5" rtl="0">
              <a:spcBef>
                <a:spcPts val="0"/>
              </a:spcBef>
              <a:buNone/>
              <a:defRPr/>
            </a:lvl6pPr>
            <a:lvl7pPr lvl="6" rtl="0">
              <a:spcBef>
                <a:spcPts val="0"/>
              </a:spcBef>
              <a:buNone/>
              <a:defRPr/>
            </a:lvl7pPr>
            <a:lvl8pPr lvl="7" rtl="0">
              <a:spcBef>
                <a:spcPts val="0"/>
              </a:spcBef>
              <a:buNone/>
              <a:defRPr/>
            </a:lvl8pPr>
            <a:lvl9pPr lvl="8" rtl="0">
              <a:spcBef>
                <a:spcPts val="0"/>
              </a:spcBef>
              <a:buNone/>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ISA-00 Vide Blanc">
    <p:spTree>
      <p:nvGrpSpPr>
        <p:cNvPr id="1" name="Shape 55"/>
        <p:cNvGrpSpPr/>
        <p:nvPr/>
      </p:nvGrpSpPr>
      <p:grpSpPr>
        <a:xfrm>
          <a:off x="0" y="0"/>
          <a:ext cx="0" cy="0"/>
          <a:chOff x="0" y="0"/>
          <a:chExt cx="0" cy="0"/>
        </a:xfrm>
      </p:grpSpPr>
      <p:sp>
        <p:nvSpPr>
          <p:cNvPr id="56" name="Shape 56"/>
          <p:cNvSpPr txBox="1">
            <a:spLocks noGrp="1"/>
          </p:cNvSpPr>
          <p:nvPr>
            <p:ph type="sldNum" idx="12"/>
          </p:nvPr>
        </p:nvSpPr>
        <p:spPr>
          <a:xfrm>
            <a:off x="11561265" y="8155093"/>
            <a:ext cx="867000" cy="741300"/>
          </a:xfrm>
          <a:prstGeom prst="rect">
            <a:avLst/>
          </a:prstGeom>
          <a:noFill/>
          <a:ln>
            <a:noFill/>
          </a:ln>
        </p:spPr>
        <p:txBody>
          <a:bodyPr lIns="130025" tIns="130025" rIns="130025" bIns="130025" anchor="ctr" anchorCtr="0">
            <a:noAutofit/>
          </a:bodyPr>
          <a:lstStyle/>
          <a:p>
            <a:pPr marL="0" marR="0" lvl="0" indent="0" algn="r" rtl="0">
              <a:lnSpc>
                <a:spcPct val="100000"/>
              </a:lnSpc>
              <a:spcBef>
                <a:spcPts val="0"/>
              </a:spcBef>
              <a:spcAft>
                <a:spcPts val="0"/>
              </a:spcAft>
              <a:buNone/>
            </a:pPr>
            <a:fld id="{00000000-1234-1234-1234-123412341234}" type="slidenum">
              <a:rPr lang="en-US" sz="1300"/>
              <a:t>‹N°›</a:t>
            </a:fld>
            <a:endParaRPr lang="en-US" sz="13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650240" y="390594"/>
            <a:ext cx="10620600" cy="1625700"/>
          </a:xfrm>
          <a:prstGeom prst="rect">
            <a:avLst/>
          </a:prstGeom>
          <a:noFill/>
          <a:ln>
            <a:noFill/>
          </a:ln>
        </p:spPr>
        <p:txBody>
          <a:bodyPr lIns="130025" tIns="130025" rIns="130025" bIns="130025" anchor="b" anchorCtr="0"/>
          <a:lstStyle>
            <a:lvl1pPr marL="0" marR="0" lvl="0" indent="0" algn="l" rtl="0">
              <a:lnSpc>
                <a:spcPct val="100000"/>
              </a:lnSpc>
              <a:spcBef>
                <a:spcPts val="0"/>
              </a:spcBef>
              <a:spcAft>
                <a:spcPts val="0"/>
              </a:spcAft>
              <a:buClr>
                <a:schemeClr val="dk2"/>
              </a:buClr>
              <a:buSzPct val="100000"/>
              <a:buFont typeface="Arial"/>
              <a:buNone/>
              <a:defRPr sz="2000"/>
            </a:lvl1pPr>
            <a:lvl2pPr marL="0" marR="0" lvl="1" indent="0" algn="l" rtl="0">
              <a:lnSpc>
                <a:spcPct val="100000"/>
              </a:lnSpc>
              <a:spcBef>
                <a:spcPts val="0"/>
              </a:spcBef>
              <a:spcAft>
                <a:spcPts val="0"/>
              </a:spcAft>
              <a:buClr>
                <a:srgbClr val="000000"/>
              </a:buClr>
              <a:buSzPct val="100000"/>
              <a:buFont typeface="Arial"/>
              <a:buNone/>
              <a:defRPr sz="2000"/>
            </a:lvl2pPr>
            <a:lvl3pPr marL="0" marR="0" lvl="2" indent="0" algn="l" rtl="0">
              <a:spcBef>
                <a:spcPts val="0"/>
              </a:spcBef>
              <a:buSzPct val="100000"/>
              <a:defRPr sz="2000"/>
            </a:lvl3pPr>
            <a:lvl4pPr marL="0" marR="0" lvl="3" indent="0" algn="l" rtl="0">
              <a:spcBef>
                <a:spcPts val="0"/>
              </a:spcBef>
              <a:buSzPct val="100000"/>
              <a:defRPr sz="2000"/>
            </a:lvl4pPr>
            <a:lvl5pPr marL="0" marR="0" lvl="4" indent="0" algn="l" rtl="0">
              <a:spcBef>
                <a:spcPts val="0"/>
              </a:spcBef>
              <a:buSzPct val="100000"/>
              <a:defRPr sz="2000"/>
            </a:lvl5pPr>
            <a:lvl6pPr marL="0" marR="0" lvl="5" indent="0" algn="l" rtl="0">
              <a:spcBef>
                <a:spcPts val="0"/>
              </a:spcBef>
              <a:buSzPct val="100000"/>
              <a:defRPr sz="2000"/>
            </a:lvl6pPr>
            <a:lvl7pPr marL="0" marR="0" lvl="6" indent="0" algn="l" rtl="0">
              <a:spcBef>
                <a:spcPts val="0"/>
              </a:spcBef>
              <a:buSzPct val="100000"/>
              <a:defRPr sz="2000"/>
            </a:lvl7pPr>
            <a:lvl8pPr marL="0" marR="0" lvl="7" indent="0" algn="l" rtl="0">
              <a:spcBef>
                <a:spcPts val="0"/>
              </a:spcBef>
              <a:buSzPct val="100000"/>
              <a:defRPr sz="2000"/>
            </a:lvl8pPr>
            <a:lvl9pPr marL="0" marR="0" lvl="8" indent="0" algn="l" rtl="0">
              <a:spcBef>
                <a:spcPts val="0"/>
              </a:spcBef>
              <a:buSzPct val="100000"/>
              <a:defRPr sz="2000"/>
            </a:lvl9pPr>
          </a:lstStyle>
          <a:p>
            <a:endParaRPr/>
          </a:p>
        </p:txBody>
      </p:sp>
      <p:sp>
        <p:nvSpPr>
          <p:cNvPr id="7" name="Shape 7"/>
          <p:cNvSpPr txBox="1">
            <a:spLocks noGrp="1"/>
          </p:cNvSpPr>
          <p:nvPr>
            <p:ph type="body" idx="1"/>
          </p:nvPr>
        </p:nvSpPr>
        <p:spPr>
          <a:xfrm>
            <a:off x="650240" y="2275840"/>
            <a:ext cx="10620600" cy="6931500"/>
          </a:xfrm>
          <a:prstGeom prst="rect">
            <a:avLst/>
          </a:prstGeom>
          <a:noFill/>
          <a:ln>
            <a:noFill/>
          </a:ln>
        </p:spPr>
        <p:txBody>
          <a:bodyPr lIns="130025" tIns="130025" rIns="130025" bIns="130025" anchor="t" anchorCtr="0"/>
          <a:lstStyle>
            <a:lvl1pPr marL="393700" marR="0" lvl="0" indent="-127000" algn="l" rtl="0">
              <a:lnSpc>
                <a:spcPct val="100000"/>
              </a:lnSpc>
              <a:spcBef>
                <a:spcPts val="900"/>
              </a:spcBef>
              <a:spcAft>
                <a:spcPts val="0"/>
              </a:spcAft>
              <a:buClr>
                <a:schemeClr val="accent1"/>
              </a:buClr>
              <a:buSzPct val="100000"/>
              <a:buFont typeface="Arial"/>
              <a:buChar char="•"/>
              <a:defRPr sz="2000"/>
            </a:lvl1pPr>
            <a:lvl2pPr marL="914400" marR="0" lvl="1" indent="-139700" algn="l" rtl="0">
              <a:lnSpc>
                <a:spcPct val="100000"/>
              </a:lnSpc>
              <a:spcBef>
                <a:spcPts val="600"/>
              </a:spcBef>
              <a:spcAft>
                <a:spcPts val="0"/>
              </a:spcAft>
              <a:buClr>
                <a:schemeClr val="accent1"/>
              </a:buClr>
              <a:buSzPct val="100000"/>
              <a:buFont typeface="Arial"/>
              <a:buChar char="●"/>
              <a:defRPr sz="2000"/>
            </a:lvl2pPr>
            <a:lvl3pPr marL="1295400" marR="0" lvl="2" indent="-50800" algn="l" rtl="0">
              <a:lnSpc>
                <a:spcPct val="100000"/>
              </a:lnSpc>
              <a:spcBef>
                <a:spcPts val="500"/>
              </a:spcBef>
              <a:spcAft>
                <a:spcPts val="0"/>
              </a:spcAft>
              <a:buClr>
                <a:srgbClr val="E07630"/>
              </a:buClr>
              <a:buSzPct val="100000"/>
              <a:buFont typeface="Arial"/>
              <a:buChar char="•"/>
              <a:defRPr sz="2000"/>
            </a:lvl3pPr>
            <a:lvl4pPr marL="1689100" marR="0" lvl="3" indent="-50800" algn="l" rtl="0">
              <a:lnSpc>
                <a:spcPct val="100000"/>
              </a:lnSpc>
              <a:spcBef>
                <a:spcPts val="500"/>
              </a:spcBef>
              <a:spcAft>
                <a:spcPts val="0"/>
              </a:spcAft>
              <a:buClr>
                <a:srgbClr val="FED6BB"/>
              </a:buClr>
              <a:buSzPct val="100000"/>
              <a:buFont typeface="Arial"/>
              <a:buChar char="•"/>
              <a:defRPr sz="2000"/>
            </a:lvl4pPr>
            <a:lvl5pPr marL="2082800" marR="0" lvl="4" indent="-63500" algn="l" rtl="0">
              <a:lnSpc>
                <a:spcPct val="100000"/>
              </a:lnSpc>
              <a:spcBef>
                <a:spcPts val="500"/>
              </a:spcBef>
              <a:spcAft>
                <a:spcPts val="0"/>
              </a:spcAft>
              <a:buClr>
                <a:srgbClr val="D0DCF2"/>
              </a:buClr>
              <a:buSzPct val="100000"/>
              <a:buFont typeface="Arial"/>
              <a:buChar char="●"/>
              <a:defRPr sz="2000"/>
            </a:lvl5pPr>
            <a:lvl6pPr marL="2476500" marR="0" lvl="5" indent="0" algn="l" rtl="0">
              <a:lnSpc>
                <a:spcPct val="100000"/>
              </a:lnSpc>
              <a:spcBef>
                <a:spcPts val="500"/>
              </a:spcBef>
              <a:spcAft>
                <a:spcPts val="0"/>
              </a:spcAft>
              <a:buClr>
                <a:schemeClr val="accent1"/>
              </a:buClr>
              <a:buSzPct val="100000"/>
              <a:buFont typeface="Arial"/>
              <a:buChar char="•"/>
              <a:defRPr sz="2000"/>
            </a:lvl6pPr>
            <a:lvl7pPr marL="2857500" marR="0" lvl="6" indent="-63500" algn="l" rtl="0">
              <a:lnSpc>
                <a:spcPct val="100000"/>
              </a:lnSpc>
              <a:spcBef>
                <a:spcPts val="400"/>
              </a:spcBef>
              <a:spcAft>
                <a:spcPts val="0"/>
              </a:spcAft>
              <a:buClr>
                <a:srgbClr val="FED6BB"/>
              </a:buClr>
              <a:buSzPct val="100000"/>
              <a:buFont typeface="Arial"/>
              <a:buChar char="○"/>
              <a:defRPr sz="2000"/>
            </a:lvl7pPr>
            <a:lvl8pPr marL="3251200" marR="0" lvl="7" indent="-12700" algn="l" rtl="0">
              <a:lnSpc>
                <a:spcPct val="100000"/>
              </a:lnSpc>
              <a:spcBef>
                <a:spcPts val="400"/>
              </a:spcBef>
              <a:spcAft>
                <a:spcPts val="0"/>
              </a:spcAft>
              <a:buClr>
                <a:schemeClr val="accent2"/>
              </a:buClr>
              <a:buSzPct val="100000"/>
              <a:buFont typeface="Arial"/>
              <a:buChar char="•"/>
              <a:defRPr sz="2000"/>
            </a:lvl8pPr>
            <a:lvl9pPr marL="3644900" marR="0" lvl="8" indent="-12700" algn="l" rtl="0">
              <a:lnSpc>
                <a:spcPct val="100000"/>
              </a:lnSpc>
              <a:spcBef>
                <a:spcPts val="400"/>
              </a:spcBef>
              <a:spcAft>
                <a:spcPts val="0"/>
              </a:spcAft>
              <a:buClr>
                <a:srgbClr val="E07630"/>
              </a:buClr>
              <a:buSzPct val="100000"/>
              <a:buFont typeface="Arial"/>
              <a:buChar char="•"/>
              <a:defRPr sz="2000"/>
            </a:lvl9pPr>
          </a:lstStyle>
          <a:p>
            <a:endParaRPr/>
          </a:p>
        </p:txBody>
      </p:sp>
      <p:sp>
        <p:nvSpPr>
          <p:cNvPr id="8" name="Shape 8"/>
          <p:cNvSpPr txBox="1">
            <a:spLocks noGrp="1"/>
          </p:cNvSpPr>
          <p:nvPr>
            <p:ph type="dt" idx="10"/>
          </p:nvPr>
        </p:nvSpPr>
        <p:spPr>
          <a:xfrm rot="5400000">
            <a:off x="10793912" y="1538604"/>
            <a:ext cx="2861100" cy="546300"/>
          </a:xfrm>
          <a:prstGeom prst="rect">
            <a:avLst/>
          </a:prstGeom>
          <a:noFill/>
          <a:ln>
            <a:noFill/>
          </a:ln>
        </p:spPr>
        <p:txBody>
          <a:bodyPr lIns="130025" tIns="130025" rIns="130025" bIns="130025" anchor="ctr" anchorCtr="0"/>
          <a:lstStyle>
            <a:lvl1pPr marL="0" marR="0" lvl="0" indent="0" algn="r" rtl="0">
              <a:lnSpc>
                <a:spcPct val="100000"/>
              </a:lnSpc>
              <a:spcBef>
                <a:spcPts val="0"/>
              </a:spcBef>
              <a:spcAft>
                <a:spcPts val="0"/>
              </a:spcAft>
              <a:buClr>
                <a:srgbClr val="000000"/>
              </a:buClr>
              <a:buSzPct val="100000"/>
              <a:buFont typeface="Arial"/>
              <a:buNone/>
              <a:defRPr sz="2000"/>
            </a:lvl1pPr>
            <a:lvl2pPr marL="647700" marR="0" lvl="1" indent="0" algn="l" rtl="0">
              <a:lnSpc>
                <a:spcPct val="100000"/>
              </a:lnSpc>
              <a:spcBef>
                <a:spcPts val="0"/>
              </a:spcBef>
              <a:spcAft>
                <a:spcPts val="0"/>
              </a:spcAft>
              <a:buClr>
                <a:srgbClr val="000000"/>
              </a:buClr>
              <a:buSzPct val="100000"/>
              <a:buFont typeface="Arial"/>
              <a:buNone/>
              <a:defRPr sz="2000"/>
            </a:lvl2pPr>
            <a:lvl3pPr marL="1295400" marR="0" lvl="2" indent="0" algn="l" rtl="0">
              <a:lnSpc>
                <a:spcPct val="100000"/>
              </a:lnSpc>
              <a:spcBef>
                <a:spcPts val="0"/>
              </a:spcBef>
              <a:spcAft>
                <a:spcPts val="0"/>
              </a:spcAft>
              <a:buClr>
                <a:srgbClr val="000000"/>
              </a:buClr>
              <a:buSzPct val="100000"/>
              <a:buFont typeface="Arial"/>
              <a:buNone/>
              <a:defRPr sz="2000"/>
            </a:lvl3pPr>
            <a:lvl4pPr marL="1955800" marR="0" lvl="3" indent="0" algn="l" rtl="0">
              <a:lnSpc>
                <a:spcPct val="100000"/>
              </a:lnSpc>
              <a:spcBef>
                <a:spcPts val="0"/>
              </a:spcBef>
              <a:spcAft>
                <a:spcPts val="0"/>
              </a:spcAft>
              <a:buClr>
                <a:srgbClr val="000000"/>
              </a:buClr>
              <a:buSzPct val="100000"/>
              <a:buFont typeface="Arial"/>
              <a:buNone/>
              <a:defRPr sz="2000"/>
            </a:lvl4pPr>
            <a:lvl5pPr marL="2603500" marR="0" lvl="4" indent="0" algn="l" rtl="0">
              <a:lnSpc>
                <a:spcPct val="100000"/>
              </a:lnSpc>
              <a:spcBef>
                <a:spcPts val="0"/>
              </a:spcBef>
              <a:spcAft>
                <a:spcPts val="0"/>
              </a:spcAft>
              <a:buClr>
                <a:srgbClr val="000000"/>
              </a:buClr>
              <a:buSzPct val="100000"/>
              <a:buFont typeface="Arial"/>
              <a:buNone/>
              <a:defRPr sz="2000"/>
            </a:lvl5pPr>
            <a:lvl6pPr marL="3251200" marR="0" lvl="5" indent="0" algn="l" rtl="0">
              <a:lnSpc>
                <a:spcPct val="100000"/>
              </a:lnSpc>
              <a:spcBef>
                <a:spcPts val="0"/>
              </a:spcBef>
              <a:spcAft>
                <a:spcPts val="0"/>
              </a:spcAft>
              <a:buClr>
                <a:srgbClr val="000000"/>
              </a:buClr>
              <a:buSzPct val="100000"/>
              <a:buFont typeface="Arial"/>
              <a:buNone/>
              <a:defRPr sz="2000"/>
            </a:lvl6pPr>
            <a:lvl7pPr marL="3898900" marR="0" lvl="6" indent="0" algn="l" rtl="0">
              <a:lnSpc>
                <a:spcPct val="100000"/>
              </a:lnSpc>
              <a:spcBef>
                <a:spcPts val="0"/>
              </a:spcBef>
              <a:spcAft>
                <a:spcPts val="0"/>
              </a:spcAft>
              <a:buClr>
                <a:srgbClr val="000000"/>
              </a:buClr>
              <a:buSzPct val="100000"/>
              <a:buFont typeface="Arial"/>
              <a:buNone/>
              <a:defRPr sz="2000"/>
            </a:lvl7pPr>
            <a:lvl8pPr marL="4546600" marR="0" lvl="7" indent="0" algn="l" rtl="0">
              <a:lnSpc>
                <a:spcPct val="100000"/>
              </a:lnSpc>
              <a:spcBef>
                <a:spcPts val="0"/>
              </a:spcBef>
              <a:spcAft>
                <a:spcPts val="0"/>
              </a:spcAft>
              <a:buClr>
                <a:srgbClr val="000000"/>
              </a:buClr>
              <a:buSzPct val="100000"/>
              <a:buFont typeface="Arial"/>
              <a:buNone/>
              <a:defRPr sz="2000"/>
            </a:lvl8pPr>
            <a:lvl9pPr marL="5207000" marR="0" lvl="8" indent="0" algn="l" rtl="0">
              <a:lnSpc>
                <a:spcPct val="100000"/>
              </a:lnSpc>
              <a:spcBef>
                <a:spcPts val="0"/>
              </a:spcBef>
              <a:spcAft>
                <a:spcPts val="0"/>
              </a:spcAft>
              <a:buClr>
                <a:srgbClr val="000000"/>
              </a:buClr>
              <a:buSzPct val="100000"/>
              <a:buFont typeface="Arial"/>
              <a:buNone/>
              <a:defRPr sz="2000"/>
            </a:lvl9pPr>
          </a:lstStyle>
          <a:p>
            <a:endParaRPr/>
          </a:p>
        </p:txBody>
      </p:sp>
      <p:sp>
        <p:nvSpPr>
          <p:cNvPr id="9" name="Shape 9"/>
          <p:cNvSpPr txBox="1">
            <a:spLocks noGrp="1"/>
          </p:cNvSpPr>
          <p:nvPr>
            <p:ph type="ftr" idx="11"/>
          </p:nvPr>
        </p:nvSpPr>
        <p:spPr>
          <a:xfrm rot="5400000">
            <a:off x="9941631" y="5315140"/>
            <a:ext cx="4551599" cy="520200"/>
          </a:xfrm>
          <a:prstGeom prst="rect">
            <a:avLst/>
          </a:prstGeom>
          <a:noFill/>
          <a:ln>
            <a:noFill/>
          </a:ln>
        </p:spPr>
        <p:txBody>
          <a:bodyPr lIns="130025" tIns="130025" rIns="130025" bIns="130025" anchor="ctr" anchorCtr="0"/>
          <a:lstStyle>
            <a:lvl1pPr marL="0" marR="0" lvl="0" indent="0" algn="l" rtl="0">
              <a:lnSpc>
                <a:spcPct val="100000"/>
              </a:lnSpc>
              <a:spcBef>
                <a:spcPts val="0"/>
              </a:spcBef>
              <a:spcAft>
                <a:spcPts val="0"/>
              </a:spcAft>
              <a:buClr>
                <a:srgbClr val="000000"/>
              </a:buClr>
              <a:buSzPct val="100000"/>
              <a:buFont typeface="Arial"/>
              <a:buNone/>
              <a:defRPr sz="2000"/>
            </a:lvl1pPr>
            <a:lvl2pPr marL="647700" marR="0" lvl="1" indent="0" algn="l" rtl="0">
              <a:lnSpc>
                <a:spcPct val="100000"/>
              </a:lnSpc>
              <a:spcBef>
                <a:spcPts val="0"/>
              </a:spcBef>
              <a:spcAft>
                <a:spcPts val="0"/>
              </a:spcAft>
              <a:buClr>
                <a:srgbClr val="000000"/>
              </a:buClr>
              <a:buSzPct val="100000"/>
              <a:buFont typeface="Arial"/>
              <a:buNone/>
              <a:defRPr sz="2000"/>
            </a:lvl2pPr>
            <a:lvl3pPr marL="1295400" marR="0" lvl="2" indent="0" algn="l" rtl="0">
              <a:lnSpc>
                <a:spcPct val="100000"/>
              </a:lnSpc>
              <a:spcBef>
                <a:spcPts val="0"/>
              </a:spcBef>
              <a:spcAft>
                <a:spcPts val="0"/>
              </a:spcAft>
              <a:buClr>
                <a:srgbClr val="000000"/>
              </a:buClr>
              <a:buSzPct val="100000"/>
              <a:buFont typeface="Arial"/>
              <a:buNone/>
              <a:defRPr sz="2000"/>
            </a:lvl3pPr>
            <a:lvl4pPr marL="1955800" marR="0" lvl="3" indent="0" algn="l" rtl="0">
              <a:lnSpc>
                <a:spcPct val="100000"/>
              </a:lnSpc>
              <a:spcBef>
                <a:spcPts val="0"/>
              </a:spcBef>
              <a:spcAft>
                <a:spcPts val="0"/>
              </a:spcAft>
              <a:buClr>
                <a:srgbClr val="000000"/>
              </a:buClr>
              <a:buSzPct val="100000"/>
              <a:buFont typeface="Arial"/>
              <a:buNone/>
              <a:defRPr sz="2000"/>
            </a:lvl4pPr>
            <a:lvl5pPr marL="2603500" marR="0" lvl="4" indent="0" algn="l" rtl="0">
              <a:lnSpc>
                <a:spcPct val="100000"/>
              </a:lnSpc>
              <a:spcBef>
                <a:spcPts val="0"/>
              </a:spcBef>
              <a:spcAft>
                <a:spcPts val="0"/>
              </a:spcAft>
              <a:buClr>
                <a:srgbClr val="000000"/>
              </a:buClr>
              <a:buSzPct val="100000"/>
              <a:buFont typeface="Arial"/>
              <a:buNone/>
              <a:defRPr sz="2000"/>
            </a:lvl5pPr>
            <a:lvl6pPr marL="3251200" marR="0" lvl="5" indent="0" algn="l" rtl="0">
              <a:lnSpc>
                <a:spcPct val="100000"/>
              </a:lnSpc>
              <a:spcBef>
                <a:spcPts val="0"/>
              </a:spcBef>
              <a:spcAft>
                <a:spcPts val="0"/>
              </a:spcAft>
              <a:buClr>
                <a:srgbClr val="000000"/>
              </a:buClr>
              <a:buSzPct val="100000"/>
              <a:buFont typeface="Arial"/>
              <a:buNone/>
              <a:defRPr sz="2000"/>
            </a:lvl6pPr>
            <a:lvl7pPr marL="3898900" marR="0" lvl="6" indent="0" algn="l" rtl="0">
              <a:lnSpc>
                <a:spcPct val="100000"/>
              </a:lnSpc>
              <a:spcBef>
                <a:spcPts val="0"/>
              </a:spcBef>
              <a:spcAft>
                <a:spcPts val="0"/>
              </a:spcAft>
              <a:buClr>
                <a:srgbClr val="000000"/>
              </a:buClr>
              <a:buSzPct val="100000"/>
              <a:buFont typeface="Arial"/>
              <a:buNone/>
              <a:defRPr sz="2000"/>
            </a:lvl7pPr>
            <a:lvl8pPr marL="4546600" marR="0" lvl="7" indent="0" algn="l" rtl="0">
              <a:lnSpc>
                <a:spcPct val="100000"/>
              </a:lnSpc>
              <a:spcBef>
                <a:spcPts val="0"/>
              </a:spcBef>
              <a:spcAft>
                <a:spcPts val="0"/>
              </a:spcAft>
              <a:buClr>
                <a:srgbClr val="000000"/>
              </a:buClr>
              <a:buSzPct val="100000"/>
              <a:buFont typeface="Arial"/>
              <a:buNone/>
              <a:defRPr sz="2000"/>
            </a:lvl8pPr>
            <a:lvl9pPr marL="5207000" marR="0" lvl="8" indent="0" algn="l" rtl="0">
              <a:lnSpc>
                <a:spcPct val="100000"/>
              </a:lnSpc>
              <a:spcBef>
                <a:spcPts val="0"/>
              </a:spcBef>
              <a:spcAft>
                <a:spcPts val="0"/>
              </a:spcAft>
              <a:buClr>
                <a:srgbClr val="000000"/>
              </a:buClr>
              <a:buSzPct val="100000"/>
              <a:buFont typeface="Arial"/>
              <a:buNone/>
              <a:defRPr sz="2000"/>
            </a:lvl9pPr>
          </a:lstStyle>
          <a:p>
            <a:endParaRPr/>
          </a:p>
        </p:txBody>
      </p:sp>
      <p:sp>
        <p:nvSpPr>
          <p:cNvPr id="10" name="Shape 10"/>
          <p:cNvSpPr txBox="1">
            <a:spLocks noGrp="1"/>
          </p:cNvSpPr>
          <p:nvPr>
            <p:ph type="sldNum" idx="12"/>
          </p:nvPr>
        </p:nvSpPr>
        <p:spPr>
          <a:xfrm>
            <a:off x="12169648" y="9007124"/>
            <a:ext cx="780300" cy="746700"/>
          </a:xfrm>
          <a:prstGeom prst="rect">
            <a:avLst/>
          </a:prstGeom>
          <a:noFill/>
          <a:ln>
            <a:noFill/>
          </a:ln>
        </p:spPr>
        <p:txBody>
          <a:bodyPr lIns="130025" tIns="130025" rIns="130025" bIns="130025" anchor="ctr" anchorCtr="0">
            <a:noAutofit/>
          </a:bodyPr>
          <a:lstStyle/>
          <a:p>
            <a:pPr lvl="0" algn="r">
              <a:spcBef>
                <a:spcPts val="0"/>
              </a:spcBef>
              <a:buNone/>
            </a:pPr>
            <a:fld id="{00000000-1234-1234-1234-123412341234}" type="slidenum">
              <a:rPr lang="en-US" sz="1800"/>
              <a:t>‹N°›</a:t>
            </a:fld>
            <a:endParaRPr lang="en-US" sz="1800"/>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comments" Target="../comments/commen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10.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comments" Target="../comments/comment2.xml"/></Relationships>
</file>

<file path=ppt/slides/_rels/slide2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7.xml"/><Relationship Id="rId1" Type="http://schemas.openxmlformats.org/officeDocument/2006/relationships/slideLayout" Target="../slideLayouts/slideLayout5.xml"/><Relationship Id="rId4" Type="http://schemas.openxmlformats.org/officeDocument/2006/relationships/comments" Target="../comments/comment3.xml"/></Relationships>
</file>

<file path=ppt/slides/_rels/slide3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9.xml"/><Relationship Id="rId1" Type="http://schemas.openxmlformats.org/officeDocument/2006/relationships/slideLayout" Target="../slideLayouts/slideLayout5.xml"/><Relationship Id="rId4" Type="http://schemas.openxmlformats.org/officeDocument/2006/relationships/comments" Target="../comments/commen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0.xml"/><Relationship Id="rId1" Type="http://schemas.openxmlformats.org/officeDocument/2006/relationships/slideLayout" Target="../slideLayouts/slideLayout5.xml"/><Relationship Id="rId4" Type="http://schemas.openxmlformats.org/officeDocument/2006/relationships/comments" Target="../comments/comment5.xml"/></Relationships>
</file>

<file path=ppt/slides/_rels/slide4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2.xml"/><Relationship Id="rId1" Type="http://schemas.openxmlformats.org/officeDocument/2006/relationships/slideLayout" Target="../slideLayouts/slideLayout5.xml"/><Relationship Id="rId4" Type="http://schemas.openxmlformats.org/officeDocument/2006/relationships/comments" Target="../comments/commen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5.xml"/><Relationship Id="rId4" Type="http://schemas.openxmlformats.org/officeDocument/2006/relationships/image" Target="../media/image42.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48.xml"/><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comments" Target="../comments/comment7.xml"/><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4.xml"/><Relationship Id="rId1" Type="http://schemas.openxmlformats.org/officeDocument/2006/relationships/slideLayout" Target="../slideLayouts/slideLayout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7.xml"/><Relationship Id="rId1" Type="http://schemas.openxmlformats.org/officeDocument/2006/relationships/slideLayout" Target="../slideLayouts/slideLayout5.xml"/><Relationship Id="rId4" Type="http://schemas.openxmlformats.org/officeDocument/2006/relationships/comments" Target="../comments/comment8.xml"/></Relationships>
</file>

<file path=ppt/slides/_rels/slide58.xml.rels><?xml version="1.0" encoding="UTF-8" standalone="yes"?>
<Relationships xmlns="http://schemas.openxmlformats.org/package/2006/relationships"><Relationship Id="rId3" Type="http://schemas.openxmlformats.org/officeDocument/2006/relationships/comments" Target="../comments/comment9.xml"/><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60.xml.rels><?xml version="1.0" encoding="UTF-8" standalone="yes"?>
<Relationships xmlns="http://schemas.openxmlformats.org/package/2006/relationships"><Relationship Id="rId8" Type="http://schemas.openxmlformats.org/officeDocument/2006/relationships/hyperlink" Target="https://www.youtube.com/watch?v=cKaWJ72x1rI" TargetMode="External"/><Relationship Id="rId3" Type="http://schemas.openxmlformats.org/officeDocument/2006/relationships/hyperlink" Target="http://www.reveillance.com/2016/04/12/pr&#233;paration-aux-examens/" TargetMode="External"/><Relationship Id="rId7" Type="http://schemas.openxmlformats.org/officeDocument/2006/relationships/hyperlink" Target="http://mondiapason.ca/" TargetMode="External"/><Relationship Id="rId12" Type="http://schemas.openxmlformats.org/officeDocument/2006/relationships/hyperlink" Target="https://cdc.qc.ca/parea/700166-langevin-learning-to-learn-saint-jerome-PAREA-1991.pdf" TargetMode="External"/><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hyperlink" Target="https://www.youtube.com/watch?v=C0UZJt-8sTU" TargetMode="External"/><Relationship Id="rId11" Type="http://schemas.openxmlformats.org/officeDocument/2006/relationships/hyperlink" Target="http://www.cegep-lanaudiere.qc.ca/fichiers/pages-jo/guide-03.pdf" TargetMode="External"/><Relationship Id="rId5" Type="http://schemas.openxmlformats.org/officeDocument/2006/relationships/hyperlink" Target="http://correspo.ccdmd.qc.ca/index.php/document/connaitre-les-regles-grammaticales-necessaire-mais-insuffisant/enseigner-les-strategies-dapprentissage-aux-eleves-du-collegial-pour-que-leur-francais-se-porte-mieux/" TargetMode="External"/><Relationship Id="rId10" Type="http://schemas.openxmlformats.org/officeDocument/2006/relationships/hyperlink" Target="http://ez-proxy.cdc.qc.ca/login?url=http://search.ebscohost.com/login.aspx?direct=true&amp;scope=site&amp;db=nlebk&amp;db=nlabk&amp;AN=253760" TargetMode="External"/><Relationship Id="rId4" Type="http://schemas.openxmlformats.org/officeDocument/2006/relationships/hyperlink" Target="https://eduq.info/xmlui/bitstream/handle/11515/2045/M10655.pdf" TargetMode="External"/><Relationship Id="rId9" Type="http://schemas.openxmlformats.org/officeDocument/2006/relationships/hyperlink" Target="https://www.acpq.net/IMG/pdf/rapport_prep_mathieu_gagnon.pdf"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raf.dessins.free.fr/2bgal/img.php?id_img=12549" TargetMode="External"/><Relationship Id="rId2" Type="http://schemas.openxmlformats.org/officeDocument/2006/relationships/notesSlide" Target="../notesSlides/notesSlide61.xml"/><Relationship Id="rId1" Type="http://schemas.openxmlformats.org/officeDocument/2006/relationships/slideLayout" Target="../slideLayouts/slideLayout2.xml"/><Relationship Id="rId6" Type="http://schemas.openxmlformats.org/officeDocument/2006/relationships/hyperlink" Target="https://www.shutterstock.com/fr/image-vector/abstract-tree-icons-vector-education-science-153164672?src=id" TargetMode="External"/><Relationship Id="rId5" Type="http://schemas.openxmlformats.org/officeDocument/2006/relationships/hyperlink" Target="https://pixabay.com/fr/l-homme-%C3%A0-la-recherche-mots-livre-29749/" TargetMode="External"/><Relationship Id="rId4" Type="http://schemas.openxmlformats.org/officeDocument/2006/relationships/hyperlink" Target="http://monde.ccdmd.qc.ca/ressource/?id=92418&amp;demande=desc"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Http://pollev.com/philippelavi952"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7BBD8"/>
        </a:solidFill>
        <a:effectLst/>
      </p:bgPr>
    </p:bg>
    <p:spTree>
      <p:nvGrpSpPr>
        <p:cNvPr id="1" name="Shape 87"/>
        <p:cNvGrpSpPr/>
        <p:nvPr/>
      </p:nvGrpSpPr>
      <p:grpSpPr>
        <a:xfrm>
          <a:off x="0" y="0"/>
          <a:ext cx="0" cy="0"/>
          <a:chOff x="0" y="0"/>
          <a:chExt cx="0" cy="0"/>
        </a:xfrm>
      </p:grpSpPr>
      <p:cxnSp>
        <p:nvCxnSpPr>
          <p:cNvPr id="88" name="Shape 88"/>
          <p:cNvCxnSpPr/>
          <p:nvPr/>
        </p:nvCxnSpPr>
        <p:spPr>
          <a:xfrm>
            <a:off x="571500" y="5580150"/>
            <a:ext cx="11875800" cy="0"/>
          </a:xfrm>
          <a:prstGeom prst="straightConnector1">
            <a:avLst/>
          </a:prstGeom>
          <a:noFill/>
          <a:ln w="38100" cap="rnd" cmpd="sng">
            <a:solidFill>
              <a:srgbClr val="000000"/>
            </a:solidFill>
            <a:prstDash val="dashDot"/>
            <a:round/>
            <a:headEnd type="none" w="med" len="med"/>
            <a:tailEnd type="none" w="med" len="med"/>
          </a:ln>
        </p:spPr>
      </p:cxnSp>
      <p:sp>
        <p:nvSpPr>
          <p:cNvPr id="89" name="Shape 89"/>
          <p:cNvSpPr txBox="1">
            <a:spLocks noGrp="1"/>
          </p:cNvSpPr>
          <p:nvPr>
            <p:ph type="subTitle" idx="4294967295"/>
          </p:nvPr>
        </p:nvSpPr>
        <p:spPr>
          <a:xfrm>
            <a:off x="222350" y="834000"/>
            <a:ext cx="12687000" cy="2502000"/>
          </a:xfrm>
          <a:prstGeom prst="rect">
            <a:avLst/>
          </a:prstGeom>
          <a:noFill/>
          <a:ln>
            <a:noFill/>
          </a:ln>
        </p:spPr>
        <p:txBody>
          <a:bodyPr lIns="50800" tIns="50800" rIns="50800" bIns="50800" anchor="ctr" anchorCtr="0">
            <a:noAutofit/>
          </a:bodyPr>
          <a:lstStyle/>
          <a:p>
            <a:pPr marL="0" marR="0" lvl="0" indent="0" algn="ctr" rtl="0">
              <a:lnSpc>
                <a:spcPct val="70000"/>
              </a:lnSpc>
              <a:spcBef>
                <a:spcPts val="0"/>
              </a:spcBef>
              <a:spcAft>
                <a:spcPts val="0"/>
              </a:spcAft>
              <a:buClr>
                <a:srgbClr val="000000"/>
              </a:buClr>
              <a:buSzPct val="25000"/>
              <a:buFont typeface="Arial"/>
              <a:buNone/>
            </a:pPr>
            <a:r>
              <a:rPr lang="en-US" sz="4800" u="none" strike="noStrike" cap="none">
                <a:solidFill>
                  <a:srgbClr val="000000"/>
                </a:solidFill>
                <a:latin typeface="Helvetica Neue Light"/>
                <a:ea typeface="Helvetica Neue Light"/>
                <a:cs typeface="Helvetica Neue Light"/>
                <a:sym typeface="Helvetica Neue Light"/>
              </a:rPr>
              <a:t>Se mobiliser pour soutenir la réussite</a:t>
            </a:r>
            <a:r>
              <a:rPr lang="en-US" sz="4800" b="1" u="none" strike="noStrike" cap="none">
                <a:solidFill>
                  <a:srgbClr val="000000"/>
                </a:solidFill>
                <a:latin typeface="Helvetica Neue"/>
                <a:ea typeface="Helvetica Neue"/>
                <a:cs typeface="Helvetica Neue"/>
                <a:sym typeface="Helvetica Neue"/>
              </a:rPr>
              <a:t/>
            </a:r>
            <a:br>
              <a:rPr lang="en-US" sz="4800" b="1" u="none" strike="noStrike" cap="none">
                <a:solidFill>
                  <a:srgbClr val="000000"/>
                </a:solidFill>
                <a:latin typeface="Helvetica Neue"/>
                <a:ea typeface="Helvetica Neue"/>
                <a:cs typeface="Helvetica Neue"/>
                <a:sym typeface="Helvetica Neue"/>
              </a:rPr>
            </a:br>
            <a:r>
              <a:rPr lang="en-US" sz="4800" b="1">
                <a:latin typeface="Helvetica Neue"/>
                <a:ea typeface="Helvetica Neue"/>
                <a:cs typeface="Helvetica Neue"/>
                <a:sym typeface="Helvetica Neue"/>
              </a:rPr>
              <a:t>L</a:t>
            </a:r>
            <a:r>
              <a:rPr lang="en-US" sz="4800" b="1" u="none" strike="noStrike" cap="none">
                <a:solidFill>
                  <a:srgbClr val="000000"/>
                </a:solidFill>
                <a:latin typeface="Helvetica Neue"/>
                <a:ea typeface="Helvetica Neue"/>
                <a:cs typeface="Helvetica Neue"/>
                <a:sym typeface="Helvetica Neue"/>
              </a:rPr>
              <a:t>e cas des stratégies d'apprentissage</a:t>
            </a:r>
          </a:p>
        </p:txBody>
      </p:sp>
      <p:sp>
        <p:nvSpPr>
          <p:cNvPr id="90" name="Shape 90"/>
          <p:cNvSpPr/>
          <p:nvPr/>
        </p:nvSpPr>
        <p:spPr>
          <a:xfrm>
            <a:off x="6502400" y="4254498"/>
            <a:ext cx="126900" cy="1244700"/>
          </a:xfrm>
          <a:prstGeom prst="rect">
            <a:avLst/>
          </a:prstGeom>
          <a:noFill/>
          <a:ln>
            <a:noFill/>
          </a:ln>
        </p:spPr>
        <p:txBody>
          <a:bodyPr lIns="50800" tIns="50800" rIns="50800" bIns="50800" anchor="ctr" anchorCtr="0">
            <a:noAutofit/>
          </a:bodyPr>
          <a:lstStyle/>
          <a:p>
            <a:pPr marL="0" marR="0" lvl="0" indent="0" algn="l" rtl="0">
              <a:lnSpc>
                <a:spcPct val="100000"/>
              </a:lnSpc>
              <a:spcBef>
                <a:spcPts val="0"/>
              </a:spcBef>
              <a:spcAft>
                <a:spcPts val="0"/>
              </a:spcAft>
              <a:buClr>
                <a:srgbClr val="5C5C5C"/>
              </a:buClr>
              <a:buFont typeface="Arial"/>
              <a:buNone/>
            </a:pPr>
            <a:endParaRPr sz="2800" b="0" i="1" u="none" strike="noStrike" cap="none">
              <a:solidFill>
                <a:srgbClr val="5C5C5C"/>
              </a:solidFill>
              <a:latin typeface="Arial"/>
              <a:ea typeface="Arial"/>
              <a:cs typeface="Arial"/>
              <a:sym typeface="Arial"/>
            </a:endParaRPr>
          </a:p>
        </p:txBody>
      </p:sp>
      <p:pic>
        <p:nvPicPr>
          <p:cNvPr id="91" name="Shape 91" descr="Affaires_etudiantes.jpg"/>
          <p:cNvPicPr preferRelativeResize="0"/>
          <p:nvPr/>
        </p:nvPicPr>
        <p:blipFill rotWithShape="1">
          <a:blip r:embed="rId3">
            <a:alphaModFix/>
          </a:blip>
          <a:srcRect/>
          <a:stretch/>
        </p:blipFill>
        <p:spPr>
          <a:xfrm>
            <a:off x="3485700" y="5941774"/>
            <a:ext cx="6047400" cy="3445800"/>
          </a:xfrm>
          <a:prstGeom prst="rect">
            <a:avLst/>
          </a:prstGeom>
          <a:noFill/>
          <a:ln>
            <a:noFill/>
          </a:ln>
        </p:spPr>
      </p:pic>
      <p:sp>
        <p:nvSpPr>
          <p:cNvPr id="92" name="Shape 92"/>
          <p:cNvSpPr txBox="1">
            <a:spLocks noGrp="1"/>
          </p:cNvSpPr>
          <p:nvPr>
            <p:ph type="sldNum" idx="12"/>
          </p:nvPr>
        </p:nvSpPr>
        <p:spPr>
          <a:xfrm>
            <a:off x="12186084" y="9189156"/>
            <a:ext cx="211800" cy="342900"/>
          </a:xfrm>
          <a:prstGeom prst="rect">
            <a:avLst/>
          </a:prstGeom>
          <a:noFill/>
          <a:ln>
            <a:noFill/>
          </a:ln>
        </p:spPr>
        <p:txBody>
          <a:bodyPr lIns="50800" tIns="50800" rIns="50800" bIns="50800" anchor="t" anchorCtr="0">
            <a:noAutofit/>
          </a:bodyPr>
          <a:lstStyle/>
          <a:p>
            <a:pPr marL="0" marR="0" lvl="0" indent="0" algn="r" rtl="0">
              <a:lnSpc>
                <a:spcPct val="100000"/>
              </a:lnSpc>
              <a:spcBef>
                <a:spcPts val="0"/>
              </a:spcBef>
              <a:spcAft>
                <a:spcPts val="0"/>
              </a:spcAft>
              <a:buClr>
                <a:srgbClr val="747676"/>
              </a:buClr>
              <a:buSzPct val="25000"/>
              <a:buFont typeface="Arial"/>
              <a:buNone/>
            </a:pPr>
            <a:fld id="{00000000-1234-1234-1234-123412341234}" type="slidenum">
              <a:rPr lang="en-US" sz="1600" b="0" i="0" u="none" strike="noStrike" cap="none">
                <a:solidFill>
                  <a:srgbClr val="747676"/>
                </a:solidFill>
                <a:latin typeface="Arial"/>
                <a:ea typeface="Arial"/>
                <a:cs typeface="Arial"/>
                <a:sym typeface="Arial"/>
              </a:rPr>
              <a:t>1</a:t>
            </a:fld>
            <a:endParaRPr lang="en-US" sz="1600" b="0" i="0" u="none" strike="noStrike" cap="none">
              <a:solidFill>
                <a:srgbClr val="747676"/>
              </a:solidFill>
              <a:latin typeface="Arial"/>
              <a:ea typeface="Arial"/>
              <a:cs typeface="Arial"/>
              <a:sym typeface="Arial"/>
            </a:endParaRPr>
          </a:p>
        </p:txBody>
      </p:sp>
      <p:sp>
        <p:nvSpPr>
          <p:cNvPr id="93" name="Shape 93"/>
          <p:cNvSpPr/>
          <p:nvPr/>
        </p:nvSpPr>
        <p:spPr>
          <a:xfrm>
            <a:off x="13754100" y="7924799"/>
            <a:ext cx="734700" cy="584100"/>
          </a:xfrm>
          <a:prstGeom prst="rect">
            <a:avLst/>
          </a:prstGeom>
          <a:noFill/>
          <a:ln>
            <a:noFill/>
          </a:ln>
        </p:spPr>
        <p:txBody>
          <a:bodyPr lIns="50800" tIns="50800" rIns="50800" bIns="50800" anchor="ctr" anchorCtr="0">
            <a:noAutofit/>
          </a:bodyPr>
          <a:lstStyle/>
          <a:p>
            <a:pPr marL="0" marR="0" lvl="0" indent="0" algn="l" rtl="0">
              <a:lnSpc>
                <a:spcPct val="100000"/>
              </a:lnSpc>
              <a:spcBef>
                <a:spcPts val="0"/>
              </a:spcBef>
              <a:spcAft>
                <a:spcPts val="0"/>
              </a:spcAft>
              <a:buClr>
                <a:srgbClr val="5C5C5C"/>
              </a:buClr>
              <a:buFont typeface="Arial"/>
              <a:buNone/>
            </a:pPr>
            <a:endParaRPr sz="2800" b="0" i="1" u="none" strike="noStrike" cap="none">
              <a:solidFill>
                <a:srgbClr val="5C5C5C"/>
              </a:solidFill>
              <a:latin typeface="Arial"/>
              <a:ea typeface="Arial"/>
              <a:cs typeface="Arial"/>
              <a:sym typeface="Arial"/>
            </a:endParaRPr>
          </a:p>
        </p:txBody>
      </p:sp>
      <p:sp>
        <p:nvSpPr>
          <p:cNvPr id="94" name="Shape 94"/>
          <p:cNvSpPr txBox="1">
            <a:spLocks noGrp="1"/>
          </p:cNvSpPr>
          <p:nvPr>
            <p:ph type="subTitle" idx="4294967295"/>
          </p:nvPr>
        </p:nvSpPr>
        <p:spPr>
          <a:xfrm>
            <a:off x="1837700" y="3734225"/>
            <a:ext cx="4664700" cy="584100"/>
          </a:xfrm>
          <a:prstGeom prst="rect">
            <a:avLst/>
          </a:prstGeom>
          <a:noFill/>
          <a:ln>
            <a:noFill/>
          </a:ln>
        </p:spPr>
        <p:txBody>
          <a:bodyPr lIns="50800" tIns="50800" rIns="50800" bIns="50800" anchor="ctr" anchorCtr="0">
            <a:noAutofit/>
          </a:bodyPr>
          <a:lstStyle/>
          <a:p>
            <a:pPr marL="0" marR="0" lvl="0" indent="0" algn="r" rtl="0">
              <a:lnSpc>
                <a:spcPct val="70000"/>
              </a:lnSpc>
              <a:spcBef>
                <a:spcPts val="0"/>
              </a:spcBef>
              <a:spcAft>
                <a:spcPts val="0"/>
              </a:spcAft>
              <a:buClr>
                <a:srgbClr val="000000"/>
              </a:buClr>
              <a:buSzPct val="25000"/>
              <a:buFont typeface="Arial"/>
              <a:buNone/>
            </a:pPr>
            <a:r>
              <a:rPr lang="en-US" sz="2400">
                <a:latin typeface="Helvetica Neue Light"/>
                <a:ea typeface="Helvetica Neue Light"/>
                <a:cs typeface="Helvetica Neue Light"/>
                <a:sym typeface="Helvetica Neue Light"/>
              </a:rPr>
              <a:t>Présenté par:</a:t>
            </a:r>
          </a:p>
        </p:txBody>
      </p:sp>
      <p:sp>
        <p:nvSpPr>
          <p:cNvPr id="95" name="Shape 95"/>
          <p:cNvSpPr txBox="1">
            <a:spLocks noGrp="1"/>
          </p:cNvSpPr>
          <p:nvPr>
            <p:ph type="subTitle" idx="4294967295"/>
          </p:nvPr>
        </p:nvSpPr>
        <p:spPr>
          <a:xfrm>
            <a:off x="6629300" y="3808000"/>
            <a:ext cx="4664700" cy="584100"/>
          </a:xfrm>
          <a:prstGeom prst="rect">
            <a:avLst/>
          </a:prstGeom>
          <a:noFill/>
          <a:ln>
            <a:noFill/>
          </a:ln>
        </p:spPr>
        <p:txBody>
          <a:bodyPr lIns="50800" tIns="50800" rIns="50800" bIns="50800" anchor="t" anchorCtr="0">
            <a:noAutofit/>
          </a:bodyPr>
          <a:lstStyle/>
          <a:p>
            <a:pPr marL="0" lvl="0" indent="0" rtl="0">
              <a:lnSpc>
                <a:spcPct val="70000"/>
              </a:lnSpc>
              <a:spcBef>
                <a:spcPts val="0"/>
              </a:spcBef>
              <a:buClr>
                <a:schemeClr val="dk1"/>
              </a:buClr>
              <a:buSzPct val="25000"/>
              <a:buFont typeface="Arial"/>
              <a:buNone/>
            </a:pPr>
            <a:r>
              <a:rPr lang="en-US" sz="2400" b="1">
                <a:solidFill>
                  <a:schemeClr val="dk1"/>
                </a:solidFill>
                <a:latin typeface="Helvetica Neue"/>
                <a:ea typeface="Helvetica Neue"/>
                <a:cs typeface="Helvetica Neue"/>
                <a:sym typeface="Helvetica Neue"/>
              </a:rPr>
              <a:t>Isabelle Delage</a:t>
            </a:r>
          </a:p>
          <a:p>
            <a:pPr marL="0" lvl="0" indent="0" rtl="0">
              <a:lnSpc>
                <a:spcPct val="70000"/>
              </a:lnSpc>
              <a:spcBef>
                <a:spcPts val="0"/>
              </a:spcBef>
              <a:buClr>
                <a:schemeClr val="dk1"/>
              </a:buClr>
              <a:buSzPct val="25000"/>
              <a:buFont typeface="Arial"/>
              <a:buNone/>
            </a:pPr>
            <a:r>
              <a:rPr lang="en-US" sz="2400" b="1">
                <a:solidFill>
                  <a:schemeClr val="dk1"/>
                </a:solidFill>
                <a:latin typeface="Helvetica Neue"/>
                <a:ea typeface="Helvetica Neue"/>
                <a:cs typeface="Helvetica Neue"/>
                <a:sym typeface="Helvetica Neue"/>
              </a:rPr>
              <a:t>Philippe Lavigueur</a:t>
            </a:r>
          </a:p>
          <a:p>
            <a:pPr marL="0" lvl="0" indent="0" rtl="0">
              <a:lnSpc>
                <a:spcPct val="70000"/>
              </a:lnSpc>
              <a:spcBef>
                <a:spcPts val="0"/>
              </a:spcBef>
              <a:buClr>
                <a:schemeClr val="dk1"/>
              </a:buClr>
              <a:buSzPct val="25000"/>
              <a:buFont typeface="Arial"/>
              <a:buNone/>
            </a:pPr>
            <a:r>
              <a:rPr lang="en-US" sz="2400" b="1">
                <a:solidFill>
                  <a:schemeClr val="dk1"/>
                </a:solidFill>
                <a:latin typeface="Helvetica Neue"/>
                <a:ea typeface="Helvetica Neue"/>
                <a:cs typeface="Helvetica Neue"/>
                <a:sym typeface="Helvetica Neue"/>
              </a:rPr>
              <a:t>Caroline Maheu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pic>
        <p:nvPicPr>
          <p:cNvPr id="158" name="Shape 158"/>
          <p:cNvPicPr preferRelativeResize="0"/>
          <p:nvPr/>
        </p:nvPicPr>
        <p:blipFill>
          <a:blip r:embed="rId3">
            <a:alphaModFix/>
          </a:blip>
          <a:stretch>
            <a:fillRect/>
          </a:stretch>
        </p:blipFill>
        <p:spPr>
          <a:xfrm>
            <a:off x="304800" y="152400"/>
            <a:ext cx="11837097" cy="9601200"/>
          </a:xfrm>
          <a:prstGeom prst="rect">
            <a:avLst/>
          </a:prstGeom>
          <a:noFill/>
          <a:ln>
            <a:noFill/>
          </a:ln>
        </p:spPr>
      </p:pic>
      <p:sp>
        <p:nvSpPr>
          <p:cNvPr id="159" name="Shape 159"/>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sldNum" idx="12"/>
          </p:nvPr>
        </p:nvSpPr>
        <p:spPr>
          <a:xfrm>
            <a:off x="11408865" y="8868118"/>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11</a:t>
            </a:fld>
            <a:endParaRPr lang="en-US"/>
          </a:p>
        </p:txBody>
      </p:sp>
      <p:sp>
        <p:nvSpPr>
          <p:cNvPr id="165" name="Shape 165"/>
          <p:cNvSpPr txBox="1">
            <a:spLocks noGrp="1"/>
          </p:cNvSpPr>
          <p:nvPr>
            <p:ph type="title"/>
          </p:nvPr>
        </p:nvSpPr>
        <p:spPr>
          <a:xfrm>
            <a:off x="771850" y="5423325"/>
            <a:ext cx="11499900" cy="1076400"/>
          </a:xfrm>
          <a:prstGeom prst="rect">
            <a:avLst/>
          </a:prstGeom>
        </p:spPr>
        <p:txBody>
          <a:bodyPr lIns="130025" tIns="130025" rIns="130025" bIns="130025" anchor="t" anchorCtr="0">
            <a:noAutofit/>
          </a:bodyPr>
          <a:lstStyle/>
          <a:p>
            <a:pPr lvl="0">
              <a:spcBef>
                <a:spcPts val="0"/>
              </a:spcBef>
              <a:buClr>
                <a:schemeClr val="dk1"/>
              </a:buClr>
              <a:buSzPct val="25000"/>
              <a:buFont typeface="Arial"/>
              <a:buNone/>
            </a:pPr>
            <a:r>
              <a:rPr lang="en-US"/>
              <a:t>Récit de pratique</a:t>
            </a:r>
          </a:p>
        </p:txBody>
      </p:sp>
      <p:sp>
        <p:nvSpPr>
          <p:cNvPr id="166" name="Shape 166"/>
          <p:cNvSpPr txBox="1">
            <a:spLocks noGrp="1"/>
          </p:cNvSpPr>
          <p:nvPr>
            <p:ph type="subTitle" idx="1"/>
          </p:nvPr>
        </p:nvSpPr>
        <p:spPr>
          <a:xfrm>
            <a:off x="519150" y="6160000"/>
            <a:ext cx="11834700" cy="593100"/>
          </a:xfrm>
          <a:prstGeom prst="rect">
            <a:avLst/>
          </a:prstGeom>
        </p:spPr>
        <p:txBody>
          <a:bodyPr lIns="130025" tIns="130025" rIns="130025" bIns="130025" anchor="t" anchorCtr="0">
            <a:noAutofit/>
          </a:bodyPr>
          <a:lstStyle/>
          <a:p>
            <a:pPr lvl="0">
              <a:spcBef>
                <a:spcPts val="0"/>
              </a:spcBef>
              <a:buClr>
                <a:schemeClr val="dk1"/>
              </a:buClr>
              <a:buSzPct val="36666"/>
              <a:buFont typeface="Arial"/>
              <a:buNone/>
            </a:pPr>
            <a:r>
              <a:rPr lang="en-US"/>
              <a:t>Trois activités aux travers les lunettes des stratégies d’apprentissage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Shape 171"/>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Organise-toi</a:t>
            </a:r>
          </a:p>
          <a:p>
            <a:pPr lvl="0">
              <a:spcBef>
                <a:spcPts val="0"/>
              </a:spcBef>
              <a:buNone/>
            </a:pPr>
            <a:r>
              <a:rPr lang="en-US"/>
              <a:t>avant de te faire organiser !</a:t>
            </a:r>
          </a:p>
        </p:txBody>
      </p:sp>
      <p:pic>
        <p:nvPicPr>
          <p:cNvPr id="172" name="Shape 172" descr="Bureau pêle-mêle.jpg"/>
          <p:cNvPicPr preferRelativeResize="0"/>
          <p:nvPr/>
        </p:nvPicPr>
        <p:blipFill>
          <a:blip r:embed="rId3">
            <a:alphaModFix/>
          </a:blip>
          <a:stretch>
            <a:fillRect/>
          </a:stretch>
        </p:blipFill>
        <p:spPr>
          <a:xfrm>
            <a:off x="1173250" y="2855425"/>
            <a:ext cx="9583950" cy="5903274"/>
          </a:xfrm>
          <a:prstGeom prst="rect">
            <a:avLst/>
          </a:prstGeom>
          <a:noFill/>
          <a:ln>
            <a:noFill/>
          </a:ln>
        </p:spPr>
      </p:pic>
      <p:sp>
        <p:nvSpPr>
          <p:cNvPr id="173" name="Shape 173"/>
          <p:cNvSpPr txBox="1"/>
          <p:nvPr/>
        </p:nvSpPr>
        <p:spPr>
          <a:xfrm>
            <a:off x="8823750" y="8982000"/>
            <a:ext cx="2888700" cy="683400"/>
          </a:xfrm>
          <a:prstGeom prst="rect">
            <a:avLst/>
          </a:prstGeom>
          <a:noFill/>
          <a:ln>
            <a:noFill/>
          </a:ln>
        </p:spPr>
        <p:txBody>
          <a:bodyPr lIns="91425" tIns="91425" rIns="91425" bIns="91425" anchor="t" anchorCtr="0">
            <a:noAutofit/>
          </a:bodyPr>
          <a:lstStyle/>
          <a:p>
            <a:pPr lvl="0" algn="r">
              <a:spcBef>
                <a:spcPts val="0"/>
              </a:spcBef>
              <a:buNone/>
            </a:pPr>
            <a:r>
              <a:rPr lang="en-US" sz="1800"/>
              <a:t>(Chispas, 2016)</a:t>
            </a:r>
          </a:p>
        </p:txBody>
      </p:sp>
      <p:sp>
        <p:nvSpPr>
          <p:cNvPr id="174" name="Shape 174"/>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pic>
        <p:nvPicPr>
          <p:cNvPr id="179" name="Shape 179" descr="IMG_2351.JPG"/>
          <p:cNvPicPr preferRelativeResize="0"/>
          <p:nvPr/>
        </p:nvPicPr>
        <p:blipFill rotWithShape="1">
          <a:blip r:embed="rId3">
            <a:alphaModFix/>
          </a:blip>
          <a:srcRect l="6479" r="4631"/>
          <a:stretch/>
        </p:blipFill>
        <p:spPr>
          <a:xfrm>
            <a:off x="0" y="0"/>
            <a:ext cx="13004796" cy="9753602"/>
          </a:xfrm>
          <a:prstGeom prst="rect">
            <a:avLst/>
          </a:prstGeom>
          <a:noFill/>
          <a:ln>
            <a:noFill/>
          </a:ln>
        </p:spPr>
      </p:pic>
      <p:sp>
        <p:nvSpPr>
          <p:cNvPr id="180" name="Shape 180"/>
          <p:cNvSpPr txBox="1"/>
          <p:nvPr/>
        </p:nvSpPr>
        <p:spPr>
          <a:xfrm>
            <a:off x="406400" y="226300"/>
            <a:ext cx="12192000" cy="1252500"/>
          </a:xfrm>
          <a:prstGeom prst="rect">
            <a:avLst/>
          </a:prstGeom>
          <a:noFill/>
          <a:ln>
            <a:noFill/>
          </a:ln>
        </p:spPr>
        <p:txBody>
          <a:bodyPr lIns="91425" tIns="91425" rIns="91425" bIns="91425" anchor="t" anchorCtr="0">
            <a:noAutofit/>
          </a:bodyPr>
          <a:lstStyle/>
          <a:p>
            <a:pPr lvl="0">
              <a:spcBef>
                <a:spcPts val="0"/>
              </a:spcBef>
              <a:buNone/>
            </a:pPr>
            <a:r>
              <a:rPr lang="en-US" sz="4000">
                <a:solidFill>
                  <a:srgbClr val="B9CC3F"/>
                </a:solidFill>
                <a:latin typeface="Helvetica Neue Light"/>
                <a:ea typeface="Helvetica Neue Light"/>
                <a:cs typeface="Helvetica Neue Light"/>
                <a:sym typeface="Helvetica Neue Light"/>
              </a:rPr>
              <a:t>Présentation de l’activité</a:t>
            </a:r>
            <a:r>
              <a:rPr lang="en-US" sz="4000">
                <a:solidFill>
                  <a:srgbClr val="B9CC3F"/>
                </a:solidFill>
                <a:latin typeface="Helvetica Neue"/>
                <a:ea typeface="Helvetica Neue"/>
                <a:cs typeface="Helvetica Neue"/>
                <a:sym typeface="Helvetica Neue"/>
              </a:rPr>
              <a:t> </a:t>
            </a:r>
            <a:br>
              <a:rPr lang="en-US" sz="4000">
                <a:solidFill>
                  <a:srgbClr val="B9CC3F"/>
                </a:solidFill>
                <a:latin typeface="Helvetica Neue"/>
                <a:ea typeface="Helvetica Neue"/>
                <a:cs typeface="Helvetica Neue"/>
                <a:sym typeface="Helvetica Neue"/>
              </a:rPr>
            </a:br>
            <a:r>
              <a:rPr lang="en-US" sz="4000" b="1">
                <a:solidFill>
                  <a:srgbClr val="B9CC3F"/>
                </a:solidFill>
                <a:latin typeface="Helvetica Neue"/>
                <a:ea typeface="Helvetica Neue"/>
                <a:cs typeface="Helvetica Neue"/>
                <a:sym typeface="Helvetica Neue"/>
              </a:rPr>
              <a:t>Organise-toi avant de te faire organiser!</a:t>
            </a:r>
          </a:p>
        </p:txBody>
      </p:sp>
      <p:sp>
        <p:nvSpPr>
          <p:cNvPr id="181" name="Shape 181"/>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pic>
        <p:nvPicPr>
          <p:cNvPr id="186" name="Shape 186"/>
          <p:cNvPicPr preferRelativeResize="0"/>
          <p:nvPr/>
        </p:nvPicPr>
        <p:blipFill>
          <a:blip r:embed="rId3">
            <a:alphaModFix/>
          </a:blip>
          <a:stretch>
            <a:fillRect/>
          </a:stretch>
        </p:blipFill>
        <p:spPr>
          <a:xfrm>
            <a:off x="0" y="-76200"/>
            <a:ext cx="13004799" cy="10013574"/>
          </a:xfrm>
          <a:prstGeom prst="rect">
            <a:avLst/>
          </a:prstGeom>
          <a:noFill/>
          <a:ln>
            <a:noFill/>
          </a:ln>
        </p:spPr>
      </p:pic>
      <p:sp>
        <p:nvSpPr>
          <p:cNvPr id="187" name="Shape 187"/>
          <p:cNvSpPr/>
          <p:nvPr/>
        </p:nvSpPr>
        <p:spPr>
          <a:xfrm>
            <a:off x="9881800" y="1838225"/>
            <a:ext cx="2260200" cy="7863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8" name="Shape 188"/>
          <p:cNvSpPr/>
          <p:nvPr/>
        </p:nvSpPr>
        <p:spPr>
          <a:xfrm>
            <a:off x="9549725" y="8187700"/>
            <a:ext cx="2414700" cy="7863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189" name="Shape 189"/>
          <p:cNvSpPr txBox="1"/>
          <p:nvPr/>
        </p:nvSpPr>
        <p:spPr>
          <a:xfrm>
            <a:off x="9639575" y="3232850"/>
            <a:ext cx="2997000" cy="786300"/>
          </a:xfrm>
          <a:prstGeom prst="rect">
            <a:avLst/>
          </a:prstGeom>
          <a:noFill/>
          <a:ln>
            <a:noFill/>
          </a:ln>
        </p:spPr>
        <p:txBody>
          <a:bodyPr lIns="91425" tIns="91425" rIns="91425" bIns="91425" anchor="t" anchorCtr="0">
            <a:noAutofit/>
          </a:bodyPr>
          <a:lstStyle/>
          <a:p>
            <a:pPr lvl="0">
              <a:spcBef>
                <a:spcPts val="0"/>
              </a:spcBef>
              <a:buNone/>
            </a:pPr>
            <a:r>
              <a:rPr lang="en-US" sz="2400" b="1">
                <a:solidFill>
                  <a:srgbClr val="D2611C"/>
                </a:solidFill>
                <a:latin typeface="Helvetica Neue"/>
                <a:ea typeface="Helvetica Neue"/>
                <a:cs typeface="Helvetica Neue"/>
                <a:sym typeface="Helvetica Neue"/>
              </a:rPr>
              <a:t>Comment prendre des notes de cours</a:t>
            </a:r>
          </a:p>
        </p:txBody>
      </p:sp>
      <p:sp>
        <p:nvSpPr>
          <p:cNvPr id="190" name="Shape 190"/>
          <p:cNvSpPr txBox="1"/>
          <p:nvPr/>
        </p:nvSpPr>
        <p:spPr>
          <a:xfrm>
            <a:off x="9613450" y="6392350"/>
            <a:ext cx="3558900" cy="786300"/>
          </a:xfrm>
          <a:prstGeom prst="rect">
            <a:avLst/>
          </a:prstGeom>
          <a:noFill/>
          <a:ln>
            <a:noFill/>
          </a:ln>
        </p:spPr>
        <p:txBody>
          <a:bodyPr lIns="91425" tIns="91425" rIns="91425" bIns="91425" anchor="ctr" anchorCtr="0">
            <a:noAutofit/>
          </a:bodyPr>
          <a:lstStyle/>
          <a:p>
            <a:pPr lvl="0">
              <a:spcBef>
                <a:spcPts val="0"/>
              </a:spcBef>
              <a:buClr>
                <a:srgbClr val="000000"/>
              </a:buClr>
              <a:buFont typeface="Arial"/>
              <a:buNone/>
            </a:pPr>
            <a:endParaRPr/>
          </a:p>
          <a:p>
            <a:pPr lvl="0" rtl="0">
              <a:spcBef>
                <a:spcPts val="0"/>
              </a:spcBef>
              <a:buNone/>
            </a:pPr>
            <a:r>
              <a:rPr lang="en-US" sz="2400" b="1">
                <a:solidFill>
                  <a:srgbClr val="D2611C"/>
                </a:solidFill>
                <a:latin typeface="Helvetica Neue"/>
                <a:ea typeface="Helvetica Neue"/>
                <a:cs typeface="Helvetica Neue"/>
                <a:sym typeface="Helvetica Neue"/>
              </a:rPr>
              <a:t>Quoi prendre en note</a:t>
            </a:r>
          </a:p>
        </p:txBody>
      </p:sp>
      <p:sp>
        <p:nvSpPr>
          <p:cNvPr id="191" name="Shape 191"/>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La prise de notes</a:t>
            </a:r>
          </a:p>
        </p:txBody>
      </p:sp>
      <p:sp>
        <p:nvSpPr>
          <p:cNvPr id="192" name="Shape 192"/>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pic>
        <p:nvPicPr>
          <p:cNvPr id="197" name="Shape 197" descr="Notes de cours image.jpg"/>
          <p:cNvPicPr preferRelativeResize="0"/>
          <p:nvPr/>
        </p:nvPicPr>
        <p:blipFill>
          <a:blip r:embed="rId3">
            <a:alphaModFix/>
          </a:blip>
          <a:stretch>
            <a:fillRect/>
          </a:stretch>
        </p:blipFill>
        <p:spPr>
          <a:xfrm>
            <a:off x="4437075" y="214337"/>
            <a:ext cx="7485622" cy="9324921"/>
          </a:xfrm>
          <a:prstGeom prst="rect">
            <a:avLst/>
          </a:prstGeom>
          <a:noFill/>
          <a:ln>
            <a:noFill/>
          </a:ln>
        </p:spPr>
      </p:pic>
      <p:sp>
        <p:nvSpPr>
          <p:cNvPr id="198" name="Shape 198"/>
          <p:cNvSpPr txBox="1"/>
          <p:nvPr/>
        </p:nvSpPr>
        <p:spPr>
          <a:xfrm>
            <a:off x="325950" y="748775"/>
            <a:ext cx="4492800" cy="1594500"/>
          </a:xfrm>
          <a:prstGeom prst="rect">
            <a:avLst/>
          </a:prstGeom>
          <a:noFill/>
          <a:ln>
            <a:noFill/>
          </a:ln>
        </p:spPr>
        <p:txBody>
          <a:bodyPr lIns="91425" tIns="91425" rIns="91425" bIns="91425" anchor="t" anchorCtr="0">
            <a:noAutofit/>
          </a:bodyPr>
          <a:lstStyle/>
          <a:p>
            <a:pPr lvl="0">
              <a:spcBef>
                <a:spcPts val="0"/>
              </a:spcBef>
              <a:buNone/>
            </a:pPr>
            <a:r>
              <a:rPr lang="en-US" sz="4000" b="1">
                <a:solidFill>
                  <a:srgbClr val="9EAF36"/>
                </a:solidFill>
                <a:latin typeface="Helvetica Neue"/>
                <a:ea typeface="Helvetica Neue"/>
                <a:cs typeface="Helvetica Neue"/>
                <a:sym typeface="Helvetica Neue"/>
              </a:rPr>
              <a:t>Comment prendre ses notes de cours</a:t>
            </a:r>
          </a:p>
        </p:txBody>
      </p:sp>
      <p:sp>
        <p:nvSpPr>
          <p:cNvPr id="199" name="Shape 199"/>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3"/>
        <p:cNvGrpSpPr/>
        <p:nvPr/>
      </p:nvGrpSpPr>
      <p:grpSpPr>
        <a:xfrm>
          <a:off x="0" y="0"/>
          <a:ext cx="0" cy="0"/>
          <a:chOff x="0" y="0"/>
          <a:chExt cx="0" cy="0"/>
        </a:xfrm>
      </p:grpSpPr>
      <p:sp>
        <p:nvSpPr>
          <p:cNvPr id="204" name="Shape 204"/>
          <p:cNvSpPr txBox="1"/>
          <p:nvPr/>
        </p:nvSpPr>
        <p:spPr>
          <a:xfrm>
            <a:off x="1179000" y="1879600"/>
            <a:ext cx="9903300" cy="6154200"/>
          </a:xfrm>
          <a:prstGeom prst="rect">
            <a:avLst/>
          </a:prstGeom>
          <a:noFill/>
          <a:ln>
            <a:noFill/>
          </a:ln>
        </p:spPr>
        <p:txBody>
          <a:bodyPr lIns="91425" tIns="91425" rIns="91425" bIns="91425" anchor="t" anchorCtr="0">
            <a:noAutofit/>
          </a:bodyPr>
          <a:lstStyle/>
          <a:p>
            <a:pPr lvl="0" rtl="0">
              <a:lnSpc>
                <a:spcPct val="100000"/>
              </a:lnSpc>
              <a:spcBef>
                <a:spcPts val="800"/>
              </a:spcBef>
              <a:spcAft>
                <a:spcPts val="2500"/>
              </a:spcAft>
              <a:buNone/>
            </a:pPr>
            <a:r>
              <a:rPr lang="en-US" sz="3000">
                <a:solidFill>
                  <a:schemeClr val="dk1"/>
                </a:solidFill>
                <a:latin typeface="Helvetica Neue"/>
                <a:ea typeface="Helvetica Neue"/>
                <a:cs typeface="Helvetica Neue"/>
                <a:sym typeface="Helvetica Neue"/>
              </a:rPr>
              <a:t>Prépare-toi avant le cours, lis et parcours ton manuel, ton plan de cours.</a:t>
            </a:r>
          </a:p>
          <a:p>
            <a:pPr lvl="0" rtl="0">
              <a:lnSpc>
                <a:spcPct val="100000"/>
              </a:lnSpc>
              <a:spcBef>
                <a:spcPts val="800"/>
              </a:spcBef>
              <a:spcAft>
                <a:spcPts val="2500"/>
              </a:spcAft>
              <a:buNone/>
            </a:pPr>
            <a:r>
              <a:rPr lang="en-US" sz="3000">
                <a:solidFill>
                  <a:schemeClr val="dk1"/>
                </a:solidFill>
                <a:latin typeface="Helvetica Neue"/>
                <a:ea typeface="Helvetica Neue"/>
                <a:cs typeface="Helvetica Neue"/>
                <a:sym typeface="Helvetica Neue"/>
              </a:rPr>
              <a:t>Répète toi dans ta tête: Qu’est-ce qui est important? </a:t>
            </a:r>
            <a:br>
              <a:rPr lang="en-US" sz="3000">
                <a:solidFill>
                  <a:schemeClr val="dk1"/>
                </a:solidFill>
                <a:latin typeface="Helvetica Neue"/>
                <a:ea typeface="Helvetica Neue"/>
                <a:cs typeface="Helvetica Neue"/>
                <a:sym typeface="Helvetica Neue"/>
              </a:rPr>
            </a:br>
            <a:r>
              <a:rPr lang="en-US" sz="3000">
                <a:solidFill>
                  <a:schemeClr val="dk1"/>
                </a:solidFill>
                <a:latin typeface="Helvetica Neue"/>
                <a:ea typeface="Helvetica Neue"/>
                <a:cs typeface="Helvetica Neue"/>
                <a:sym typeface="Helvetica Neue"/>
              </a:rPr>
              <a:t>Ce qui est essentiel.</a:t>
            </a:r>
          </a:p>
          <a:p>
            <a:pPr lvl="0" rtl="0">
              <a:lnSpc>
                <a:spcPct val="100000"/>
              </a:lnSpc>
              <a:spcBef>
                <a:spcPts val="800"/>
              </a:spcBef>
              <a:spcAft>
                <a:spcPts val="2500"/>
              </a:spcAft>
              <a:buNone/>
            </a:pPr>
            <a:r>
              <a:rPr lang="en-US" sz="3000">
                <a:solidFill>
                  <a:schemeClr val="dk1"/>
                </a:solidFill>
                <a:latin typeface="Helvetica Neue"/>
                <a:ea typeface="Helvetica Neue"/>
                <a:cs typeface="Helvetica Neue"/>
                <a:sym typeface="Helvetica Neue"/>
              </a:rPr>
              <a:t>Indices du professeurs:</a:t>
            </a:r>
          </a:p>
          <a:p>
            <a:pPr marL="914400" lvl="1" indent="-419100" rtl="0">
              <a:lnSpc>
                <a:spcPct val="100000"/>
              </a:lnSpc>
              <a:spcBef>
                <a:spcPts val="400"/>
              </a:spcBef>
              <a:spcAft>
                <a:spcPts val="2500"/>
              </a:spcAft>
              <a:buClr>
                <a:schemeClr val="dk1"/>
              </a:buClr>
              <a:buSzPct val="100000"/>
              <a:buFont typeface="Helvetica Neue"/>
              <a:buChar char="○"/>
            </a:pPr>
            <a:r>
              <a:rPr lang="en-US" sz="3000">
                <a:solidFill>
                  <a:schemeClr val="dk1"/>
                </a:solidFill>
                <a:latin typeface="Helvetica Neue"/>
                <a:ea typeface="Helvetica Neue"/>
                <a:cs typeface="Helvetica Neue"/>
                <a:sym typeface="Helvetica Neue"/>
              </a:rPr>
              <a:t>Il revient souvent sur la même idée.</a:t>
            </a:r>
          </a:p>
          <a:p>
            <a:pPr marL="914400" lvl="1" indent="-419100" rtl="0">
              <a:lnSpc>
                <a:spcPct val="100000"/>
              </a:lnSpc>
              <a:spcBef>
                <a:spcPts val="400"/>
              </a:spcBef>
              <a:spcAft>
                <a:spcPts val="2500"/>
              </a:spcAft>
              <a:buClr>
                <a:schemeClr val="dk1"/>
              </a:buClr>
              <a:buSzPct val="100000"/>
              <a:buFont typeface="Helvetica Neue"/>
              <a:buChar char="○"/>
            </a:pPr>
            <a:r>
              <a:rPr lang="en-US" sz="3000">
                <a:solidFill>
                  <a:schemeClr val="dk1"/>
                </a:solidFill>
                <a:latin typeface="Helvetica Neue"/>
                <a:ea typeface="Helvetica Neue"/>
                <a:cs typeface="Helvetica Neue"/>
                <a:sym typeface="Helvetica Neue"/>
              </a:rPr>
              <a:t>Il regarde ses notes.</a:t>
            </a:r>
          </a:p>
          <a:p>
            <a:pPr marL="914400" lvl="1" indent="-419100" rtl="0">
              <a:lnSpc>
                <a:spcPct val="100000"/>
              </a:lnSpc>
              <a:spcBef>
                <a:spcPts val="400"/>
              </a:spcBef>
              <a:spcAft>
                <a:spcPts val="2500"/>
              </a:spcAft>
              <a:buClr>
                <a:schemeClr val="dk1"/>
              </a:buClr>
              <a:buSzPct val="100000"/>
              <a:buFont typeface="Helvetica Neue"/>
              <a:buChar char="○"/>
            </a:pPr>
            <a:r>
              <a:rPr lang="en-US" sz="3000">
                <a:solidFill>
                  <a:schemeClr val="dk1"/>
                </a:solidFill>
                <a:latin typeface="Helvetica Neue"/>
                <a:ea typeface="Helvetica Neue"/>
                <a:cs typeface="Helvetica Neue"/>
                <a:sym typeface="Helvetica Neue"/>
              </a:rPr>
              <a:t>Il récapitule une idée.</a:t>
            </a:r>
          </a:p>
          <a:p>
            <a:pPr lvl="0" rtl="0">
              <a:lnSpc>
                <a:spcPct val="100000"/>
              </a:lnSpc>
              <a:spcBef>
                <a:spcPts val="800"/>
              </a:spcBef>
              <a:spcAft>
                <a:spcPts val="2500"/>
              </a:spcAft>
              <a:buNone/>
            </a:pPr>
            <a:r>
              <a:rPr lang="en-US" sz="3000">
                <a:solidFill>
                  <a:srgbClr val="FF0000"/>
                </a:solidFill>
                <a:latin typeface="Helvetica Neue"/>
                <a:ea typeface="Helvetica Neue"/>
                <a:cs typeface="Helvetica Neue"/>
                <a:sym typeface="Helvetica Neue"/>
              </a:rPr>
              <a:t>Éviter de tout prendre en note.</a:t>
            </a:r>
          </a:p>
        </p:txBody>
      </p:sp>
      <p:sp>
        <p:nvSpPr>
          <p:cNvPr id="205" name="Shape 205"/>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Quoi prendre en note</a:t>
            </a:r>
          </a:p>
        </p:txBody>
      </p:sp>
      <p:sp>
        <p:nvSpPr>
          <p:cNvPr id="206" name="Shape 206"/>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16</a:t>
            </a:fld>
            <a:endParaRPr lang="en-US"/>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04">
                                            <p:txEl>
                                              <p:pRg st="0" end="0"/>
                                            </p:txEl>
                                          </p:spTgt>
                                        </p:tgtEl>
                                        <p:attrNameLst>
                                          <p:attrName>style.visibility</p:attrName>
                                        </p:attrNameLst>
                                      </p:cBhvr>
                                      <p:to>
                                        <p:strVal val="visible"/>
                                      </p:to>
                                    </p:set>
                                    <p:anim calcmode="lin" valueType="num">
                                      <p:cBhvr additive="base">
                                        <p:cTn id="7" dur="400"/>
                                        <p:tgtEl>
                                          <p:spTgt spid="204">
                                            <p:txEl>
                                              <p:pRg st="0" end="0"/>
                                            </p:txEl>
                                          </p:spTgt>
                                        </p:tgtEl>
                                        <p:attrNameLst>
                                          <p:attrName>ppt_x</p:attrName>
                                        </p:attrNameLst>
                                      </p:cBhvr>
                                      <p:tavLst>
                                        <p:tav tm="0">
                                          <p:val>
                                            <p:strVal val="#ppt_x+1"/>
                                          </p:val>
                                        </p:tav>
                                        <p:tav tm="100000">
                                          <p:val>
                                            <p:strVal val="#ppt_x"/>
                                          </p:val>
                                        </p:tav>
                                      </p:tavLst>
                                    </p:anim>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204">
                                            <p:txEl>
                                              <p:pRg st="1" end="1"/>
                                            </p:txEl>
                                          </p:spTgt>
                                        </p:tgtEl>
                                        <p:attrNameLst>
                                          <p:attrName>style.visibility</p:attrName>
                                        </p:attrNameLst>
                                      </p:cBhvr>
                                      <p:to>
                                        <p:strVal val="visible"/>
                                      </p:to>
                                    </p:set>
                                    <p:anim calcmode="lin" valueType="num">
                                      <p:cBhvr additive="base">
                                        <p:cTn id="12" dur="400"/>
                                        <p:tgtEl>
                                          <p:spTgt spid="204">
                                            <p:txEl>
                                              <p:pRg st="1" end="1"/>
                                            </p:txEl>
                                          </p:spTgt>
                                        </p:tgtEl>
                                        <p:attrNameLst>
                                          <p:attrName>ppt_x</p:attrName>
                                        </p:attrNameLst>
                                      </p:cBhvr>
                                      <p:tavLst>
                                        <p:tav tm="0">
                                          <p:val>
                                            <p:strVal val="#ppt_x+1"/>
                                          </p:val>
                                        </p:tav>
                                        <p:tav tm="100000">
                                          <p:val>
                                            <p:strVal val="#ppt_x"/>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204">
                                            <p:txEl>
                                              <p:pRg st="2" end="2"/>
                                            </p:txEl>
                                          </p:spTgt>
                                        </p:tgtEl>
                                        <p:attrNameLst>
                                          <p:attrName>style.visibility</p:attrName>
                                        </p:attrNameLst>
                                      </p:cBhvr>
                                      <p:to>
                                        <p:strVal val="visible"/>
                                      </p:to>
                                    </p:set>
                                    <p:anim calcmode="lin" valueType="num">
                                      <p:cBhvr additive="base">
                                        <p:cTn id="17" dur="400"/>
                                        <p:tgtEl>
                                          <p:spTgt spid="204">
                                            <p:txEl>
                                              <p:pRg st="2" end="2"/>
                                            </p:txEl>
                                          </p:spTgt>
                                        </p:tgtEl>
                                        <p:attrNameLst>
                                          <p:attrName>ppt_x</p:attrName>
                                        </p:attrNameLst>
                                      </p:cBhvr>
                                      <p:tavLst>
                                        <p:tav tm="0">
                                          <p:val>
                                            <p:strVal val="#ppt_x+1"/>
                                          </p:val>
                                        </p:tav>
                                        <p:tav tm="100000">
                                          <p:val>
                                            <p:strVal val="#ppt_x"/>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204">
                                            <p:txEl>
                                              <p:pRg st="3" end="3"/>
                                            </p:txEl>
                                          </p:spTgt>
                                        </p:tgtEl>
                                        <p:attrNameLst>
                                          <p:attrName>style.visibility</p:attrName>
                                        </p:attrNameLst>
                                      </p:cBhvr>
                                      <p:to>
                                        <p:strVal val="visible"/>
                                      </p:to>
                                    </p:set>
                                    <p:anim calcmode="lin" valueType="num">
                                      <p:cBhvr additive="base">
                                        <p:cTn id="22" dur="400"/>
                                        <p:tgtEl>
                                          <p:spTgt spid="204">
                                            <p:txEl>
                                              <p:pRg st="3" end="3"/>
                                            </p:txEl>
                                          </p:spTgt>
                                        </p:tgtEl>
                                        <p:attrNameLst>
                                          <p:attrName>ppt_x</p:attrName>
                                        </p:attrNameLst>
                                      </p:cBhvr>
                                      <p:tavLst>
                                        <p:tav tm="0">
                                          <p:val>
                                            <p:strVal val="#ppt_x+1"/>
                                          </p:val>
                                        </p:tav>
                                        <p:tav tm="100000">
                                          <p:val>
                                            <p:strVal val="#ppt_x"/>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nodeType="clickEffect">
                                  <p:stCondLst>
                                    <p:cond delay="0"/>
                                  </p:stCondLst>
                                  <p:childTnLst>
                                    <p:set>
                                      <p:cBhvr>
                                        <p:cTn id="26" dur="1" fill="hold">
                                          <p:stCondLst>
                                            <p:cond delay="0"/>
                                          </p:stCondLst>
                                        </p:cTn>
                                        <p:tgtEl>
                                          <p:spTgt spid="204">
                                            <p:txEl>
                                              <p:pRg st="4" end="4"/>
                                            </p:txEl>
                                          </p:spTgt>
                                        </p:tgtEl>
                                        <p:attrNameLst>
                                          <p:attrName>style.visibility</p:attrName>
                                        </p:attrNameLst>
                                      </p:cBhvr>
                                      <p:to>
                                        <p:strVal val="visible"/>
                                      </p:to>
                                    </p:set>
                                    <p:anim calcmode="lin" valueType="num">
                                      <p:cBhvr additive="base">
                                        <p:cTn id="27" dur="400"/>
                                        <p:tgtEl>
                                          <p:spTgt spid="204">
                                            <p:txEl>
                                              <p:pRg st="4" end="4"/>
                                            </p:txEl>
                                          </p:spTgt>
                                        </p:tgtEl>
                                        <p:attrNameLst>
                                          <p:attrName>ppt_x</p:attrName>
                                        </p:attrNameLst>
                                      </p:cBhvr>
                                      <p:tavLst>
                                        <p:tav tm="0">
                                          <p:val>
                                            <p:strVal val="#ppt_x+1"/>
                                          </p:val>
                                        </p:tav>
                                        <p:tav tm="100000">
                                          <p:val>
                                            <p:strVal val="#ppt_x"/>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2" fill="hold" nodeType="clickEffect">
                                  <p:stCondLst>
                                    <p:cond delay="0"/>
                                  </p:stCondLst>
                                  <p:childTnLst>
                                    <p:set>
                                      <p:cBhvr>
                                        <p:cTn id="31" dur="1" fill="hold">
                                          <p:stCondLst>
                                            <p:cond delay="0"/>
                                          </p:stCondLst>
                                        </p:cTn>
                                        <p:tgtEl>
                                          <p:spTgt spid="204">
                                            <p:txEl>
                                              <p:pRg st="5" end="5"/>
                                            </p:txEl>
                                          </p:spTgt>
                                        </p:tgtEl>
                                        <p:attrNameLst>
                                          <p:attrName>style.visibility</p:attrName>
                                        </p:attrNameLst>
                                      </p:cBhvr>
                                      <p:to>
                                        <p:strVal val="visible"/>
                                      </p:to>
                                    </p:set>
                                    <p:anim calcmode="lin" valueType="num">
                                      <p:cBhvr additive="base">
                                        <p:cTn id="32" dur="400"/>
                                        <p:tgtEl>
                                          <p:spTgt spid="204">
                                            <p:txEl>
                                              <p:pRg st="5" end="5"/>
                                            </p:txEl>
                                          </p:spTgt>
                                        </p:tgtEl>
                                        <p:attrNameLst>
                                          <p:attrName>ppt_x</p:attrName>
                                        </p:attrNameLst>
                                      </p:cBhvr>
                                      <p:tavLst>
                                        <p:tav tm="0">
                                          <p:val>
                                            <p:strVal val="#ppt_x+1"/>
                                          </p:val>
                                        </p:tav>
                                        <p:tav tm="100000">
                                          <p:val>
                                            <p:strVal val="#ppt_x"/>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204">
                                            <p:txEl>
                                              <p:pRg st="6" end="6"/>
                                            </p:txEl>
                                          </p:spTgt>
                                        </p:tgtEl>
                                        <p:attrNameLst>
                                          <p:attrName>style.visibility</p:attrName>
                                        </p:attrNameLst>
                                      </p:cBhvr>
                                      <p:to>
                                        <p:strVal val="visible"/>
                                      </p:to>
                                    </p:set>
                                    <p:anim calcmode="lin" valueType="num">
                                      <p:cBhvr additive="base">
                                        <p:cTn id="37" dur="400"/>
                                        <p:tgtEl>
                                          <p:spTgt spid="204">
                                            <p:txEl>
                                              <p:pRg st="6" end="6"/>
                                            </p:txEl>
                                          </p:spTgt>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pic>
        <p:nvPicPr>
          <p:cNvPr id="211" name="Shape 211"/>
          <p:cNvPicPr preferRelativeResize="0"/>
          <p:nvPr/>
        </p:nvPicPr>
        <p:blipFill>
          <a:blip r:embed="rId3">
            <a:alphaModFix/>
          </a:blip>
          <a:stretch>
            <a:fillRect/>
          </a:stretch>
        </p:blipFill>
        <p:spPr>
          <a:xfrm>
            <a:off x="0" y="0"/>
            <a:ext cx="13004799" cy="9715675"/>
          </a:xfrm>
          <a:prstGeom prst="rect">
            <a:avLst/>
          </a:prstGeom>
          <a:noFill/>
          <a:ln>
            <a:noFill/>
          </a:ln>
        </p:spPr>
      </p:pic>
      <p:sp>
        <p:nvSpPr>
          <p:cNvPr id="212" name="Shape 212"/>
          <p:cNvSpPr/>
          <p:nvPr/>
        </p:nvSpPr>
        <p:spPr>
          <a:xfrm>
            <a:off x="9844300" y="1813800"/>
            <a:ext cx="2260200" cy="7863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13" name="Shape 213"/>
          <p:cNvSpPr/>
          <p:nvPr/>
        </p:nvSpPr>
        <p:spPr>
          <a:xfrm>
            <a:off x="9749325" y="8021300"/>
            <a:ext cx="2169600" cy="875100"/>
          </a:xfrm>
          <a:prstGeom prst="ellipse">
            <a:avLst/>
          </a:prstGeom>
          <a:noFill/>
          <a:ln w="28575" cap="flat" cmpd="sng">
            <a:solidFill>
              <a:srgbClr val="FF0000"/>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sp>
        <p:nvSpPr>
          <p:cNvPr id="214" name="Shape 214"/>
          <p:cNvSpPr txBox="1">
            <a:spLocks noGrp="1"/>
          </p:cNvSpPr>
          <p:nvPr>
            <p:ph type="sldNum" idx="12"/>
          </p:nvPr>
        </p:nvSpPr>
        <p:spPr>
          <a:xfrm>
            <a:off x="12035215" y="879964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17</a:t>
            </a:fld>
            <a:endParaRPr lang="en-US"/>
          </a:p>
        </p:txBody>
      </p:sp>
      <p:sp>
        <p:nvSpPr>
          <p:cNvPr id="215" name="Shape 215"/>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Étude</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Shape 220"/>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sz="5200"/>
              <a:t>Stratégie d’étude</a:t>
            </a:r>
          </a:p>
        </p:txBody>
      </p:sp>
      <p:pic>
        <p:nvPicPr>
          <p:cNvPr id="221" name="Shape 221"/>
          <p:cNvPicPr preferRelativeResize="0"/>
          <p:nvPr/>
        </p:nvPicPr>
        <p:blipFill>
          <a:blip r:embed="rId3">
            <a:alphaModFix/>
          </a:blip>
          <a:stretch>
            <a:fillRect/>
          </a:stretch>
        </p:blipFill>
        <p:spPr>
          <a:xfrm>
            <a:off x="0" y="1677724"/>
            <a:ext cx="13090098" cy="8170650"/>
          </a:xfrm>
          <a:prstGeom prst="rect">
            <a:avLst/>
          </a:prstGeom>
          <a:noFill/>
          <a:ln>
            <a:noFill/>
          </a:ln>
        </p:spPr>
      </p:pic>
      <p:sp>
        <p:nvSpPr>
          <p:cNvPr id="222" name="Shape 222"/>
          <p:cNvSpPr txBox="1"/>
          <p:nvPr/>
        </p:nvSpPr>
        <p:spPr>
          <a:xfrm>
            <a:off x="2037925" y="9107775"/>
            <a:ext cx="2087100" cy="433200"/>
          </a:xfrm>
          <a:prstGeom prst="rect">
            <a:avLst/>
          </a:prstGeom>
          <a:noFill/>
          <a:ln>
            <a:noFill/>
          </a:ln>
        </p:spPr>
        <p:txBody>
          <a:bodyPr lIns="91425" tIns="91425" rIns="91425" bIns="91425" anchor="t" anchorCtr="0">
            <a:noAutofit/>
          </a:bodyPr>
          <a:lstStyle/>
          <a:p>
            <a:pPr lvl="0">
              <a:spcBef>
                <a:spcPts val="0"/>
              </a:spcBef>
              <a:buNone/>
            </a:pPr>
            <a:r>
              <a:rPr lang="en-US"/>
              <a:t>(Hétu et Sirois, 2009)</a:t>
            </a:r>
          </a:p>
        </p:txBody>
      </p:sp>
      <p:sp>
        <p:nvSpPr>
          <p:cNvPr id="223" name="Shape 223"/>
          <p:cNvSpPr txBox="1">
            <a:spLocks noGrp="1"/>
          </p:cNvSpPr>
          <p:nvPr>
            <p:ph type="sldNum" idx="12"/>
          </p:nvPr>
        </p:nvSpPr>
        <p:spPr>
          <a:xfrm>
            <a:off x="11957690" y="8799668"/>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Shape 228"/>
          <p:cNvSpPr txBox="1">
            <a:spLocks noGrp="1"/>
          </p:cNvSpPr>
          <p:nvPr>
            <p:ph type="sldNum" idx="12"/>
          </p:nvPr>
        </p:nvSpPr>
        <p:spPr>
          <a:xfrm>
            <a:off x="11408865" y="8868118"/>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19</a:t>
            </a:fld>
            <a:endParaRPr lang="en-US"/>
          </a:p>
        </p:txBody>
      </p:sp>
      <p:sp>
        <p:nvSpPr>
          <p:cNvPr id="229" name="Shape 229"/>
          <p:cNvSpPr txBox="1">
            <a:spLocks noGrp="1"/>
          </p:cNvSpPr>
          <p:nvPr>
            <p:ph type="title"/>
          </p:nvPr>
        </p:nvSpPr>
        <p:spPr>
          <a:xfrm>
            <a:off x="771850" y="5423325"/>
            <a:ext cx="11499900" cy="1076400"/>
          </a:xfrm>
          <a:prstGeom prst="rect">
            <a:avLst/>
          </a:prstGeom>
        </p:spPr>
        <p:txBody>
          <a:bodyPr lIns="130025" tIns="130025" rIns="130025" bIns="130025" anchor="t" anchorCtr="0">
            <a:noAutofit/>
          </a:bodyPr>
          <a:lstStyle/>
          <a:p>
            <a:pPr lvl="0">
              <a:spcBef>
                <a:spcPts val="0"/>
              </a:spcBef>
              <a:buClr>
                <a:schemeClr val="dk1"/>
              </a:buClr>
              <a:buSzPct val="25000"/>
              <a:buFont typeface="Arial"/>
              <a:buNone/>
            </a:pPr>
            <a:r>
              <a:rPr lang="en-US"/>
              <a:t>À la bibliothèque</a:t>
            </a:r>
          </a:p>
        </p:txBody>
      </p:sp>
      <p:sp>
        <p:nvSpPr>
          <p:cNvPr id="230" name="Shape 230"/>
          <p:cNvSpPr txBox="1">
            <a:spLocks noGrp="1"/>
          </p:cNvSpPr>
          <p:nvPr>
            <p:ph type="subTitle" idx="1"/>
          </p:nvPr>
        </p:nvSpPr>
        <p:spPr>
          <a:xfrm>
            <a:off x="519150" y="6160000"/>
            <a:ext cx="11834700" cy="593100"/>
          </a:xfrm>
          <a:prstGeom prst="rect">
            <a:avLst/>
          </a:prstGeom>
        </p:spPr>
        <p:txBody>
          <a:bodyPr lIns="130025" tIns="130025" rIns="130025" bIns="130025" anchor="t" anchorCtr="0">
            <a:noAutofit/>
          </a:bodyPr>
          <a:lstStyle/>
          <a:p>
            <a:pPr lvl="0" rtl="0">
              <a:spcBef>
                <a:spcPts val="0"/>
              </a:spcBef>
              <a:buNone/>
            </a:pPr>
            <a:r>
              <a:rPr lang="en-US"/>
              <a:t>Les compétences informationnelles et la lecture active.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100" name="Shape 100" descr="Photo gratuite: Vacances, Plage, Été, Relax, France - Image ..."/>
          <p:cNvPicPr preferRelativeResize="0"/>
          <p:nvPr/>
        </p:nvPicPr>
        <p:blipFill>
          <a:blip r:embed="rId3">
            <a:alphaModFix/>
          </a:blip>
          <a:stretch>
            <a:fillRect/>
          </a:stretch>
        </p:blipFill>
        <p:spPr>
          <a:xfrm>
            <a:off x="-245474" y="-2"/>
            <a:ext cx="6451574" cy="4930452"/>
          </a:xfrm>
          <a:prstGeom prst="rect">
            <a:avLst/>
          </a:prstGeom>
          <a:noFill/>
          <a:ln>
            <a:noFill/>
          </a:ln>
        </p:spPr>
      </p:pic>
      <p:pic>
        <p:nvPicPr>
          <p:cNvPr id="101" name="Shape 101" descr="File:Façade de nuit Cinéma-Théâtre Chateau-Thierry.JPG - Wikimedia ..."/>
          <p:cNvPicPr preferRelativeResize="0"/>
          <p:nvPr/>
        </p:nvPicPr>
        <p:blipFill rotWithShape="1">
          <a:blip r:embed="rId4">
            <a:alphaModFix/>
          </a:blip>
          <a:srcRect b="3306"/>
          <a:stretch/>
        </p:blipFill>
        <p:spPr>
          <a:xfrm>
            <a:off x="6206100" y="0"/>
            <a:ext cx="6798699" cy="4930449"/>
          </a:xfrm>
          <a:prstGeom prst="rect">
            <a:avLst/>
          </a:prstGeom>
          <a:noFill/>
          <a:ln>
            <a:noFill/>
          </a:ln>
        </p:spPr>
      </p:pic>
      <p:pic>
        <p:nvPicPr>
          <p:cNvPr id="102" name="Shape 102" descr="Photo gratuite: Feuilles, Livres, Couleur, Café - Image gratuite ..."/>
          <p:cNvPicPr preferRelativeResize="0"/>
          <p:nvPr/>
        </p:nvPicPr>
        <p:blipFill rotWithShape="1">
          <a:blip r:embed="rId5">
            <a:alphaModFix/>
          </a:blip>
          <a:srcRect r="9189"/>
          <a:stretch/>
        </p:blipFill>
        <p:spPr>
          <a:xfrm>
            <a:off x="-245474" y="4927600"/>
            <a:ext cx="6451574" cy="4826000"/>
          </a:xfrm>
          <a:prstGeom prst="rect">
            <a:avLst/>
          </a:prstGeom>
          <a:noFill/>
          <a:ln>
            <a:noFill/>
          </a:ln>
        </p:spPr>
      </p:pic>
      <p:pic>
        <p:nvPicPr>
          <p:cNvPr id="103" name="Shape 103" descr="Free photo: Hotel, Tropical, Tropics, Blue - Free Image on Pixabay ..."/>
          <p:cNvPicPr preferRelativeResize="0"/>
          <p:nvPr/>
        </p:nvPicPr>
        <p:blipFill rotWithShape="1">
          <a:blip r:embed="rId6">
            <a:alphaModFix/>
          </a:blip>
          <a:srcRect r="7808"/>
          <a:stretch/>
        </p:blipFill>
        <p:spPr>
          <a:xfrm>
            <a:off x="6206100" y="4927600"/>
            <a:ext cx="6798700" cy="4826000"/>
          </a:xfrm>
          <a:prstGeom prst="rect">
            <a:avLst/>
          </a:prstGeom>
          <a:noFill/>
          <a:ln>
            <a:noFill/>
          </a:ln>
        </p:spPr>
      </p:pic>
      <p:sp>
        <p:nvSpPr>
          <p:cNvPr id="104" name="Shape 104"/>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Shape 235"/>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a:t>Compétences informationnelles</a:t>
            </a:r>
          </a:p>
        </p:txBody>
      </p:sp>
      <p:sp>
        <p:nvSpPr>
          <p:cNvPr id="236" name="Shape 236"/>
          <p:cNvSpPr txBox="1">
            <a:spLocks noGrp="1"/>
          </p:cNvSpPr>
          <p:nvPr>
            <p:ph type="body" idx="4294967295"/>
          </p:nvPr>
        </p:nvSpPr>
        <p:spPr>
          <a:xfrm>
            <a:off x="771850" y="8824700"/>
            <a:ext cx="2525100" cy="682500"/>
          </a:xfrm>
          <a:prstGeom prst="rect">
            <a:avLst/>
          </a:prstGeom>
        </p:spPr>
        <p:txBody>
          <a:bodyPr lIns="130025" tIns="130025" rIns="130025" bIns="130025" anchor="t" anchorCtr="0">
            <a:noAutofit/>
          </a:bodyPr>
          <a:lstStyle/>
          <a:p>
            <a:pPr marL="0" lvl="0" indent="-69850">
              <a:spcBef>
                <a:spcPts val="0"/>
              </a:spcBef>
              <a:buClr>
                <a:schemeClr val="dk1"/>
              </a:buClr>
              <a:buSzPct val="78571"/>
              <a:buFont typeface="Arial"/>
              <a:buNone/>
            </a:pPr>
            <a:r>
              <a:rPr lang="en-US" sz="1400">
                <a:solidFill>
                  <a:schemeClr val="dk1"/>
                </a:solidFill>
              </a:rPr>
              <a:t>(Diapason, 2014) </a:t>
            </a:r>
          </a:p>
          <a:p>
            <a:pPr lvl="0" rtl="0">
              <a:spcBef>
                <a:spcPts val="0"/>
              </a:spcBef>
              <a:buNone/>
            </a:pPr>
            <a:endParaRPr/>
          </a:p>
        </p:txBody>
      </p:sp>
      <p:pic>
        <p:nvPicPr>
          <p:cNvPr id="237" name="Shape 237"/>
          <p:cNvPicPr preferRelativeResize="0"/>
          <p:nvPr/>
        </p:nvPicPr>
        <p:blipFill>
          <a:blip r:embed="rId3">
            <a:alphaModFix/>
          </a:blip>
          <a:stretch>
            <a:fillRect/>
          </a:stretch>
        </p:blipFill>
        <p:spPr>
          <a:xfrm>
            <a:off x="3070648" y="1629101"/>
            <a:ext cx="6240500" cy="7552199"/>
          </a:xfrm>
          <a:prstGeom prst="rect">
            <a:avLst/>
          </a:prstGeom>
          <a:noFill/>
          <a:ln>
            <a:noFill/>
          </a:ln>
        </p:spPr>
      </p:pic>
      <p:sp>
        <p:nvSpPr>
          <p:cNvPr id="238" name="Shape 238"/>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Shape 243"/>
          <p:cNvPicPr preferRelativeResize="0"/>
          <p:nvPr/>
        </p:nvPicPr>
        <p:blipFill>
          <a:blip r:embed="rId3">
            <a:alphaModFix/>
          </a:blip>
          <a:stretch>
            <a:fillRect/>
          </a:stretch>
        </p:blipFill>
        <p:spPr>
          <a:xfrm>
            <a:off x="1630349" y="338075"/>
            <a:ext cx="8879024" cy="4340449"/>
          </a:xfrm>
          <a:prstGeom prst="rect">
            <a:avLst/>
          </a:prstGeom>
          <a:noFill/>
          <a:ln>
            <a:noFill/>
          </a:ln>
        </p:spPr>
      </p:pic>
      <p:pic>
        <p:nvPicPr>
          <p:cNvPr id="244" name="Shape 244"/>
          <p:cNvPicPr preferRelativeResize="0"/>
          <p:nvPr/>
        </p:nvPicPr>
        <p:blipFill>
          <a:blip r:embed="rId4">
            <a:alphaModFix/>
          </a:blip>
          <a:stretch>
            <a:fillRect/>
          </a:stretch>
        </p:blipFill>
        <p:spPr>
          <a:xfrm>
            <a:off x="1630349" y="4678525"/>
            <a:ext cx="8879025" cy="5019305"/>
          </a:xfrm>
          <a:prstGeom prst="rect">
            <a:avLst/>
          </a:prstGeom>
          <a:noFill/>
          <a:ln>
            <a:noFill/>
          </a:ln>
        </p:spPr>
      </p:pic>
      <p:sp>
        <p:nvSpPr>
          <p:cNvPr id="245" name="Shape 245"/>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Shape 250"/>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sz="6000"/>
              <a:t>Pourquoi les CI?</a:t>
            </a:r>
          </a:p>
        </p:txBody>
      </p:sp>
      <p:pic>
        <p:nvPicPr>
          <p:cNvPr id="251" name="Shape 251"/>
          <p:cNvPicPr preferRelativeResize="0"/>
          <p:nvPr/>
        </p:nvPicPr>
        <p:blipFill>
          <a:blip r:embed="rId3">
            <a:alphaModFix/>
          </a:blip>
          <a:stretch>
            <a:fillRect/>
          </a:stretch>
        </p:blipFill>
        <p:spPr>
          <a:xfrm>
            <a:off x="1363125" y="1702075"/>
            <a:ext cx="10278549" cy="8051525"/>
          </a:xfrm>
          <a:prstGeom prst="rect">
            <a:avLst/>
          </a:prstGeom>
          <a:noFill/>
          <a:ln>
            <a:noFill/>
          </a:ln>
        </p:spPr>
      </p:pic>
      <p:sp>
        <p:nvSpPr>
          <p:cNvPr id="252" name="Shape 252"/>
          <p:cNvSpPr txBox="1"/>
          <p:nvPr/>
        </p:nvSpPr>
        <p:spPr>
          <a:xfrm>
            <a:off x="301600" y="9186900"/>
            <a:ext cx="3658200" cy="566700"/>
          </a:xfrm>
          <a:prstGeom prst="rect">
            <a:avLst/>
          </a:prstGeom>
          <a:noFill/>
          <a:ln>
            <a:noFill/>
          </a:ln>
        </p:spPr>
        <p:txBody>
          <a:bodyPr lIns="91425" tIns="91425" rIns="91425" bIns="91425" anchor="t" anchorCtr="0">
            <a:noAutofit/>
          </a:bodyPr>
          <a:lstStyle/>
          <a:p>
            <a:pPr lvl="0">
              <a:spcBef>
                <a:spcPts val="0"/>
              </a:spcBef>
              <a:buNone/>
            </a:pPr>
            <a:r>
              <a:rPr lang="en-US" sz="1800"/>
              <a:t>(Epipheo, 2013)</a:t>
            </a:r>
          </a:p>
        </p:txBody>
      </p:sp>
      <p:sp>
        <p:nvSpPr>
          <p:cNvPr id="253" name="Shape 253"/>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Shape 258"/>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Solutions logistiques</a:t>
            </a:r>
          </a:p>
        </p:txBody>
      </p:sp>
      <p:pic>
        <p:nvPicPr>
          <p:cNvPr id="259" name="Shape 259" descr="labo.JPG"/>
          <p:cNvPicPr preferRelativeResize="0"/>
          <p:nvPr/>
        </p:nvPicPr>
        <p:blipFill>
          <a:blip r:embed="rId3">
            <a:alphaModFix/>
          </a:blip>
          <a:stretch>
            <a:fillRect/>
          </a:stretch>
        </p:blipFill>
        <p:spPr>
          <a:xfrm>
            <a:off x="5611250" y="4600252"/>
            <a:ext cx="5797625" cy="4330094"/>
          </a:xfrm>
          <a:prstGeom prst="rect">
            <a:avLst/>
          </a:prstGeom>
          <a:noFill/>
          <a:ln w="19050" cap="flat" cmpd="sng">
            <a:solidFill>
              <a:schemeClr val="dk2"/>
            </a:solidFill>
            <a:prstDash val="solid"/>
            <a:round/>
            <a:headEnd type="none" w="med" len="med"/>
            <a:tailEnd type="none" w="med" len="med"/>
          </a:ln>
        </p:spPr>
      </p:pic>
      <p:pic>
        <p:nvPicPr>
          <p:cNvPr id="260" name="Shape 260"/>
          <p:cNvPicPr preferRelativeResize="0"/>
          <p:nvPr/>
        </p:nvPicPr>
        <p:blipFill>
          <a:blip r:embed="rId4">
            <a:alphaModFix/>
          </a:blip>
          <a:stretch>
            <a:fillRect/>
          </a:stretch>
        </p:blipFill>
        <p:spPr>
          <a:xfrm>
            <a:off x="989948" y="1777323"/>
            <a:ext cx="6648100" cy="4034825"/>
          </a:xfrm>
          <a:prstGeom prst="rect">
            <a:avLst/>
          </a:prstGeom>
          <a:noFill/>
          <a:ln w="19050" cap="flat" cmpd="sng">
            <a:solidFill>
              <a:srgbClr val="000000"/>
            </a:solidFill>
            <a:prstDash val="solid"/>
            <a:round/>
            <a:headEnd type="none" w="med" len="med"/>
            <a:tailEnd type="none" w="med" len="med"/>
          </a:ln>
        </p:spPr>
      </p:pic>
      <p:sp>
        <p:nvSpPr>
          <p:cNvPr id="261" name="Shape 261"/>
          <p:cNvSpPr txBox="1"/>
          <p:nvPr/>
        </p:nvSpPr>
        <p:spPr>
          <a:xfrm>
            <a:off x="444700" y="8779500"/>
            <a:ext cx="3112800" cy="770700"/>
          </a:xfrm>
          <a:prstGeom prst="rect">
            <a:avLst/>
          </a:prstGeom>
          <a:noFill/>
          <a:ln>
            <a:noFill/>
          </a:ln>
        </p:spPr>
        <p:txBody>
          <a:bodyPr lIns="91425" tIns="91425" rIns="91425" bIns="91425" anchor="t" anchorCtr="0">
            <a:noAutofit/>
          </a:bodyPr>
          <a:lstStyle/>
          <a:p>
            <a:pPr lvl="0" algn="r" rtl="0">
              <a:spcBef>
                <a:spcPts val="0"/>
              </a:spcBef>
              <a:buClr>
                <a:schemeClr val="dk1"/>
              </a:buClr>
              <a:buSzPct val="61111"/>
              <a:buFont typeface="Arial"/>
              <a:buNone/>
            </a:pPr>
            <a:r>
              <a:rPr lang="en-US" sz="1800">
                <a:solidFill>
                  <a:schemeClr val="dk1"/>
                </a:solidFill>
              </a:rPr>
              <a:t>(Diapason, 2014)</a:t>
            </a:r>
          </a:p>
          <a:p>
            <a:pPr marL="393700" lvl="0" indent="-196850" rtl="0">
              <a:spcBef>
                <a:spcPts val="900"/>
              </a:spcBef>
              <a:buClr>
                <a:schemeClr val="dk1"/>
              </a:buClr>
              <a:buFont typeface="Arial"/>
              <a:buNone/>
            </a:pPr>
            <a:endParaRPr sz="3000">
              <a:solidFill>
                <a:schemeClr val="dk1"/>
              </a:solidFill>
            </a:endParaRPr>
          </a:p>
          <a:p>
            <a:pPr lvl="0">
              <a:spcBef>
                <a:spcPts val="0"/>
              </a:spcBef>
              <a:buNone/>
            </a:pPr>
            <a:endParaRPr/>
          </a:p>
        </p:txBody>
      </p:sp>
      <p:sp>
        <p:nvSpPr>
          <p:cNvPr id="262" name="Shape 262"/>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Shape 267"/>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Clr>
                <a:schemeClr val="dk1"/>
              </a:buClr>
              <a:buSzPct val="25000"/>
              <a:buFont typeface="Arial"/>
              <a:buNone/>
            </a:pPr>
            <a:r>
              <a:rPr lang="en-US"/>
              <a:t>Solutions pédagogiques</a:t>
            </a:r>
          </a:p>
        </p:txBody>
      </p:sp>
      <p:pic>
        <p:nvPicPr>
          <p:cNvPr id="268" name="Shape 268"/>
          <p:cNvPicPr preferRelativeResize="0"/>
          <p:nvPr/>
        </p:nvPicPr>
        <p:blipFill>
          <a:blip r:embed="rId3">
            <a:alphaModFix/>
          </a:blip>
          <a:stretch>
            <a:fillRect/>
          </a:stretch>
        </p:blipFill>
        <p:spPr>
          <a:xfrm>
            <a:off x="2422537" y="1940625"/>
            <a:ext cx="7076025" cy="7422649"/>
          </a:xfrm>
          <a:prstGeom prst="rect">
            <a:avLst/>
          </a:prstGeom>
          <a:noFill/>
          <a:ln>
            <a:noFill/>
          </a:ln>
        </p:spPr>
      </p:pic>
      <p:sp>
        <p:nvSpPr>
          <p:cNvPr id="269" name="Shape 269"/>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Shape 274"/>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Devis pédagogique</a:t>
            </a:r>
          </a:p>
        </p:txBody>
      </p:sp>
      <p:sp>
        <p:nvSpPr>
          <p:cNvPr id="275" name="Shape 275"/>
          <p:cNvSpPr txBox="1">
            <a:spLocks noGrp="1"/>
          </p:cNvSpPr>
          <p:nvPr>
            <p:ph type="body" idx="4294967295"/>
          </p:nvPr>
        </p:nvSpPr>
        <p:spPr>
          <a:xfrm>
            <a:off x="650240" y="2275840"/>
            <a:ext cx="10620600" cy="6931500"/>
          </a:xfrm>
          <a:prstGeom prst="rect">
            <a:avLst/>
          </a:prstGeom>
        </p:spPr>
        <p:txBody>
          <a:bodyPr lIns="130025" tIns="130025" rIns="130025" bIns="130025" anchor="t" anchorCtr="0">
            <a:noAutofit/>
          </a:bodyPr>
          <a:lstStyle/>
          <a:p>
            <a:pPr lvl="0">
              <a:spcBef>
                <a:spcPts val="0"/>
              </a:spcBef>
              <a:buNone/>
            </a:pPr>
            <a:r>
              <a:rPr lang="en-US"/>
              <a:t>Offre de service aux profs et aux étudiants.</a:t>
            </a:r>
          </a:p>
        </p:txBody>
      </p:sp>
      <p:pic>
        <p:nvPicPr>
          <p:cNvPr id="276" name="Shape 276"/>
          <p:cNvPicPr preferRelativeResize="0"/>
          <p:nvPr/>
        </p:nvPicPr>
        <p:blipFill>
          <a:blip r:embed="rId3">
            <a:alphaModFix/>
          </a:blip>
          <a:stretch>
            <a:fillRect/>
          </a:stretch>
        </p:blipFill>
        <p:spPr>
          <a:xfrm>
            <a:off x="454949" y="1850199"/>
            <a:ext cx="11471924" cy="6668496"/>
          </a:xfrm>
          <a:prstGeom prst="rect">
            <a:avLst/>
          </a:prstGeom>
          <a:noFill/>
          <a:ln>
            <a:noFill/>
          </a:ln>
        </p:spPr>
      </p:pic>
      <p:sp>
        <p:nvSpPr>
          <p:cNvPr id="277" name="Shape 277"/>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Shape 282"/>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Plan de leçon</a:t>
            </a:r>
          </a:p>
        </p:txBody>
      </p:sp>
      <p:pic>
        <p:nvPicPr>
          <p:cNvPr id="283" name="Shape 283"/>
          <p:cNvPicPr preferRelativeResize="0"/>
          <p:nvPr/>
        </p:nvPicPr>
        <p:blipFill>
          <a:blip r:embed="rId3">
            <a:alphaModFix/>
          </a:blip>
          <a:stretch>
            <a:fillRect/>
          </a:stretch>
        </p:blipFill>
        <p:spPr>
          <a:xfrm>
            <a:off x="2107874" y="2275837"/>
            <a:ext cx="7705350" cy="5814924"/>
          </a:xfrm>
          <a:prstGeom prst="rect">
            <a:avLst/>
          </a:prstGeom>
          <a:noFill/>
          <a:ln>
            <a:noFill/>
          </a:ln>
        </p:spPr>
      </p:pic>
      <p:sp>
        <p:nvSpPr>
          <p:cNvPr id="284" name="Shape 284"/>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26</a:t>
            </a:fld>
            <a:endParaRPr lang="en-US"/>
          </a:p>
        </p:txBody>
      </p:sp>
      <p:sp>
        <p:nvSpPr>
          <p:cNvPr id="285" name="Shape 285"/>
          <p:cNvSpPr txBox="1"/>
          <p:nvPr/>
        </p:nvSpPr>
        <p:spPr>
          <a:xfrm>
            <a:off x="444700" y="8779500"/>
            <a:ext cx="9368400" cy="770700"/>
          </a:xfrm>
          <a:prstGeom prst="rect">
            <a:avLst/>
          </a:prstGeom>
          <a:noFill/>
          <a:ln>
            <a:noFill/>
          </a:ln>
        </p:spPr>
        <p:txBody>
          <a:bodyPr lIns="91425" tIns="91425" rIns="91425" bIns="91425" anchor="t" anchorCtr="0">
            <a:noAutofit/>
          </a:bodyPr>
          <a:lstStyle/>
          <a:p>
            <a:pPr lvl="0" algn="r" rtl="0">
              <a:spcBef>
                <a:spcPts val="0"/>
              </a:spcBef>
              <a:buClr>
                <a:schemeClr val="dk1"/>
              </a:buClr>
              <a:buSzPct val="61111"/>
              <a:buFont typeface="Arial"/>
              <a:buNone/>
            </a:pPr>
            <a:r>
              <a:rPr lang="en-US" sz="1800">
                <a:solidFill>
                  <a:schemeClr val="dk1"/>
                </a:solidFill>
              </a:rPr>
              <a:t>(</a:t>
            </a:r>
            <a:r>
              <a:rPr lang="en-US" sz="2150" i="1">
                <a:solidFill>
                  <a:srgbClr val="29303B"/>
                </a:solidFill>
                <a:highlight>
                  <a:srgbClr val="FFF3DB"/>
                </a:highlight>
              </a:rPr>
              <a:t>Outils pour une éducation à l'environnement naturel et humain, 201?</a:t>
            </a:r>
            <a:r>
              <a:rPr lang="en-US" sz="1800">
                <a:solidFill>
                  <a:schemeClr val="dk1"/>
                </a:solidFill>
              </a:rPr>
              <a:t>)</a:t>
            </a:r>
          </a:p>
          <a:p>
            <a:pPr marL="393700" lvl="0" indent="-196850" rtl="0">
              <a:spcBef>
                <a:spcPts val="900"/>
              </a:spcBef>
              <a:buClr>
                <a:schemeClr val="dk1"/>
              </a:buClr>
              <a:buFont typeface="Arial"/>
              <a:buNone/>
            </a:pPr>
            <a:endParaRPr sz="3000">
              <a:solidFill>
                <a:schemeClr val="dk1"/>
              </a:solidFill>
            </a:endParaRPr>
          </a:p>
          <a:p>
            <a:pPr lvl="0" rtl="0">
              <a:spcBef>
                <a:spcPts val="0"/>
              </a:spcBef>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Shape 290"/>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Les techniques d’enseignement</a:t>
            </a:r>
          </a:p>
        </p:txBody>
      </p:sp>
      <p:pic>
        <p:nvPicPr>
          <p:cNvPr id="291" name="Shape 291" descr="http://cursus.edu/media/image/21530_techniques-peda.jpg"/>
          <p:cNvPicPr preferRelativeResize="0"/>
          <p:nvPr/>
        </p:nvPicPr>
        <p:blipFill>
          <a:blip r:embed="rId3">
            <a:alphaModFix/>
          </a:blip>
          <a:stretch>
            <a:fillRect/>
          </a:stretch>
        </p:blipFill>
        <p:spPr>
          <a:xfrm>
            <a:off x="2812025" y="2275850"/>
            <a:ext cx="6753900" cy="6753900"/>
          </a:xfrm>
          <a:prstGeom prst="rect">
            <a:avLst/>
          </a:prstGeom>
          <a:noFill/>
          <a:ln>
            <a:noFill/>
          </a:ln>
        </p:spPr>
      </p:pic>
      <p:sp>
        <p:nvSpPr>
          <p:cNvPr id="292" name="Shape 292"/>
          <p:cNvSpPr txBox="1"/>
          <p:nvPr/>
        </p:nvSpPr>
        <p:spPr>
          <a:xfrm>
            <a:off x="6585025" y="9029750"/>
            <a:ext cx="3131700" cy="522900"/>
          </a:xfrm>
          <a:prstGeom prst="rect">
            <a:avLst/>
          </a:prstGeom>
          <a:noFill/>
          <a:ln>
            <a:noFill/>
          </a:ln>
        </p:spPr>
        <p:txBody>
          <a:bodyPr lIns="91425" tIns="91425" rIns="91425" bIns="91425" anchor="t" anchorCtr="0">
            <a:noAutofit/>
          </a:bodyPr>
          <a:lstStyle/>
          <a:p>
            <a:pPr lvl="0" algn="r">
              <a:spcBef>
                <a:spcPts val="0"/>
              </a:spcBef>
              <a:buNone/>
            </a:pPr>
            <a:r>
              <a:rPr lang="en-US" sz="1800"/>
              <a:t>(Vladgrin, 201?)</a:t>
            </a:r>
          </a:p>
        </p:txBody>
      </p:sp>
      <p:sp>
        <p:nvSpPr>
          <p:cNvPr id="293" name="Shape 293"/>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Shape 298"/>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Le déroulement</a:t>
            </a:r>
          </a:p>
        </p:txBody>
      </p:sp>
      <p:pic>
        <p:nvPicPr>
          <p:cNvPr id="299" name="Shape 299"/>
          <p:cNvPicPr preferRelativeResize="0"/>
          <p:nvPr/>
        </p:nvPicPr>
        <p:blipFill>
          <a:blip r:embed="rId3">
            <a:alphaModFix/>
          </a:blip>
          <a:stretch>
            <a:fillRect/>
          </a:stretch>
        </p:blipFill>
        <p:spPr>
          <a:xfrm>
            <a:off x="788899" y="1654424"/>
            <a:ext cx="10498949" cy="7927774"/>
          </a:xfrm>
          <a:prstGeom prst="rect">
            <a:avLst/>
          </a:prstGeom>
          <a:noFill/>
          <a:ln>
            <a:noFill/>
          </a:ln>
        </p:spPr>
      </p:pic>
      <p:sp>
        <p:nvSpPr>
          <p:cNvPr id="300" name="Shape 300"/>
          <p:cNvSpPr txBox="1"/>
          <p:nvPr/>
        </p:nvSpPr>
        <p:spPr>
          <a:xfrm>
            <a:off x="2957900" y="2834350"/>
            <a:ext cx="10438800" cy="1218000"/>
          </a:xfrm>
          <a:prstGeom prst="rect">
            <a:avLst/>
          </a:prstGeom>
          <a:noFill/>
          <a:ln>
            <a:noFill/>
          </a:ln>
        </p:spPr>
        <p:txBody>
          <a:bodyPr lIns="91425" tIns="91425" rIns="91425" bIns="91425" anchor="t" anchorCtr="0">
            <a:noAutofit/>
          </a:bodyPr>
          <a:lstStyle/>
          <a:p>
            <a:pPr lvl="0">
              <a:spcBef>
                <a:spcPts val="0"/>
              </a:spcBef>
              <a:buNone/>
            </a:pPr>
            <a:endParaRPr/>
          </a:p>
        </p:txBody>
      </p:sp>
      <p:sp>
        <p:nvSpPr>
          <p:cNvPr id="301" name="Shape 301"/>
          <p:cNvSpPr txBox="1"/>
          <p:nvPr/>
        </p:nvSpPr>
        <p:spPr>
          <a:xfrm>
            <a:off x="6937450" y="8685000"/>
            <a:ext cx="2597700" cy="658800"/>
          </a:xfrm>
          <a:prstGeom prst="rect">
            <a:avLst/>
          </a:prstGeom>
          <a:noFill/>
          <a:ln>
            <a:noFill/>
          </a:ln>
        </p:spPr>
        <p:txBody>
          <a:bodyPr lIns="91425" tIns="91425" rIns="91425" bIns="91425" anchor="t" anchorCtr="0">
            <a:noAutofit/>
          </a:bodyPr>
          <a:lstStyle/>
          <a:p>
            <a:pPr lvl="0" algn="r" rtl="0">
              <a:spcBef>
                <a:spcPts val="900"/>
              </a:spcBef>
              <a:buClr>
                <a:schemeClr val="dk1"/>
              </a:buClr>
              <a:buSzPct val="61111"/>
              <a:buFont typeface="Arial"/>
              <a:buNone/>
            </a:pPr>
            <a:r>
              <a:rPr lang="en-US" sz="1800">
                <a:solidFill>
                  <a:schemeClr val="dk1"/>
                </a:solidFill>
              </a:rPr>
              <a:t>(Diapason, 2014) </a:t>
            </a:r>
          </a:p>
        </p:txBody>
      </p:sp>
      <p:sp>
        <p:nvSpPr>
          <p:cNvPr id="302" name="Shape 302"/>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771850" y="483250"/>
            <a:ext cx="10838100" cy="1823400"/>
          </a:xfrm>
          <a:prstGeom prst="rect">
            <a:avLst/>
          </a:prstGeom>
        </p:spPr>
        <p:txBody>
          <a:bodyPr lIns="130025" tIns="130025" rIns="130025" bIns="130025" anchor="ctr" anchorCtr="0">
            <a:noAutofit/>
          </a:bodyPr>
          <a:lstStyle/>
          <a:p>
            <a:pPr lvl="0" rtl="0">
              <a:spcBef>
                <a:spcPts val="0"/>
              </a:spcBef>
              <a:buNone/>
            </a:pPr>
            <a:r>
              <a:rPr lang="en-US"/>
              <a:t>Le déroulement</a:t>
            </a:r>
          </a:p>
        </p:txBody>
      </p:sp>
      <p:sp>
        <p:nvSpPr>
          <p:cNvPr id="308" name="Shape 308"/>
          <p:cNvSpPr txBox="1">
            <a:spLocks noGrp="1"/>
          </p:cNvSpPr>
          <p:nvPr>
            <p:ph type="body" idx="4294967295"/>
          </p:nvPr>
        </p:nvSpPr>
        <p:spPr>
          <a:xfrm>
            <a:off x="650240" y="2275840"/>
            <a:ext cx="10620600" cy="6931500"/>
          </a:xfrm>
          <a:prstGeom prst="rect">
            <a:avLst/>
          </a:prstGeom>
        </p:spPr>
        <p:txBody>
          <a:bodyPr lIns="130025" tIns="130025" rIns="130025" bIns="130025" anchor="t" anchorCtr="0">
            <a:noAutofit/>
          </a:bodyPr>
          <a:lstStyle/>
          <a:p>
            <a:pPr lvl="0" rtl="0">
              <a:spcBef>
                <a:spcPts val="0"/>
              </a:spcBef>
              <a:buNone/>
            </a:pPr>
            <a:r>
              <a:rPr lang="en-US"/>
              <a:t> </a:t>
            </a:r>
          </a:p>
        </p:txBody>
      </p:sp>
      <p:pic>
        <p:nvPicPr>
          <p:cNvPr id="309" name="Shape 309"/>
          <p:cNvPicPr preferRelativeResize="0"/>
          <p:nvPr/>
        </p:nvPicPr>
        <p:blipFill rotWithShape="1">
          <a:blip r:embed="rId3">
            <a:alphaModFix/>
          </a:blip>
          <a:srcRect l="2495" t="2687" r="783" b="2696"/>
          <a:stretch/>
        </p:blipFill>
        <p:spPr>
          <a:xfrm>
            <a:off x="933575" y="1835600"/>
            <a:ext cx="10337275" cy="7371750"/>
          </a:xfrm>
          <a:prstGeom prst="rect">
            <a:avLst/>
          </a:prstGeom>
          <a:noFill/>
          <a:ln>
            <a:noFill/>
          </a:ln>
        </p:spPr>
      </p:pic>
      <p:sp>
        <p:nvSpPr>
          <p:cNvPr id="310" name="Shape 310"/>
          <p:cNvSpPr txBox="1"/>
          <p:nvPr/>
        </p:nvSpPr>
        <p:spPr>
          <a:xfrm>
            <a:off x="7842325" y="9114100"/>
            <a:ext cx="2662500" cy="568200"/>
          </a:xfrm>
          <a:prstGeom prst="rect">
            <a:avLst/>
          </a:prstGeom>
          <a:noFill/>
          <a:ln>
            <a:noFill/>
          </a:ln>
        </p:spPr>
        <p:txBody>
          <a:bodyPr lIns="91425" tIns="91425" rIns="91425" bIns="91425" anchor="t" anchorCtr="0">
            <a:noAutofit/>
          </a:bodyPr>
          <a:lstStyle/>
          <a:p>
            <a:pPr lvl="0" algn="r">
              <a:spcBef>
                <a:spcPts val="0"/>
              </a:spcBef>
              <a:buNone/>
            </a:pPr>
            <a:r>
              <a:rPr lang="en-US" sz="1800"/>
              <a:t>(Diapason, 2014)</a:t>
            </a:r>
          </a:p>
        </p:txBody>
      </p:sp>
      <p:sp>
        <p:nvSpPr>
          <p:cNvPr id="311" name="Shape 311"/>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771850" y="483250"/>
            <a:ext cx="10838100" cy="1076400"/>
          </a:xfrm>
          <a:prstGeom prst="rect">
            <a:avLst/>
          </a:prstGeom>
        </p:spPr>
        <p:txBody>
          <a:bodyPr lIns="130025" tIns="130025" rIns="130025" bIns="130025" anchor="t" anchorCtr="0">
            <a:noAutofit/>
          </a:bodyPr>
          <a:lstStyle/>
          <a:p>
            <a:pPr lvl="0">
              <a:spcBef>
                <a:spcPts val="0"/>
              </a:spcBef>
              <a:buClr>
                <a:schemeClr val="dk1"/>
              </a:buClr>
              <a:buSzPct val="25000"/>
              <a:buFont typeface="Arial"/>
              <a:buNone/>
            </a:pPr>
            <a:r>
              <a:rPr lang="en-US"/>
              <a:t>Rate my teacher</a:t>
            </a:r>
          </a:p>
        </p:txBody>
      </p:sp>
      <p:sp>
        <p:nvSpPr>
          <p:cNvPr id="110" name="Shape 110"/>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pPr>
            <a:r>
              <a:rPr lang="en-US"/>
              <a:t>Un des meilleurs professeur que j’ai eu. Il adore sa matière, </a:t>
            </a:r>
            <a:r>
              <a:rPr lang="en-US">
                <a:solidFill>
                  <a:srgbClr val="D2611C"/>
                </a:solidFill>
              </a:rPr>
              <a:t>explique clairement</a:t>
            </a:r>
            <a:r>
              <a:rPr lang="en-US"/>
              <a:t>. Bref, </a:t>
            </a:r>
            <a:r>
              <a:rPr lang="en-US">
                <a:solidFill>
                  <a:srgbClr val="D2611C"/>
                </a:solidFill>
              </a:rPr>
              <a:t>il rend la philosophie très intéressante</a:t>
            </a:r>
            <a:r>
              <a:rPr lang="en-US"/>
              <a:t> pour ceux et celles qui n’aiment pas cette matière.</a:t>
            </a:r>
          </a:p>
          <a:p>
            <a:pPr marL="457200" lvl="0" indent="-228600" rtl="0">
              <a:spcBef>
                <a:spcPts val="0"/>
              </a:spcBef>
            </a:pPr>
            <a:r>
              <a:rPr lang="en-US">
                <a:solidFill>
                  <a:srgbClr val="D2611C"/>
                </a:solidFill>
              </a:rPr>
              <a:t>Clair dans ses explications</a:t>
            </a:r>
            <a:r>
              <a:rPr lang="en-US"/>
              <a:t>.</a:t>
            </a:r>
          </a:p>
          <a:p>
            <a:pPr marL="457200" lvl="0" indent="-228600" rtl="0">
              <a:spcBef>
                <a:spcPts val="0"/>
              </a:spcBef>
            </a:pPr>
            <a:r>
              <a:rPr lang="en-US"/>
              <a:t>Sympathique, </a:t>
            </a:r>
            <a:r>
              <a:rPr lang="en-US">
                <a:solidFill>
                  <a:srgbClr val="D2611C"/>
                </a:solidFill>
              </a:rPr>
              <a:t>il donne un quiz chaque semaine</a:t>
            </a:r>
            <a:r>
              <a:rPr lang="en-US"/>
              <a:t> pour l’examen écrit, il donne droit à une feuille de notes.</a:t>
            </a:r>
          </a:p>
          <a:p>
            <a:pPr marL="457200" lvl="0" indent="-228600" rtl="0">
              <a:spcBef>
                <a:spcPts val="0"/>
              </a:spcBef>
            </a:pPr>
            <a:r>
              <a:rPr lang="en-US"/>
              <a:t>Très drôle , toujours de bonne humeur et connaît sa matière! Ses examens sont raisonnables. </a:t>
            </a:r>
            <a:r>
              <a:rPr lang="en-US">
                <a:solidFill>
                  <a:srgbClr val="D2611C"/>
                </a:solidFill>
              </a:rPr>
              <a:t>Il fournit un cahier de notes très clair et concis.</a:t>
            </a:r>
            <a:r>
              <a:rPr lang="en-US"/>
              <a:t> </a:t>
            </a:r>
          </a:p>
        </p:txBody>
      </p:sp>
      <p:sp>
        <p:nvSpPr>
          <p:cNvPr id="111" name="Shape 111"/>
          <p:cNvSpPr txBox="1">
            <a:spLocks noGrp="1"/>
          </p:cNvSpPr>
          <p:nvPr>
            <p:ph type="subTitle" idx="2"/>
          </p:nvPr>
        </p:nvSpPr>
        <p:spPr>
          <a:xfrm>
            <a:off x="519150" y="1219925"/>
            <a:ext cx="11834700" cy="593100"/>
          </a:xfrm>
          <a:prstGeom prst="rect">
            <a:avLst/>
          </a:prstGeom>
        </p:spPr>
        <p:txBody>
          <a:bodyPr lIns="130025" tIns="130025" rIns="130025" bIns="130025" anchor="t" anchorCtr="0">
            <a:noAutofit/>
          </a:bodyPr>
          <a:lstStyle/>
          <a:p>
            <a:pPr lvl="0">
              <a:spcBef>
                <a:spcPts val="0"/>
              </a:spcBef>
              <a:buClr>
                <a:schemeClr val="dk1"/>
              </a:buClr>
              <a:buSzPct val="36666"/>
              <a:buFont typeface="Arial"/>
              <a:buNone/>
            </a:pPr>
            <a:r>
              <a:rPr lang="en-US"/>
              <a:t>Quelques commentaires sur un professeur de Montmorency</a:t>
            </a:r>
          </a:p>
        </p:txBody>
      </p:sp>
      <p:sp>
        <p:nvSpPr>
          <p:cNvPr id="112" name="Shape 112"/>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animEffect transition="in" filter="fade">
                                      <p:cBhvr>
                                        <p:cTn id="7" dur="1000"/>
                                        <p:tgtEl>
                                          <p:spTgt spid="11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0">
                                            <p:txEl>
                                              <p:pRg st="1" end="1"/>
                                            </p:txEl>
                                          </p:spTgt>
                                        </p:tgtEl>
                                        <p:attrNameLst>
                                          <p:attrName>style.visibility</p:attrName>
                                        </p:attrNameLst>
                                      </p:cBhvr>
                                      <p:to>
                                        <p:strVal val="visible"/>
                                      </p:to>
                                    </p:set>
                                    <p:animEffect transition="in" filter="fade">
                                      <p:cBhvr>
                                        <p:cTn id="12" dur="1000"/>
                                        <p:tgtEl>
                                          <p:spTgt spid="11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0">
                                            <p:txEl>
                                              <p:pRg st="2" end="2"/>
                                            </p:txEl>
                                          </p:spTgt>
                                        </p:tgtEl>
                                        <p:attrNameLst>
                                          <p:attrName>style.visibility</p:attrName>
                                        </p:attrNameLst>
                                      </p:cBhvr>
                                      <p:to>
                                        <p:strVal val="visible"/>
                                      </p:to>
                                    </p:set>
                                    <p:animEffect transition="in" filter="fade">
                                      <p:cBhvr>
                                        <p:cTn id="17" dur="1000"/>
                                        <p:tgtEl>
                                          <p:spTgt spid="1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0">
                                            <p:txEl>
                                              <p:pRg st="3" end="3"/>
                                            </p:txEl>
                                          </p:spTgt>
                                        </p:tgtEl>
                                        <p:attrNameLst>
                                          <p:attrName>style.visibility</p:attrName>
                                        </p:attrNameLst>
                                      </p:cBhvr>
                                      <p:to>
                                        <p:strVal val="visible"/>
                                      </p:to>
                                    </p:set>
                                    <p:animEffect transition="in" filter="fade">
                                      <p:cBhvr>
                                        <p:cTn id="22" dur="1000"/>
                                        <p:tgtEl>
                                          <p:spTgt spid="1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Shape 316"/>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sz="6000"/>
              <a:t>Le déroulement</a:t>
            </a:r>
          </a:p>
        </p:txBody>
      </p:sp>
      <p:pic>
        <p:nvPicPr>
          <p:cNvPr id="317" name="Shape 317"/>
          <p:cNvPicPr preferRelativeResize="0"/>
          <p:nvPr/>
        </p:nvPicPr>
        <p:blipFill>
          <a:blip r:embed="rId3">
            <a:alphaModFix/>
          </a:blip>
          <a:stretch>
            <a:fillRect/>
          </a:stretch>
        </p:blipFill>
        <p:spPr>
          <a:xfrm>
            <a:off x="678950" y="556514"/>
            <a:ext cx="11147148" cy="8407060"/>
          </a:xfrm>
          <a:prstGeom prst="rect">
            <a:avLst/>
          </a:prstGeom>
          <a:noFill/>
          <a:ln>
            <a:noFill/>
          </a:ln>
        </p:spPr>
      </p:pic>
      <p:sp>
        <p:nvSpPr>
          <p:cNvPr id="318" name="Shape 318"/>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Shape 323"/>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a:t>Le déroulement</a:t>
            </a:r>
          </a:p>
        </p:txBody>
      </p:sp>
      <p:sp>
        <p:nvSpPr>
          <p:cNvPr id="324" name="Shape 324"/>
          <p:cNvSpPr txBox="1"/>
          <p:nvPr/>
        </p:nvSpPr>
        <p:spPr>
          <a:xfrm>
            <a:off x="2149425" y="8666000"/>
            <a:ext cx="8165700" cy="541500"/>
          </a:xfrm>
          <a:prstGeom prst="rect">
            <a:avLst/>
          </a:prstGeom>
          <a:noFill/>
          <a:ln>
            <a:noFill/>
          </a:ln>
        </p:spPr>
        <p:txBody>
          <a:bodyPr lIns="91425" tIns="91425" rIns="91425" bIns="91425" anchor="t" anchorCtr="0">
            <a:noAutofit/>
          </a:bodyPr>
          <a:lstStyle/>
          <a:p>
            <a:pPr lvl="0" algn="r" rtl="0">
              <a:spcBef>
                <a:spcPts val="0"/>
              </a:spcBef>
              <a:buNone/>
            </a:pPr>
            <a:endParaRPr sz="2400"/>
          </a:p>
        </p:txBody>
      </p:sp>
      <p:pic>
        <p:nvPicPr>
          <p:cNvPr id="325" name="Shape 325" descr="DSCN2460.JPG"/>
          <p:cNvPicPr preferRelativeResize="0"/>
          <p:nvPr/>
        </p:nvPicPr>
        <p:blipFill>
          <a:blip r:embed="rId3">
            <a:alphaModFix/>
          </a:blip>
          <a:stretch>
            <a:fillRect/>
          </a:stretch>
        </p:blipFill>
        <p:spPr>
          <a:xfrm>
            <a:off x="928125" y="1496549"/>
            <a:ext cx="10765776" cy="7888722"/>
          </a:xfrm>
          <a:prstGeom prst="rect">
            <a:avLst/>
          </a:prstGeom>
          <a:noFill/>
          <a:ln>
            <a:noFill/>
          </a:ln>
        </p:spPr>
      </p:pic>
      <p:sp>
        <p:nvSpPr>
          <p:cNvPr id="326" name="Shape 326"/>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a:t>Le déroulement</a:t>
            </a:r>
          </a:p>
        </p:txBody>
      </p:sp>
      <p:pic>
        <p:nvPicPr>
          <p:cNvPr id="332" name="Shape 332" descr="DSCN2505.JPG"/>
          <p:cNvPicPr preferRelativeResize="0"/>
          <p:nvPr/>
        </p:nvPicPr>
        <p:blipFill>
          <a:blip r:embed="rId3">
            <a:alphaModFix/>
          </a:blip>
          <a:stretch>
            <a:fillRect/>
          </a:stretch>
        </p:blipFill>
        <p:spPr>
          <a:xfrm>
            <a:off x="1361737" y="1407341"/>
            <a:ext cx="6131122" cy="8174848"/>
          </a:xfrm>
          <a:prstGeom prst="rect">
            <a:avLst/>
          </a:prstGeom>
          <a:noFill/>
          <a:ln>
            <a:noFill/>
          </a:ln>
        </p:spPr>
      </p:pic>
      <p:sp>
        <p:nvSpPr>
          <p:cNvPr id="333" name="Shape 333"/>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37"/>
        <p:cNvGrpSpPr/>
        <p:nvPr/>
      </p:nvGrpSpPr>
      <p:grpSpPr>
        <a:xfrm>
          <a:off x="0" y="0"/>
          <a:ext cx="0" cy="0"/>
          <a:chOff x="0" y="0"/>
          <a:chExt cx="0" cy="0"/>
        </a:xfrm>
      </p:grpSpPr>
      <p:sp>
        <p:nvSpPr>
          <p:cNvPr id="338" name="Shape 338"/>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sz="6000"/>
              <a:t>Le déroulement</a:t>
            </a:r>
          </a:p>
        </p:txBody>
      </p:sp>
      <p:pic>
        <p:nvPicPr>
          <p:cNvPr id="339" name="Shape 339"/>
          <p:cNvPicPr preferRelativeResize="0"/>
          <p:nvPr/>
        </p:nvPicPr>
        <p:blipFill rotWithShape="1">
          <a:blip r:embed="rId3">
            <a:alphaModFix/>
          </a:blip>
          <a:srcRect l="5115" r="1365"/>
          <a:stretch/>
        </p:blipFill>
        <p:spPr>
          <a:xfrm>
            <a:off x="69600" y="2374200"/>
            <a:ext cx="12360499" cy="5079900"/>
          </a:xfrm>
          <a:prstGeom prst="rect">
            <a:avLst/>
          </a:prstGeom>
          <a:noFill/>
          <a:ln>
            <a:noFill/>
          </a:ln>
        </p:spPr>
      </p:pic>
      <p:sp>
        <p:nvSpPr>
          <p:cNvPr id="340" name="Shape 340"/>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44"/>
        <p:cNvGrpSpPr/>
        <p:nvPr/>
      </p:nvGrpSpPr>
      <p:grpSpPr>
        <a:xfrm>
          <a:off x="0" y="0"/>
          <a:ext cx="0" cy="0"/>
          <a:chOff x="0" y="0"/>
          <a:chExt cx="0" cy="0"/>
        </a:xfrm>
      </p:grpSpPr>
      <p:sp>
        <p:nvSpPr>
          <p:cNvPr id="345" name="Shape 345"/>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Clr>
                <a:schemeClr val="dk1"/>
              </a:buClr>
              <a:buSzPct val="25000"/>
              <a:buFont typeface="Arial"/>
              <a:buNone/>
            </a:pPr>
            <a:r>
              <a:rPr lang="en-US"/>
              <a:t>Le suivi</a:t>
            </a:r>
          </a:p>
        </p:txBody>
      </p:sp>
      <p:pic>
        <p:nvPicPr>
          <p:cNvPr id="346" name="Shape 346"/>
          <p:cNvPicPr preferRelativeResize="0"/>
          <p:nvPr/>
        </p:nvPicPr>
        <p:blipFill rotWithShape="1">
          <a:blip r:embed="rId3">
            <a:alphaModFix/>
          </a:blip>
          <a:srcRect r="6023"/>
          <a:stretch/>
        </p:blipFill>
        <p:spPr>
          <a:xfrm>
            <a:off x="74674" y="2248550"/>
            <a:ext cx="12257050" cy="4572874"/>
          </a:xfrm>
          <a:prstGeom prst="rect">
            <a:avLst/>
          </a:prstGeom>
          <a:noFill/>
          <a:ln>
            <a:noFill/>
          </a:ln>
        </p:spPr>
      </p:pic>
      <p:sp>
        <p:nvSpPr>
          <p:cNvPr id="347" name="Shape 347"/>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Shape 352"/>
          <p:cNvSpPr txBox="1">
            <a:spLocks noGrp="1"/>
          </p:cNvSpPr>
          <p:nvPr>
            <p:ph type="title"/>
          </p:nvPr>
        </p:nvSpPr>
        <p:spPr>
          <a:xfrm>
            <a:off x="771850" y="483250"/>
            <a:ext cx="10838100" cy="1823400"/>
          </a:xfrm>
          <a:prstGeom prst="rect">
            <a:avLst/>
          </a:prstGeom>
        </p:spPr>
        <p:txBody>
          <a:bodyPr lIns="130025" tIns="130025" rIns="130025" bIns="130025" anchor="ctr" anchorCtr="0">
            <a:noAutofit/>
          </a:bodyPr>
          <a:lstStyle/>
          <a:p>
            <a:pPr lvl="0">
              <a:spcBef>
                <a:spcPts val="0"/>
              </a:spcBef>
              <a:buClr>
                <a:schemeClr val="dk1"/>
              </a:buClr>
              <a:buSzPct val="25000"/>
              <a:buFont typeface="Arial"/>
              <a:buNone/>
            </a:pPr>
            <a:r>
              <a:rPr lang="en-US"/>
              <a:t>Les résultats</a:t>
            </a:r>
          </a:p>
        </p:txBody>
      </p:sp>
      <p:sp>
        <p:nvSpPr>
          <p:cNvPr id="353" name="Shape 353"/>
          <p:cNvSpPr txBox="1">
            <a:spLocks noGrp="1"/>
          </p:cNvSpPr>
          <p:nvPr>
            <p:ph type="body" idx="4294967295"/>
          </p:nvPr>
        </p:nvSpPr>
        <p:spPr>
          <a:xfrm>
            <a:off x="650240" y="2275840"/>
            <a:ext cx="10620600" cy="6931500"/>
          </a:xfrm>
          <a:prstGeom prst="rect">
            <a:avLst/>
          </a:prstGeom>
        </p:spPr>
        <p:txBody>
          <a:bodyPr lIns="130025" tIns="130025" rIns="130025" bIns="130025" anchor="t" anchorCtr="0">
            <a:noAutofit/>
          </a:bodyPr>
          <a:lstStyle/>
          <a:p>
            <a:pPr marL="0" lvl="0" indent="0" rtl="0">
              <a:lnSpc>
                <a:spcPct val="117999"/>
              </a:lnSpc>
              <a:spcBef>
                <a:spcPts val="0"/>
              </a:spcBef>
              <a:buNone/>
            </a:pPr>
            <a:endParaRPr sz="6000">
              <a:solidFill>
                <a:schemeClr val="dk1"/>
              </a:solidFill>
              <a:latin typeface="Helvetica Neue"/>
              <a:ea typeface="Helvetica Neue"/>
              <a:cs typeface="Helvetica Neue"/>
              <a:sym typeface="Helvetica Neue"/>
            </a:endParaRPr>
          </a:p>
          <a:p>
            <a:pPr marL="0" lvl="0" indent="-69850" rtl="0">
              <a:lnSpc>
                <a:spcPct val="117999"/>
              </a:lnSpc>
              <a:spcBef>
                <a:spcPts val="0"/>
              </a:spcBef>
              <a:buClr>
                <a:schemeClr val="dk1"/>
              </a:buClr>
              <a:buSzPct val="25000"/>
              <a:buFont typeface="Arial"/>
              <a:buNone/>
            </a:pPr>
            <a:endParaRPr sz="6000">
              <a:solidFill>
                <a:schemeClr val="dk1"/>
              </a:solidFill>
              <a:latin typeface="Helvetica Neue"/>
              <a:ea typeface="Helvetica Neue"/>
              <a:cs typeface="Helvetica Neue"/>
              <a:sym typeface="Helvetica Neue"/>
            </a:endParaRPr>
          </a:p>
        </p:txBody>
      </p:sp>
      <p:pic>
        <p:nvPicPr>
          <p:cNvPr id="354" name="Shape 354"/>
          <p:cNvPicPr preferRelativeResize="0"/>
          <p:nvPr/>
        </p:nvPicPr>
        <p:blipFill rotWithShape="1">
          <a:blip r:embed="rId3">
            <a:alphaModFix/>
          </a:blip>
          <a:srcRect l="3004" t="4625" r="9643"/>
          <a:stretch/>
        </p:blipFill>
        <p:spPr>
          <a:xfrm>
            <a:off x="371225" y="2568175"/>
            <a:ext cx="11809899" cy="6400125"/>
          </a:xfrm>
          <a:prstGeom prst="rect">
            <a:avLst/>
          </a:prstGeom>
          <a:noFill/>
          <a:ln>
            <a:noFill/>
          </a:ln>
        </p:spPr>
      </p:pic>
      <p:sp>
        <p:nvSpPr>
          <p:cNvPr id="355" name="Shape 355"/>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Shape 360"/>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a:t>Réflexions</a:t>
            </a:r>
          </a:p>
        </p:txBody>
      </p:sp>
      <p:pic>
        <p:nvPicPr>
          <p:cNvPr id="361" name="Shape 361" descr="IMG_2245_3_92418.jpg"/>
          <p:cNvPicPr preferRelativeResize="0"/>
          <p:nvPr/>
        </p:nvPicPr>
        <p:blipFill>
          <a:blip r:embed="rId3">
            <a:alphaModFix/>
          </a:blip>
          <a:stretch>
            <a:fillRect/>
          </a:stretch>
        </p:blipFill>
        <p:spPr>
          <a:xfrm>
            <a:off x="4814449" y="884750"/>
            <a:ext cx="2953150" cy="8124848"/>
          </a:xfrm>
          <a:prstGeom prst="rect">
            <a:avLst/>
          </a:prstGeom>
          <a:noFill/>
          <a:ln>
            <a:noFill/>
          </a:ln>
        </p:spPr>
      </p:pic>
      <p:sp>
        <p:nvSpPr>
          <p:cNvPr id="362" name="Shape 362"/>
          <p:cNvSpPr txBox="1"/>
          <p:nvPr/>
        </p:nvSpPr>
        <p:spPr>
          <a:xfrm>
            <a:off x="5237200" y="9009600"/>
            <a:ext cx="2530500" cy="532800"/>
          </a:xfrm>
          <a:prstGeom prst="rect">
            <a:avLst/>
          </a:prstGeom>
          <a:noFill/>
          <a:ln>
            <a:noFill/>
          </a:ln>
        </p:spPr>
        <p:txBody>
          <a:bodyPr lIns="91425" tIns="91425" rIns="91425" bIns="91425" anchor="b" anchorCtr="0">
            <a:noAutofit/>
          </a:bodyPr>
          <a:lstStyle/>
          <a:p>
            <a:pPr lvl="0" algn="r">
              <a:spcBef>
                <a:spcPts val="0"/>
              </a:spcBef>
              <a:buNone/>
            </a:pPr>
            <a:r>
              <a:rPr lang="en-US" sz="1800"/>
              <a:t>(Paquette, 2013)</a:t>
            </a:r>
          </a:p>
        </p:txBody>
      </p:sp>
      <p:sp>
        <p:nvSpPr>
          <p:cNvPr id="363" name="Shape 363"/>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67"/>
        <p:cNvGrpSpPr/>
        <p:nvPr/>
      </p:nvGrpSpPr>
      <p:grpSpPr>
        <a:xfrm>
          <a:off x="0" y="0"/>
          <a:ext cx="0" cy="0"/>
          <a:chOff x="0" y="0"/>
          <a:chExt cx="0" cy="0"/>
        </a:xfrm>
      </p:grpSpPr>
      <p:sp>
        <p:nvSpPr>
          <p:cNvPr id="368" name="Shape 368"/>
          <p:cNvSpPr txBox="1">
            <a:spLocks noGrp="1"/>
          </p:cNvSpPr>
          <p:nvPr>
            <p:ph type="title"/>
          </p:nvPr>
        </p:nvSpPr>
        <p:spPr>
          <a:xfrm>
            <a:off x="771850" y="452450"/>
            <a:ext cx="10838100" cy="1823400"/>
          </a:xfrm>
          <a:prstGeom prst="rect">
            <a:avLst/>
          </a:prstGeom>
        </p:spPr>
        <p:txBody>
          <a:bodyPr lIns="130025" tIns="130025" rIns="130025" bIns="130025" anchor="ctr" anchorCtr="0">
            <a:noAutofit/>
          </a:bodyPr>
          <a:lstStyle/>
          <a:p>
            <a:pPr lvl="0">
              <a:spcBef>
                <a:spcPts val="0"/>
              </a:spcBef>
              <a:buClr>
                <a:schemeClr val="dk1"/>
              </a:buClr>
              <a:buSzPct val="25000"/>
              <a:buFont typeface="Arial"/>
              <a:buNone/>
            </a:pPr>
            <a:r>
              <a:rPr lang="en-US"/>
              <a:t>Lecture active</a:t>
            </a:r>
          </a:p>
        </p:txBody>
      </p:sp>
      <p:sp>
        <p:nvSpPr>
          <p:cNvPr id="369" name="Shape 369"/>
          <p:cNvSpPr txBox="1">
            <a:spLocks noGrp="1"/>
          </p:cNvSpPr>
          <p:nvPr>
            <p:ph type="body" idx="4294967295"/>
          </p:nvPr>
        </p:nvSpPr>
        <p:spPr>
          <a:xfrm>
            <a:off x="746599" y="2275850"/>
            <a:ext cx="11511600" cy="6997500"/>
          </a:xfrm>
          <a:prstGeom prst="rect">
            <a:avLst/>
          </a:prstGeom>
        </p:spPr>
        <p:txBody>
          <a:bodyPr lIns="130025" tIns="130025" rIns="130025" bIns="130025" anchor="t" anchorCtr="0">
            <a:noAutofit/>
          </a:bodyPr>
          <a:lstStyle/>
          <a:p>
            <a:pPr marL="0" lvl="0" indent="0" rtl="0">
              <a:spcBef>
                <a:spcPts val="0"/>
              </a:spcBef>
              <a:buNone/>
            </a:pPr>
            <a:r>
              <a:rPr lang="en-US" sz="3600"/>
              <a:t>Technique permettant de saisir les principales composantes d’un texte, d’en extraire les informations significatives et de les traiter selon un objectif préalablement fixé.</a:t>
            </a:r>
          </a:p>
          <a:p>
            <a:pPr lvl="0">
              <a:spcBef>
                <a:spcPts val="0"/>
              </a:spcBef>
              <a:buNone/>
            </a:pPr>
            <a:r>
              <a:rPr lang="en-US" sz="3600"/>
              <a:t> </a:t>
            </a:r>
          </a:p>
        </p:txBody>
      </p:sp>
      <p:pic>
        <p:nvPicPr>
          <p:cNvPr id="370" name="Shape 370"/>
          <p:cNvPicPr preferRelativeResize="0"/>
          <p:nvPr/>
        </p:nvPicPr>
        <p:blipFill>
          <a:blip r:embed="rId3">
            <a:alphaModFix/>
          </a:blip>
          <a:stretch>
            <a:fillRect/>
          </a:stretch>
        </p:blipFill>
        <p:spPr>
          <a:xfrm>
            <a:off x="3641312" y="5185200"/>
            <a:ext cx="4638474" cy="3466999"/>
          </a:xfrm>
          <a:prstGeom prst="rect">
            <a:avLst/>
          </a:prstGeom>
          <a:noFill/>
          <a:ln>
            <a:noFill/>
          </a:ln>
        </p:spPr>
      </p:pic>
      <p:sp>
        <p:nvSpPr>
          <p:cNvPr id="371" name="Shape 371"/>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75"/>
        <p:cNvGrpSpPr/>
        <p:nvPr/>
      </p:nvGrpSpPr>
      <p:grpSpPr>
        <a:xfrm>
          <a:off x="0" y="0"/>
          <a:ext cx="0" cy="0"/>
          <a:chOff x="0" y="0"/>
          <a:chExt cx="0" cy="0"/>
        </a:xfrm>
      </p:grpSpPr>
      <p:sp>
        <p:nvSpPr>
          <p:cNvPr id="376" name="Shape 376"/>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Pourquoi la lecture active?</a:t>
            </a:r>
          </a:p>
        </p:txBody>
      </p:sp>
      <p:pic>
        <p:nvPicPr>
          <p:cNvPr id="377" name="Shape 377"/>
          <p:cNvPicPr preferRelativeResize="0"/>
          <p:nvPr/>
        </p:nvPicPr>
        <p:blipFill>
          <a:blip r:embed="rId3">
            <a:alphaModFix/>
          </a:blip>
          <a:stretch>
            <a:fillRect/>
          </a:stretch>
        </p:blipFill>
        <p:spPr>
          <a:xfrm>
            <a:off x="928075" y="1537275"/>
            <a:ext cx="10058150" cy="7466900"/>
          </a:xfrm>
          <a:prstGeom prst="rect">
            <a:avLst/>
          </a:prstGeom>
          <a:noFill/>
          <a:ln>
            <a:noFill/>
          </a:ln>
        </p:spPr>
      </p:pic>
      <p:sp>
        <p:nvSpPr>
          <p:cNvPr id="378" name="Shape 378"/>
          <p:cNvSpPr txBox="1"/>
          <p:nvPr/>
        </p:nvSpPr>
        <p:spPr>
          <a:xfrm>
            <a:off x="1745200" y="8949800"/>
            <a:ext cx="3671100" cy="767700"/>
          </a:xfrm>
          <a:prstGeom prst="rect">
            <a:avLst/>
          </a:prstGeom>
          <a:noFill/>
          <a:ln>
            <a:noFill/>
          </a:ln>
        </p:spPr>
        <p:txBody>
          <a:bodyPr lIns="91425" tIns="91425" rIns="91425" bIns="91425" anchor="t" anchorCtr="0">
            <a:noAutofit/>
          </a:bodyPr>
          <a:lstStyle/>
          <a:p>
            <a:pPr lvl="0">
              <a:spcBef>
                <a:spcPts val="0"/>
              </a:spcBef>
              <a:buNone/>
            </a:pPr>
            <a:r>
              <a:rPr lang="en-US" sz="1800"/>
              <a:t>(Cégep à distance, 2015)</a:t>
            </a:r>
          </a:p>
        </p:txBody>
      </p:sp>
      <p:sp>
        <p:nvSpPr>
          <p:cNvPr id="379" name="Shape 379"/>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Shape 384"/>
          <p:cNvSpPr txBox="1">
            <a:spLocks noGrp="1"/>
          </p:cNvSpPr>
          <p:nvPr>
            <p:ph type="title"/>
          </p:nvPr>
        </p:nvSpPr>
        <p:spPr>
          <a:xfrm>
            <a:off x="771850" y="483250"/>
            <a:ext cx="10838100" cy="1823400"/>
          </a:xfrm>
          <a:prstGeom prst="rect">
            <a:avLst/>
          </a:prstGeom>
        </p:spPr>
        <p:txBody>
          <a:bodyPr lIns="130025" tIns="130025" rIns="130025" bIns="130025" anchor="ctr" anchorCtr="0">
            <a:noAutofit/>
          </a:bodyPr>
          <a:lstStyle/>
          <a:p>
            <a:pPr lvl="0" rtl="0">
              <a:spcBef>
                <a:spcPts val="0"/>
              </a:spcBef>
              <a:buClr>
                <a:schemeClr val="dk1"/>
              </a:buClr>
              <a:buSzPct val="25000"/>
              <a:buFont typeface="Arial"/>
              <a:buNone/>
            </a:pPr>
            <a:r>
              <a:rPr lang="en-US"/>
              <a:t>Lecture active</a:t>
            </a:r>
          </a:p>
        </p:txBody>
      </p:sp>
      <p:pic>
        <p:nvPicPr>
          <p:cNvPr id="385" name="Shape 385"/>
          <p:cNvPicPr preferRelativeResize="0"/>
          <p:nvPr/>
        </p:nvPicPr>
        <p:blipFill>
          <a:blip r:embed="rId3">
            <a:alphaModFix/>
          </a:blip>
          <a:stretch>
            <a:fillRect/>
          </a:stretch>
        </p:blipFill>
        <p:spPr>
          <a:xfrm>
            <a:off x="2866724" y="2016300"/>
            <a:ext cx="5723800" cy="7737300"/>
          </a:xfrm>
          <a:prstGeom prst="rect">
            <a:avLst/>
          </a:prstGeom>
          <a:noFill/>
          <a:ln>
            <a:noFill/>
          </a:ln>
        </p:spPr>
      </p:pic>
      <p:sp>
        <p:nvSpPr>
          <p:cNvPr id="386" name="Shape 386"/>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771850" y="483250"/>
            <a:ext cx="10838100" cy="1823400"/>
          </a:xfrm>
          <a:prstGeom prst="rect">
            <a:avLst/>
          </a:prstGeom>
        </p:spPr>
        <p:txBody>
          <a:bodyPr lIns="50800" tIns="50800" rIns="50800" bIns="50800" anchor="t" anchorCtr="0">
            <a:noAutofit/>
          </a:bodyPr>
          <a:lstStyle/>
          <a:p>
            <a:pPr lvl="0" rtl="0">
              <a:spcBef>
                <a:spcPts val="0"/>
              </a:spcBef>
              <a:buClr>
                <a:srgbClr val="747676"/>
              </a:buClr>
              <a:buSzPct val="25000"/>
              <a:buFont typeface="Arial"/>
              <a:buNone/>
            </a:pPr>
            <a:r>
              <a:rPr lang="en-US"/>
              <a:t>Soutenir la réussite</a:t>
            </a:r>
          </a:p>
        </p:txBody>
      </p:sp>
      <p:sp>
        <p:nvSpPr>
          <p:cNvPr id="118" name="Shape 118"/>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pPr>
            <a:r>
              <a:rPr lang="en-US"/>
              <a:t>Des chercheurs, dont Weinstein (1994), ont démontré que les élèves qui réussissent bien leurs cours sont ceux qui utilisent des stratégies d’apprentissage.</a:t>
            </a:r>
          </a:p>
          <a:p>
            <a:pPr marL="457200" lvl="0" indent="-228600" rtl="0">
              <a:spcBef>
                <a:spcPts val="0"/>
              </a:spcBef>
            </a:pPr>
            <a:r>
              <a:rPr lang="en-US"/>
              <a:t>Les stratégies apprises serviront tout au long des études et même dans la vie. (Cartier, 2000)</a:t>
            </a:r>
          </a:p>
          <a:p>
            <a:pPr marL="457200" lvl="0" indent="-228600" rtl="0">
              <a:spcBef>
                <a:spcPts val="0"/>
              </a:spcBef>
            </a:pPr>
            <a:r>
              <a:rPr lang="en-US"/>
              <a:t>[…] l’étudiant qui utilise des stratégies pendant l’apprentissage influence son propre processus d’encodage. Ceci affecte le résultat de ses apprentissages et, par le fait même, sa performance. (Boulet et al 1996, p. 5)  </a:t>
            </a:r>
          </a:p>
        </p:txBody>
      </p:sp>
      <p:sp>
        <p:nvSpPr>
          <p:cNvPr id="119" name="Shape 119"/>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8">
                                            <p:txEl>
                                              <p:pRg st="0" end="0"/>
                                            </p:txEl>
                                          </p:spTgt>
                                        </p:tgtEl>
                                        <p:attrNameLst>
                                          <p:attrName>style.visibility</p:attrName>
                                        </p:attrNameLst>
                                      </p:cBhvr>
                                      <p:to>
                                        <p:strVal val="visible"/>
                                      </p:to>
                                    </p:set>
                                    <p:animEffect transition="in" filter="fade">
                                      <p:cBhvr>
                                        <p:cTn id="7" dur="900"/>
                                        <p:tgtEl>
                                          <p:spTgt spid="1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8">
                                            <p:txEl>
                                              <p:pRg st="1" end="1"/>
                                            </p:txEl>
                                          </p:spTgt>
                                        </p:tgtEl>
                                        <p:attrNameLst>
                                          <p:attrName>style.visibility</p:attrName>
                                        </p:attrNameLst>
                                      </p:cBhvr>
                                      <p:to>
                                        <p:strVal val="visible"/>
                                      </p:to>
                                    </p:set>
                                    <p:animEffect transition="in" filter="fade">
                                      <p:cBhvr>
                                        <p:cTn id="12" dur="900"/>
                                        <p:tgtEl>
                                          <p:spTgt spid="1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8">
                                            <p:txEl>
                                              <p:pRg st="2" end="2"/>
                                            </p:txEl>
                                          </p:spTgt>
                                        </p:tgtEl>
                                        <p:attrNameLst>
                                          <p:attrName>style.visibility</p:attrName>
                                        </p:attrNameLst>
                                      </p:cBhvr>
                                      <p:to>
                                        <p:strVal val="visible"/>
                                      </p:to>
                                    </p:set>
                                    <p:animEffect transition="in" filter="fade">
                                      <p:cBhvr>
                                        <p:cTn id="17" dur="900"/>
                                        <p:tgtEl>
                                          <p:spTgt spid="11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Shape 391"/>
          <p:cNvSpPr txBox="1">
            <a:spLocks noGrp="1"/>
          </p:cNvSpPr>
          <p:nvPr>
            <p:ph type="title"/>
          </p:nvPr>
        </p:nvSpPr>
        <p:spPr>
          <a:xfrm>
            <a:off x="771850" y="483250"/>
            <a:ext cx="10838100" cy="1054500"/>
          </a:xfrm>
          <a:prstGeom prst="rect">
            <a:avLst/>
          </a:prstGeom>
        </p:spPr>
        <p:txBody>
          <a:bodyPr lIns="130025" tIns="130025" rIns="130025" bIns="130025" anchor="t" anchorCtr="0">
            <a:noAutofit/>
          </a:bodyPr>
          <a:lstStyle/>
          <a:p>
            <a:pPr lvl="0" rtl="0">
              <a:spcBef>
                <a:spcPts val="0"/>
              </a:spcBef>
              <a:buNone/>
            </a:pPr>
            <a:r>
              <a:rPr lang="en-US"/>
              <a:t>Lecture active</a:t>
            </a:r>
          </a:p>
        </p:txBody>
      </p:sp>
      <p:pic>
        <p:nvPicPr>
          <p:cNvPr id="392" name="Shape 392"/>
          <p:cNvPicPr preferRelativeResize="0"/>
          <p:nvPr/>
        </p:nvPicPr>
        <p:blipFill>
          <a:blip r:embed="rId3">
            <a:alphaModFix/>
          </a:blip>
          <a:stretch>
            <a:fillRect/>
          </a:stretch>
        </p:blipFill>
        <p:spPr>
          <a:xfrm>
            <a:off x="888800" y="1790750"/>
            <a:ext cx="6113799" cy="7877200"/>
          </a:xfrm>
          <a:prstGeom prst="rect">
            <a:avLst/>
          </a:prstGeom>
          <a:noFill/>
          <a:ln>
            <a:noFill/>
          </a:ln>
        </p:spPr>
      </p:pic>
      <p:sp>
        <p:nvSpPr>
          <p:cNvPr id="393" name="Shape 393"/>
          <p:cNvSpPr txBox="1"/>
          <p:nvPr/>
        </p:nvSpPr>
        <p:spPr>
          <a:xfrm>
            <a:off x="7533325" y="8896400"/>
            <a:ext cx="2713200" cy="741300"/>
          </a:xfrm>
          <a:prstGeom prst="rect">
            <a:avLst/>
          </a:prstGeom>
          <a:noFill/>
          <a:ln>
            <a:noFill/>
          </a:ln>
        </p:spPr>
        <p:txBody>
          <a:bodyPr lIns="91425" tIns="91425" rIns="91425" bIns="91425" anchor="t" anchorCtr="0">
            <a:noAutofit/>
          </a:bodyPr>
          <a:lstStyle/>
          <a:p>
            <a:pPr lvl="0">
              <a:spcBef>
                <a:spcPts val="0"/>
              </a:spcBef>
              <a:buNone/>
            </a:pPr>
            <a:r>
              <a:rPr lang="en-US" sz="1800"/>
              <a:t>(Schoenbach, Greenleaf et Murphy, 2012)</a:t>
            </a:r>
          </a:p>
        </p:txBody>
      </p:sp>
      <p:sp>
        <p:nvSpPr>
          <p:cNvPr id="394" name="Shape 394"/>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98"/>
        <p:cNvGrpSpPr/>
        <p:nvPr/>
      </p:nvGrpSpPr>
      <p:grpSpPr>
        <a:xfrm>
          <a:off x="0" y="0"/>
          <a:ext cx="0" cy="0"/>
          <a:chOff x="0" y="0"/>
          <a:chExt cx="0" cy="0"/>
        </a:xfrm>
      </p:grpSpPr>
      <p:sp>
        <p:nvSpPr>
          <p:cNvPr id="399" name="Shape 399"/>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a:t>Lecture active</a:t>
            </a:r>
          </a:p>
        </p:txBody>
      </p:sp>
      <p:pic>
        <p:nvPicPr>
          <p:cNvPr id="400" name="Shape 400"/>
          <p:cNvPicPr preferRelativeResize="0"/>
          <p:nvPr/>
        </p:nvPicPr>
        <p:blipFill rotWithShape="1">
          <a:blip r:embed="rId3">
            <a:alphaModFix/>
          </a:blip>
          <a:srcRect r="4625"/>
          <a:stretch/>
        </p:blipFill>
        <p:spPr>
          <a:xfrm>
            <a:off x="0" y="2789500"/>
            <a:ext cx="12403750" cy="5120874"/>
          </a:xfrm>
          <a:prstGeom prst="rect">
            <a:avLst/>
          </a:prstGeom>
          <a:noFill/>
          <a:ln>
            <a:noFill/>
          </a:ln>
        </p:spPr>
      </p:pic>
      <p:sp>
        <p:nvSpPr>
          <p:cNvPr id="401" name="Shape 401"/>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Shape 406"/>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a:t>Lecture active</a:t>
            </a:r>
          </a:p>
        </p:txBody>
      </p:sp>
      <p:pic>
        <p:nvPicPr>
          <p:cNvPr id="407" name="Shape 407"/>
          <p:cNvPicPr preferRelativeResize="0"/>
          <p:nvPr/>
        </p:nvPicPr>
        <p:blipFill>
          <a:blip r:embed="rId3">
            <a:alphaModFix/>
          </a:blip>
          <a:stretch>
            <a:fillRect/>
          </a:stretch>
        </p:blipFill>
        <p:spPr>
          <a:xfrm>
            <a:off x="0" y="3256408"/>
            <a:ext cx="12480400" cy="3865616"/>
          </a:xfrm>
          <a:prstGeom prst="rect">
            <a:avLst/>
          </a:prstGeom>
          <a:noFill/>
          <a:ln>
            <a:noFill/>
          </a:ln>
        </p:spPr>
      </p:pic>
      <p:sp>
        <p:nvSpPr>
          <p:cNvPr id="408" name="Shape 408"/>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412"/>
        <p:cNvGrpSpPr/>
        <p:nvPr/>
      </p:nvGrpSpPr>
      <p:grpSpPr>
        <a:xfrm>
          <a:off x="0" y="0"/>
          <a:ext cx="0" cy="0"/>
          <a:chOff x="0" y="0"/>
          <a:chExt cx="0" cy="0"/>
        </a:xfrm>
      </p:grpSpPr>
      <p:sp>
        <p:nvSpPr>
          <p:cNvPr id="413" name="Shape 413"/>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Conditions matérielles</a:t>
            </a:r>
          </a:p>
        </p:txBody>
      </p:sp>
      <p:sp>
        <p:nvSpPr>
          <p:cNvPr id="414" name="Shape 414"/>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43</a:t>
            </a:fld>
            <a:endParaRPr lang="en-US"/>
          </a:p>
        </p:txBody>
      </p:sp>
      <p:sp>
        <p:nvSpPr>
          <p:cNvPr id="415" name="Shape 415"/>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spcAft>
                <a:spcPts val="2500"/>
              </a:spcAft>
            </a:pPr>
            <a:r>
              <a:rPr lang="en-US"/>
              <a:t>Équipe pluridisciplinaire de techniciens</a:t>
            </a:r>
          </a:p>
          <a:p>
            <a:pPr marL="457200" lvl="0" indent="-228600" rtl="0">
              <a:spcBef>
                <a:spcPts val="0"/>
              </a:spcBef>
              <a:spcAft>
                <a:spcPts val="2500"/>
              </a:spcAft>
            </a:pPr>
            <a:r>
              <a:rPr lang="en-US"/>
              <a:t>Services techniques : traitement</a:t>
            </a:r>
          </a:p>
          <a:p>
            <a:pPr marL="457200" lvl="0" indent="-228600" rtl="0">
              <a:spcBef>
                <a:spcPts val="0"/>
              </a:spcBef>
              <a:spcAft>
                <a:spcPts val="2500"/>
              </a:spcAft>
            </a:pPr>
            <a:r>
              <a:rPr lang="en-US"/>
              <a:t>Services publics : aide à la recherche et formations documentaires</a:t>
            </a:r>
          </a:p>
          <a:p>
            <a:pPr marL="0" lvl="0" indent="-69850" rtl="0">
              <a:spcBef>
                <a:spcPts val="0"/>
              </a:spcBef>
              <a:spcAft>
                <a:spcPts val="0"/>
              </a:spcAft>
              <a:buClr>
                <a:schemeClr val="dk1"/>
              </a:buClr>
              <a:buSzPct val="78571"/>
              <a:buFont typeface="Arial"/>
              <a:buNone/>
            </a:pPr>
            <a:endParaRPr sz="1400">
              <a:solidFill>
                <a:schemeClr val="dk1"/>
              </a:solidFill>
              <a:latin typeface="Arial"/>
              <a:ea typeface="Arial"/>
              <a:cs typeface="Arial"/>
              <a:sym typeface="Arial"/>
            </a:endParaRPr>
          </a:p>
          <a:p>
            <a:pPr lvl="0">
              <a:spcBef>
                <a:spcPts val="0"/>
              </a:spcBef>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5">
                                            <p:txEl>
                                              <p:pRg st="0" end="0"/>
                                            </p:txEl>
                                          </p:spTgt>
                                        </p:tgtEl>
                                        <p:attrNameLst>
                                          <p:attrName>style.visibility</p:attrName>
                                        </p:attrNameLst>
                                      </p:cBhvr>
                                      <p:to>
                                        <p:strVal val="visible"/>
                                      </p:to>
                                    </p:set>
                                    <p:animEffect transition="in" filter="fade">
                                      <p:cBhvr>
                                        <p:cTn id="7" dur="1000"/>
                                        <p:tgtEl>
                                          <p:spTgt spid="4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5">
                                            <p:txEl>
                                              <p:pRg st="1" end="1"/>
                                            </p:txEl>
                                          </p:spTgt>
                                        </p:tgtEl>
                                        <p:attrNameLst>
                                          <p:attrName>style.visibility</p:attrName>
                                        </p:attrNameLst>
                                      </p:cBhvr>
                                      <p:to>
                                        <p:strVal val="visible"/>
                                      </p:to>
                                    </p:set>
                                    <p:animEffect transition="in" filter="fade">
                                      <p:cBhvr>
                                        <p:cTn id="12" dur="1000"/>
                                        <p:tgtEl>
                                          <p:spTgt spid="4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5">
                                            <p:txEl>
                                              <p:pRg st="2" end="2"/>
                                            </p:txEl>
                                          </p:spTgt>
                                        </p:tgtEl>
                                        <p:attrNameLst>
                                          <p:attrName>style.visibility</p:attrName>
                                        </p:attrNameLst>
                                      </p:cBhvr>
                                      <p:to>
                                        <p:strVal val="visible"/>
                                      </p:to>
                                    </p:set>
                                    <p:animEffect transition="in" filter="fade">
                                      <p:cBhvr>
                                        <p:cTn id="17" dur="1000"/>
                                        <p:tgtEl>
                                          <p:spTgt spid="4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15">
                                            <p:txEl>
                                              <p:pRg st="3" end="3"/>
                                            </p:txEl>
                                          </p:spTgt>
                                        </p:tgtEl>
                                        <p:attrNameLst>
                                          <p:attrName>style.visibility</p:attrName>
                                        </p:attrNameLst>
                                      </p:cBhvr>
                                      <p:to>
                                        <p:strVal val="visible"/>
                                      </p:to>
                                    </p:set>
                                    <p:animEffect transition="in" filter="fade">
                                      <p:cBhvr>
                                        <p:cTn id="22" dur="1000"/>
                                        <p:tgtEl>
                                          <p:spTgt spid="41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15">
                                            <p:txEl>
                                              <p:pRg st="4" end="4"/>
                                            </p:txEl>
                                          </p:spTgt>
                                        </p:tgtEl>
                                        <p:attrNameLst>
                                          <p:attrName>style.visibility</p:attrName>
                                        </p:attrNameLst>
                                      </p:cBhvr>
                                      <p:to>
                                        <p:strVal val="visible"/>
                                      </p:to>
                                    </p:set>
                                    <p:animEffect transition="in" filter="fade">
                                      <p:cBhvr>
                                        <p:cTn id="27" dur="1000"/>
                                        <p:tgtEl>
                                          <p:spTgt spid="4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Shape 420"/>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Conditions temporelles </a:t>
            </a:r>
          </a:p>
        </p:txBody>
      </p:sp>
      <p:sp>
        <p:nvSpPr>
          <p:cNvPr id="421" name="Shape 421"/>
          <p:cNvSpPr txBox="1">
            <a:spLocks noGrp="1"/>
          </p:cNvSpPr>
          <p:nvPr>
            <p:ph type="body" idx="4294967295"/>
          </p:nvPr>
        </p:nvSpPr>
        <p:spPr>
          <a:xfrm>
            <a:off x="650240" y="2275840"/>
            <a:ext cx="10620600" cy="6931500"/>
          </a:xfrm>
          <a:prstGeom prst="rect">
            <a:avLst/>
          </a:prstGeom>
        </p:spPr>
        <p:txBody>
          <a:bodyPr lIns="130025" tIns="130025" rIns="130025" bIns="130025" anchor="t" anchorCtr="0">
            <a:noAutofit/>
          </a:bodyPr>
          <a:lstStyle/>
          <a:p>
            <a:pPr marL="0" lvl="0" indent="0">
              <a:spcBef>
                <a:spcPts val="0"/>
              </a:spcBef>
              <a:buNone/>
            </a:pPr>
            <a:endParaRPr sz="3000">
              <a:solidFill>
                <a:srgbClr val="444444"/>
              </a:solidFill>
            </a:endParaRPr>
          </a:p>
          <a:p>
            <a:pPr lvl="0">
              <a:spcBef>
                <a:spcPts val="0"/>
              </a:spcBef>
              <a:buNone/>
            </a:pPr>
            <a:endParaRPr/>
          </a:p>
        </p:txBody>
      </p:sp>
      <p:pic>
        <p:nvPicPr>
          <p:cNvPr id="422" name="Shape 422"/>
          <p:cNvPicPr preferRelativeResize="0"/>
          <p:nvPr/>
        </p:nvPicPr>
        <p:blipFill>
          <a:blip r:embed="rId3">
            <a:alphaModFix/>
          </a:blip>
          <a:stretch>
            <a:fillRect/>
          </a:stretch>
        </p:blipFill>
        <p:spPr>
          <a:xfrm>
            <a:off x="1288750" y="1922175"/>
            <a:ext cx="2787650" cy="2834575"/>
          </a:xfrm>
          <a:prstGeom prst="rect">
            <a:avLst/>
          </a:prstGeom>
          <a:noFill/>
          <a:ln>
            <a:noFill/>
          </a:ln>
        </p:spPr>
      </p:pic>
      <p:pic>
        <p:nvPicPr>
          <p:cNvPr id="423" name="Shape 423"/>
          <p:cNvPicPr preferRelativeResize="0"/>
          <p:nvPr/>
        </p:nvPicPr>
        <p:blipFill>
          <a:blip r:embed="rId3">
            <a:alphaModFix/>
          </a:blip>
          <a:stretch>
            <a:fillRect/>
          </a:stretch>
        </p:blipFill>
        <p:spPr>
          <a:xfrm>
            <a:off x="4717150" y="5815925"/>
            <a:ext cx="2787650" cy="2834575"/>
          </a:xfrm>
          <a:prstGeom prst="rect">
            <a:avLst/>
          </a:prstGeom>
          <a:noFill/>
          <a:ln>
            <a:noFill/>
          </a:ln>
        </p:spPr>
      </p:pic>
      <p:pic>
        <p:nvPicPr>
          <p:cNvPr id="424" name="Shape 424"/>
          <p:cNvPicPr preferRelativeResize="0"/>
          <p:nvPr/>
        </p:nvPicPr>
        <p:blipFill>
          <a:blip r:embed="rId3">
            <a:alphaModFix/>
          </a:blip>
          <a:stretch>
            <a:fillRect/>
          </a:stretch>
        </p:blipFill>
        <p:spPr>
          <a:xfrm>
            <a:off x="8331725" y="2016300"/>
            <a:ext cx="2787650" cy="2834575"/>
          </a:xfrm>
          <a:prstGeom prst="rect">
            <a:avLst/>
          </a:prstGeom>
          <a:noFill/>
          <a:ln>
            <a:noFill/>
          </a:ln>
        </p:spPr>
      </p:pic>
      <p:sp>
        <p:nvSpPr>
          <p:cNvPr id="425" name="Shape 425"/>
          <p:cNvSpPr txBox="1"/>
          <p:nvPr/>
        </p:nvSpPr>
        <p:spPr>
          <a:xfrm>
            <a:off x="446725" y="9009050"/>
            <a:ext cx="3238800" cy="521100"/>
          </a:xfrm>
          <a:prstGeom prst="rect">
            <a:avLst/>
          </a:prstGeom>
          <a:noFill/>
          <a:ln>
            <a:noFill/>
          </a:ln>
        </p:spPr>
        <p:txBody>
          <a:bodyPr lIns="91425" tIns="91425" rIns="91425" bIns="91425" anchor="t" anchorCtr="0">
            <a:noAutofit/>
          </a:bodyPr>
          <a:lstStyle/>
          <a:p>
            <a:pPr lvl="0">
              <a:spcBef>
                <a:spcPts val="0"/>
              </a:spcBef>
              <a:buNone/>
            </a:pPr>
            <a:r>
              <a:rPr lang="en-US" sz="1800"/>
              <a:t>(Pixabay, 2012)</a:t>
            </a:r>
          </a:p>
        </p:txBody>
      </p:sp>
      <p:pic>
        <p:nvPicPr>
          <p:cNvPr id="426" name="Shape 426" descr="clock-160966_1280.png"/>
          <p:cNvPicPr preferRelativeResize="0"/>
          <p:nvPr/>
        </p:nvPicPr>
        <p:blipFill>
          <a:blip r:embed="rId4">
            <a:alphaModFix/>
          </a:blip>
          <a:stretch>
            <a:fillRect/>
          </a:stretch>
        </p:blipFill>
        <p:spPr>
          <a:xfrm>
            <a:off x="4973050" y="2201537"/>
            <a:ext cx="2275849" cy="2275849"/>
          </a:xfrm>
          <a:prstGeom prst="rect">
            <a:avLst/>
          </a:prstGeom>
          <a:noFill/>
          <a:ln>
            <a:noFill/>
          </a:ln>
        </p:spPr>
      </p:pic>
      <p:pic>
        <p:nvPicPr>
          <p:cNvPr id="427" name="Shape 427" descr="clock-160966_1280.png"/>
          <p:cNvPicPr preferRelativeResize="0"/>
          <p:nvPr/>
        </p:nvPicPr>
        <p:blipFill>
          <a:blip r:embed="rId4">
            <a:alphaModFix/>
          </a:blip>
          <a:stretch>
            <a:fillRect/>
          </a:stretch>
        </p:blipFill>
        <p:spPr>
          <a:xfrm>
            <a:off x="1194450" y="5815912"/>
            <a:ext cx="2275849" cy="2275849"/>
          </a:xfrm>
          <a:prstGeom prst="rect">
            <a:avLst/>
          </a:prstGeom>
          <a:noFill/>
          <a:ln>
            <a:noFill/>
          </a:ln>
        </p:spPr>
      </p:pic>
      <p:sp>
        <p:nvSpPr>
          <p:cNvPr id="428" name="Shape 428"/>
          <p:cNvSpPr txBox="1">
            <a:spLocks noGrp="1"/>
          </p:cNvSpPr>
          <p:nvPr>
            <p:ph type="body" idx="4294967295"/>
          </p:nvPr>
        </p:nvSpPr>
        <p:spPr>
          <a:xfrm>
            <a:off x="7248889" y="2016290"/>
            <a:ext cx="10620600" cy="6931500"/>
          </a:xfrm>
          <a:prstGeom prst="rect">
            <a:avLst/>
          </a:prstGeom>
        </p:spPr>
        <p:txBody>
          <a:bodyPr lIns="130025" tIns="130025" rIns="130025" bIns="130025" anchor="t" anchorCtr="0">
            <a:noAutofit/>
          </a:bodyPr>
          <a:lstStyle/>
          <a:p>
            <a:pPr marL="0" lvl="0" indent="0" rtl="0">
              <a:spcBef>
                <a:spcPts val="0"/>
              </a:spcBef>
              <a:buNone/>
            </a:pPr>
            <a:endParaRPr sz="3000">
              <a:solidFill>
                <a:srgbClr val="444444"/>
              </a:solidFill>
            </a:endParaRPr>
          </a:p>
          <a:p>
            <a:pPr lvl="0" rtl="0">
              <a:spcBef>
                <a:spcPts val="0"/>
              </a:spcBef>
              <a:buNone/>
            </a:pPr>
            <a:endParaRPr/>
          </a:p>
        </p:txBody>
      </p:sp>
      <p:pic>
        <p:nvPicPr>
          <p:cNvPr id="429" name="Shape 429" descr="clock-160966_1280.png"/>
          <p:cNvPicPr preferRelativeResize="0"/>
          <p:nvPr/>
        </p:nvPicPr>
        <p:blipFill>
          <a:blip r:embed="rId4">
            <a:alphaModFix/>
          </a:blip>
          <a:stretch>
            <a:fillRect/>
          </a:stretch>
        </p:blipFill>
        <p:spPr>
          <a:xfrm>
            <a:off x="8751650" y="5815912"/>
            <a:ext cx="2275849" cy="2275849"/>
          </a:xfrm>
          <a:prstGeom prst="rect">
            <a:avLst/>
          </a:prstGeom>
          <a:noFill/>
          <a:ln>
            <a:noFill/>
          </a:ln>
        </p:spPr>
      </p:pic>
      <p:sp>
        <p:nvSpPr>
          <p:cNvPr id="430" name="Shape 430"/>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22"/>
                                        </p:tgtEl>
                                        <p:attrNameLst>
                                          <p:attrName>style.visibility</p:attrName>
                                        </p:attrNameLst>
                                      </p:cBhvr>
                                      <p:to>
                                        <p:strVal val="visible"/>
                                      </p:to>
                                    </p:set>
                                    <p:animEffect transition="in" filter="fade">
                                      <p:cBhvr>
                                        <p:cTn id="7" dur="1000"/>
                                        <p:tgtEl>
                                          <p:spTgt spid="42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23"/>
                                        </p:tgtEl>
                                        <p:attrNameLst>
                                          <p:attrName>style.visibility</p:attrName>
                                        </p:attrNameLst>
                                      </p:cBhvr>
                                      <p:to>
                                        <p:strVal val="visible"/>
                                      </p:to>
                                    </p:set>
                                    <p:animEffect transition="in" filter="fade">
                                      <p:cBhvr>
                                        <p:cTn id="11" dur="5000"/>
                                        <p:tgtEl>
                                          <p:spTgt spid="423"/>
                                        </p:tgtEl>
                                      </p:cBhvr>
                                    </p:animEffect>
                                  </p:childTnLst>
                                </p:cTn>
                              </p:par>
                            </p:childTnLst>
                          </p:cTn>
                        </p:par>
                        <p:par>
                          <p:cTn id="12" fill="hold">
                            <p:stCondLst>
                              <p:cond delay="6000"/>
                            </p:stCondLst>
                            <p:childTnLst>
                              <p:par>
                                <p:cTn id="13" presetID="10" presetClass="entr" presetSubtype="0" fill="hold" nodeType="afterEffect">
                                  <p:stCondLst>
                                    <p:cond delay="0"/>
                                  </p:stCondLst>
                                  <p:childTnLst>
                                    <p:set>
                                      <p:cBhvr>
                                        <p:cTn id="14" dur="1" fill="hold">
                                          <p:stCondLst>
                                            <p:cond delay="0"/>
                                          </p:stCondLst>
                                        </p:cTn>
                                        <p:tgtEl>
                                          <p:spTgt spid="424"/>
                                        </p:tgtEl>
                                        <p:attrNameLst>
                                          <p:attrName>style.visibility</p:attrName>
                                        </p:attrNameLst>
                                      </p:cBhvr>
                                      <p:to>
                                        <p:strVal val="visible"/>
                                      </p:to>
                                    </p:set>
                                    <p:animEffect transition="in" filter="fade">
                                      <p:cBhvr>
                                        <p:cTn id="15" dur="5000"/>
                                        <p:tgtEl>
                                          <p:spTgt spid="4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Shape 435"/>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Conditions temporelles</a:t>
            </a:r>
          </a:p>
        </p:txBody>
      </p:sp>
      <p:sp>
        <p:nvSpPr>
          <p:cNvPr id="436" name="Shape 436"/>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spcAft>
                <a:spcPts val="2500"/>
              </a:spcAft>
            </a:pPr>
            <a:r>
              <a:rPr lang="en-US"/>
              <a:t>Plage horaire des techniciens : 7 h 45 à 19 h</a:t>
            </a:r>
          </a:p>
          <a:p>
            <a:pPr marL="457200" lvl="0" indent="-228600" rtl="0">
              <a:spcBef>
                <a:spcPts val="0"/>
              </a:spcBef>
              <a:spcAft>
                <a:spcPts val="2500"/>
              </a:spcAft>
            </a:pPr>
            <a:r>
              <a:rPr lang="en-US"/>
              <a:t>Périodes d’aide à la recherche et Heure des dîners</a:t>
            </a:r>
          </a:p>
          <a:p>
            <a:pPr marL="457200" lvl="0" indent="-228600" rtl="0">
              <a:spcBef>
                <a:spcPts val="0"/>
              </a:spcBef>
              <a:spcAft>
                <a:spcPts val="2500"/>
              </a:spcAft>
            </a:pPr>
            <a:r>
              <a:rPr lang="en-US"/>
              <a:t>Modulé en fonction des périodes de cours</a:t>
            </a:r>
          </a:p>
          <a:p>
            <a:pPr lvl="0">
              <a:spcBef>
                <a:spcPts val="0"/>
              </a:spcBef>
              <a:buNone/>
            </a:pPr>
            <a:endParaRPr/>
          </a:p>
        </p:txBody>
      </p:sp>
      <p:sp>
        <p:nvSpPr>
          <p:cNvPr id="437" name="Shape 437"/>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36">
                                            <p:txEl>
                                              <p:pRg st="0" end="0"/>
                                            </p:txEl>
                                          </p:spTgt>
                                        </p:tgtEl>
                                        <p:attrNameLst>
                                          <p:attrName>style.visibility</p:attrName>
                                        </p:attrNameLst>
                                      </p:cBhvr>
                                      <p:to>
                                        <p:strVal val="visible"/>
                                      </p:to>
                                    </p:set>
                                    <p:animEffect transition="in" filter="fade">
                                      <p:cBhvr>
                                        <p:cTn id="7" dur="1000"/>
                                        <p:tgtEl>
                                          <p:spTgt spid="43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36">
                                            <p:txEl>
                                              <p:pRg st="1" end="1"/>
                                            </p:txEl>
                                          </p:spTgt>
                                        </p:tgtEl>
                                        <p:attrNameLst>
                                          <p:attrName>style.visibility</p:attrName>
                                        </p:attrNameLst>
                                      </p:cBhvr>
                                      <p:to>
                                        <p:strVal val="visible"/>
                                      </p:to>
                                    </p:set>
                                    <p:animEffect transition="in" filter="fade">
                                      <p:cBhvr>
                                        <p:cTn id="12" dur="1000"/>
                                        <p:tgtEl>
                                          <p:spTgt spid="43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36">
                                            <p:txEl>
                                              <p:pRg st="2" end="2"/>
                                            </p:txEl>
                                          </p:spTgt>
                                        </p:tgtEl>
                                        <p:attrNameLst>
                                          <p:attrName>style.visibility</p:attrName>
                                        </p:attrNameLst>
                                      </p:cBhvr>
                                      <p:to>
                                        <p:strVal val="visible"/>
                                      </p:to>
                                    </p:set>
                                    <p:animEffect transition="in" filter="fade">
                                      <p:cBhvr>
                                        <p:cTn id="17" dur="1000"/>
                                        <p:tgtEl>
                                          <p:spTgt spid="436">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36">
                                            <p:txEl>
                                              <p:pRg st="3" end="3"/>
                                            </p:txEl>
                                          </p:spTgt>
                                        </p:tgtEl>
                                        <p:attrNameLst>
                                          <p:attrName>style.visibility</p:attrName>
                                        </p:attrNameLst>
                                      </p:cBhvr>
                                      <p:to>
                                        <p:strVal val="visible"/>
                                      </p:to>
                                    </p:set>
                                    <p:animEffect transition="in" filter="fade">
                                      <p:cBhvr>
                                        <p:cTn id="22" dur="1000"/>
                                        <p:tgtEl>
                                          <p:spTgt spid="43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Shape 442"/>
          <p:cNvSpPr txBox="1">
            <a:spLocks noGrp="1"/>
          </p:cNvSpPr>
          <p:nvPr>
            <p:ph type="body" idx="4294967295"/>
          </p:nvPr>
        </p:nvSpPr>
        <p:spPr>
          <a:xfrm>
            <a:off x="650240" y="2275840"/>
            <a:ext cx="10620600" cy="6931500"/>
          </a:xfrm>
          <a:prstGeom prst="rect">
            <a:avLst/>
          </a:prstGeom>
        </p:spPr>
        <p:txBody>
          <a:bodyPr lIns="130025" tIns="130025" rIns="130025" bIns="130025" anchor="t" anchorCtr="0">
            <a:noAutofit/>
          </a:bodyPr>
          <a:lstStyle/>
          <a:p>
            <a:pPr marL="0" lvl="0" indent="0" rtl="0">
              <a:spcBef>
                <a:spcPts val="0"/>
              </a:spcBef>
              <a:buNone/>
            </a:pPr>
            <a:endParaRPr sz="3000">
              <a:solidFill>
                <a:srgbClr val="444444"/>
              </a:solidFill>
            </a:endParaRPr>
          </a:p>
          <a:p>
            <a:pPr lvl="0" rtl="0">
              <a:spcBef>
                <a:spcPts val="0"/>
              </a:spcBef>
              <a:buNone/>
            </a:pPr>
            <a:endParaRPr sz="3000"/>
          </a:p>
        </p:txBody>
      </p:sp>
      <p:sp>
        <p:nvSpPr>
          <p:cNvPr id="443" name="Shape 443"/>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rtl="0">
              <a:spcBef>
                <a:spcPts val="0"/>
              </a:spcBef>
              <a:buNone/>
            </a:pPr>
            <a:fld id="{00000000-1234-1234-1234-123412341234}" type="slidenum">
              <a:rPr lang="en-US"/>
              <a:t>46</a:t>
            </a:fld>
            <a:endParaRPr lang="en-US"/>
          </a:p>
        </p:txBody>
      </p:sp>
      <p:sp>
        <p:nvSpPr>
          <p:cNvPr id="444" name="Shape 444"/>
          <p:cNvSpPr txBox="1"/>
          <p:nvPr/>
        </p:nvSpPr>
        <p:spPr>
          <a:xfrm>
            <a:off x="916475" y="533650"/>
            <a:ext cx="7923600" cy="870000"/>
          </a:xfrm>
          <a:prstGeom prst="rect">
            <a:avLst/>
          </a:prstGeom>
          <a:noFill/>
          <a:ln>
            <a:noFill/>
          </a:ln>
        </p:spPr>
        <p:txBody>
          <a:bodyPr lIns="91425" tIns="91425" rIns="91425" bIns="91425" anchor="t" anchorCtr="0">
            <a:noAutofit/>
          </a:bodyPr>
          <a:lstStyle/>
          <a:p>
            <a:pPr lvl="0" rtl="0">
              <a:spcBef>
                <a:spcPts val="0"/>
              </a:spcBef>
              <a:buNone/>
            </a:pPr>
            <a:r>
              <a:rPr lang="en-US" sz="4000">
                <a:solidFill>
                  <a:srgbClr val="CAD400"/>
                </a:solidFill>
              </a:rPr>
              <a:t>Condition environnementales</a:t>
            </a:r>
          </a:p>
        </p:txBody>
      </p:sp>
      <p:pic>
        <p:nvPicPr>
          <p:cNvPr id="445" name="Shape 445" descr="IMG_3424_Modifiée.jpg"/>
          <p:cNvPicPr preferRelativeResize="0"/>
          <p:nvPr/>
        </p:nvPicPr>
        <p:blipFill>
          <a:blip r:embed="rId3">
            <a:alphaModFix/>
          </a:blip>
          <a:stretch>
            <a:fillRect/>
          </a:stretch>
        </p:blipFill>
        <p:spPr>
          <a:xfrm>
            <a:off x="-185651" y="0"/>
            <a:ext cx="15222105" cy="10148051"/>
          </a:xfrm>
          <a:prstGeom prst="rect">
            <a:avLst/>
          </a:prstGeom>
          <a:noFill/>
          <a:ln>
            <a:noFill/>
          </a:ln>
        </p:spPr>
      </p:pic>
      <p:sp>
        <p:nvSpPr>
          <p:cNvPr id="446" name="Shape 446"/>
          <p:cNvSpPr txBox="1"/>
          <p:nvPr/>
        </p:nvSpPr>
        <p:spPr>
          <a:xfrm>
            <a:off x="152400" y="533650"/>
            <a:ext cx="8687700" cy="1742100"/>
          </a:xfrm>
          <a:prstGeom prst="rect">
            <a:avLst/>
          </a:prstGeom>
          <a:noFill/>
          <a:ln>
            <a:noFill/>
          </a:ln>
        </p:spPr>
        <p:txBody>
          <a:bodyPr lIns="91425" tIns="91425" rIns="91425" bIns="91425" anchor="ctr" anchorCtr="0">
            <a:noAutofit/>
          </a:bodyPr>
          <a:lstStyle/>
          <a:p>
            <a:pPr lvl="0" rtl="0">
              <a:spcBef>
                <a:spcPts val="0"/>
              </a:spcBef>
              <a:buNone/>
            </a:pPr>
            <a:r>
              <a:rPr lang="en-US" sz="4000">
                <a:solidFill>
                  <a:srgbClr val="CAD400"/>
                </a:solidFill>
              </a:rPr>
              <a:t>Conditions environnementales</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450"/>
        <p:cNvGrpSpPr/>
        <p:nvPr/>
      </p:nvGrpSpPr>
      <p:grpSpPr>
        <a:xfrm>
          <a:off x="0" y="0"/>
          <a:ext cx="0" cy="0"/>
          <a:chOff x="0" y="0"/>
          <a:chExt cx="0" cy="0"/>
        </a:xfrm>
      </p:grpSpPr>
      <p:sp>
        <p:nvSpPr>
          <p:cNvPr id="451" name="Shape 451"/>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Conditions environnementales</a:t>
            </a:r>
          </a:p>
        </p:txBody>
      </p:sp>
      <p:sp>
        <p:nvSpPr>
          <p:cNvPr id="452" name="Shape 452"/>
          <p:cNvSpPr txBox="1">
            <a:spLocks noGrp="1"/>
          </p:cNvSpPr>
          <p:nvPr>
            <p:ph type="body" idx="1"/>
          </p:nvPr>
        </p:nvSpPr>
        <p:spPr>
          <a:xfrm>
            <a:off x="966575" y="2306600"/>
            <a:ext cx="10643400" cy="6438900"/>
          </a:xfrm>
          <a:prstGeom prst="rect">
            <a:avLst/>
          </a:prstGeom>
        </p:spPr>
        <p:txBody>
          <a:bodyPr lIns="130025" tIns="130025" rIns="130025" bIns="130025" anchor="t" anchorCtr="0">
            <a:noAutofit/>
          </a:bodyPr>
          <a:lstStyle/>
          <a:p>
            <a:pPr marL="457200" lvl="0" indent="-228600" rtl="0">
              <a:spcBef>
                <a:spcPts val="0"/>
              </a:spcBef>
              <a:spcAft>
                <a:spcPts val="2500"/>
              </a:spcAft>
            </a:pPr>
            <a:r>
              <a:rPr lang="en-US"/>
              <a:t>Places assises maximales : contrainte de l’espace limitée</a:t>
            </a:r>
          </a:p>
          <a:p>
            <a:pPr marL="457200" lvl="0" indent="-228600" rtl="0">
              <a:spcBef>
                <a:spcPts val="0"/>
              </a:spcBef>
              <a:spcAft>
                <a:spcPts val="2500"/>
              </a:spcAft>
            </a:pPr>
            <a:r>
              <a:rPr lang="en-US"/>
              <a:t>« Lumière » extérieure</a:t>
            </a:r>
          </a:p>
          <a:p>
            <a:pPr marL="457200" lvl="0" indent="-228600" rtl="0">
              <a:spcBef>
                <a:spcPts val="0"/>
              </a:spcBef>
              <a:spcAft>
                <a:spcPts val="2500"/>
              </a:spcAft>
            </a:pPr>
            <a:r>
              <a:rPr lang="en-US"/>
              <a:t>Îlots de luminothérapie</a:t>
            </a:r>
          </a:p>
          <a:p>
            <a:pPr marL="457200" lvl="0" indent="-228600" rtl="0">
              <a:spcBef>
                <a:spcPts val="0"/>
              </a:spcBef>
              <a:spcAft>
                <a:spcPts val="2500"/>
              </a:spcAft>
            </a:pPr>
            <a:r>
              <a:rPr lang="en-US"/>
              <a:t>Silence (réduction bruit ambiant)</a:t>
            </a:r>
          </a:p>
          <a:p>
            <a:pPr marL="457200" lvl="0" indent="-228600" rtl="0">
              <a:spcBef>
                <a:spcPts val="0"/>
              </a:spcBef>
              <a:spcAft>
                <a:spcPts val="2500"/>
              </a:spcAft>
            </a:pPr>
            <a:r>
              <a:rPr lang="en-US"/>
              <a:t>Salles multifonctionnelles pour le travail d’équipe</a:t>
            </a:r>
          </a:p>
          <a:p>
            <a:pPr marL="457200" lvl="0" indent="-228600" rtl="0">
              <a:spcBef>
                <a:spcPts val="0"/>
              </a:spcBef>
              <a:spcAft>
                <a:spcPts val="2500"/>
              </a:spcAft>
            </a:pPr>
            <a:r>
              <a:rPr lang="en-US"/>
              <a:t>Salles du CAF pour le travail d’équipe pendant les semaines 14, 15 et période d’évaluation</a:t>
            </a:r>
          </a:p>
        </p:txBody>
      </p:sp>
      <p:sp>
        <p:nvSpPr>
          <p:cNvPr id="453" name="Shape 453"/>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Shape 458"/>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a:t>Conditions matérielles</a:t>
            </a:r>
          </a:p>
        </p:txBody>
      </p:sp>
      <p:pic>
        <p:nvPicPr>
          <p:cNvPr id="459" name="Shape 459"/>
          <p:cNvPicPr preferRelativeResize="0"/>
          <p:nvPr/>
        </p:nvPicPr>
        <p:blipFill>
          <a:blip r:embed="rId3">
            <a:alphaModFix/>
          </a:blip>
          <a:stretch>
            <a:fillRect/>
          </a:stretch>
        </p:blipFill>
        <p:spPr>
          <a:xfrm>
            <a:off x="1016675" y="1676675"/>
            <a:ext cx="9820474" cy="7256150"/>
          </a:xfrm>
          <a:prstGeom prst="rect">
            <a:avLst/>
          </a:prstGeom>
          <a:noFill/>
          <a:ln>
            <a:noFill/>
          </a:ln>
        </p:spPr>
      </p:pic>
      <p:sp>
        <p:nvSpPr>
          <p:cNvPr id="460" name="Shape 460"/>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Shape 465"/>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Conditions matérielles (suite)</a:t>
            </a:r>
          </a:p>
        </p:txBody>
      </p:sp>
      <p:sp>
        <p:nvSpPr>
          <p:cNvPr id="466" name="Shape 466"/>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spcAft>
                <a:spcPts val="2500"/>
              </a:spcAft>
            </a:pPr>
            <a:r>
              <a:rPr lang="en-US"/>
              <a:t>Virage numérique</a:t>
            </a:r>
          </a:p>
          <a:p>
            <a:pPr marL="457200" lvl="0" indent="-228600" rtl="0">
              <a:spcBef>
                <a:spcPts val="0"/>
              </a:spcBef>
              <a:spcAft>
                <a:spcPts val="2500"/>
              </a:spcAft>
            </a:pPr>
            <a:r>
              <a:rPr lang="en-US"/>
              <a:t>Prêt de portables</a:t>
            </a:r>
          </a:p>
          <a:p>
            <a:pPr marL="457200" lvl="0" indent="-228600" rtl="0">
              <a:spcBef>
                <a:spcPts val="0"/>
              </a:spcBef>
              <a:spcAft>
                <a:spcPts val="2500"/>
              </a:spcAft>
            </a:pPr>
            <a:r>
              <a:rPr lang="en-US"/>
              <a:t>Salles multifonctionnelles</a:t>
            </a:r>
          </a:p>
        </p:txBody>
      </p:sp>
      <p:sp>
        <p:nvSpPr>
          <p:cNvPr id="467" name="Shape 467"/>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49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66">
                                            <p:txEl>
                                              <p:pRg st="0" end="0"/>
                                            </p:txEl>
                                          </p:spTgt>
                                        </p:tgtEl>
                                        <p:attrNameLst>
                                          <p:attrName>style.visibility</p:attrName>
                                        </p:attrNameLst>
                                      </p:cBhvr>
                                      <p:to>
                                        <p:strVal val="visible"/>
                                      </p:to>
                                    </p:set>
                                    <p:animEffect transition="in" filter="fade">
                                      <p:cBhvr>
                                        <p:cTn id="7" dur="1000"/>
                                        <p:tgtEl>
                                          <p:spTgt spid="46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66">
                                            <p:txEl>
                                              <p:pRg st="1" end="1"/>
                                            </p:txEl>
                                          </p:spTgt>
                                        </p:tgtEl>
                                        <p:attrNameLst>
                                          <p:attrName>style.visibility</p:attrName>
                                        </p:attrNameLst>
                                      </p:cBhvr>
                                      <p:to>
                                        <p:strVal val="visible"/>
                                      </p:to>
                                    </p:set>
                                    <p:animEffect transition="in" filter="fade">
                                      <p:cBhvr>
                                        <p:cTn id="12" dur="1000"/>
                                        <p:tgtEl>
                                          <p:spTgt spid="46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6">
                                            <p:txEl>
                                              <p:pRg st="2" end="2"/>
                                            </p:txEl>
                                          </p:spTgt>
                                        </p:tgtEl>
                                        <p:attrNameLst>
                                          <p:attrName>style.visibility</p:attrName>
                                        </p:attrNameLst>
                                      </p:cBhvr>
                                      <p:to>
                                        <p:strVal val="visible"/>
                                      </p:to>
                                    </p:set>
                                    <p:animEffect transition="in" filter="fade">
                                      <p:cBhvr>
                                        <p:cTn id="17" dur="1000"/>
                                        <p:tgtEl>
                                          <p:spTgt spid="46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p:nvPr/>
        </p:nvSpPr>
        <p:spPr>
          <a:xfrm>
            <a:off x="2398200" y="614100"/>
            <a:ext cx="7581600" cy="8682300"/>
          </a:xfrm>
          <a:prstGeom prst="rect">
            <a:avLst/>
          </a:prstGeom>
          <a:solidFill>
            <a:srgbClr val="B7B7B7"/>
          </a:solidFill>
          <a:ln>
            <a:noFill/>
          </a:ln>
        </p:spPr>
        <p:txBody>
          <a:bodyPr lIns="91425" tIns="91425" rIns="91425" bIns="91425" anchor="ctr" anchorCtr="0">
            <a:noAutofit/>
          </a:bodyPr>
          <a:lstStyle/>
          <a:p>
            <a:pPr lvl="0">
              <a:spcBef>
                <a:spcPts val="0"/>
              </a:spcBef>
              <a:buNone/>
            </a:pPr>
            <a:endParaRPr/>
          </a:p>
        </p:txBody>
      </p:sp>
      <p:pic>
        <p:nvPicPr>
          <p:cNvPr id="125" name="Shape 125"/>
          <p:cNvPicPr preferRelativeResize="0"/>
          <p:nvPr/>
        </p:nvPicPr>
        <p:blipFill>
          <a:blip r:embed="rId3">
            <a:alphaModFix/>
          </a:blip>
          <a:stretch>
            <a:fillRect/>
          </a:stretch>
        </p:blipFill>
        <p:spPr>
          <a:xfrm>
            <a:off x="2200900" y="452325"/>
            <a:ext cx="7581474" cy="8682375"/>
          </a:xfrm>
          <a:prstGeom prst="rect">
            <a:avLst/>
          </a:prstGeom>
          <a:noFill/>
          <a:ln w="19050" cap="flat" cmpd="sng">
            <a:solidFill>
              <a:srgbClr val="000000"/>
            </a:solidFill>
            <a:prstDash val="solid"/>
            <a:round/>
            <a:headEnd type="none" w="med" len="med"/>
            <a:tailEnd type="none" w="med" len="med"/>
          </a:ln>
        </p:spPr>
      </p:pic>
      <p:sp>
        <p:nvSpPr>
          <p:cNvPr id="126" name="Shape 126"/>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pic>
        <p:nvPicPr>
          <p:cNvPr id="472" name="Shape 472"/>
          <p:cNvPicPr preferRelativeResize="0"/>
          <p:nvPr/>
        </p:nvPicPr>
        <p:blipFill>
          <a:blip r:embed="rId3">
            <a:alphaModFix/>
          </a:blip>
          <a:stretch>
            <a:fillRect/>
          </a:stretch>
        </p:blipFill>
        <p:spPr>
          <a:xfrm>
            <a:off x="1397900" y="0"/>
            <a:ext cx="10052370" cy="9753600"/>
          </a:xfrm>
          <a:prstGeom prst="rect">
            <a:avLst/>
          </a:prstGeom>
          <a:noFill/>
          <a:ln>
            <a:noFill/>
          </a:ln>
        </p:spPr>
      </p:pic>
      <p:sp>
        <p:nvSpPr>
          <p:cNvPr id="473" name="Shape 473"/>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77"/>
        <p:cNvGrpSpPr/>
        <p:nvPr/>
      </p:nvGrpSpPr>
      <p:grpSpPr>
        <a:xfrm>
          <a:off x="0" y="0"/>
          <a:ext cx="0" cy="0"/>
          <a:chOff x="0" y="0"/>
          <a:chExt cx="0" cy="0"/>
        </a:xfrm>
      </p:grpSpPr>
      <p:sp>
        <p:nvSpPr>
          <p:cNvPr id="478" name="Shape 478"/>
          <p:cNvSpPr txBox="1">
            <a:spLocks noGrp="1"/>
          </p:cNvSpPr>
          <p:nvPr>
            <p:ph type="title"/>
          </p:nvPr>
        </p:nvSpPr>
        <p:spPr>
          <a:xfrm>
            <a:off x="771850" y="483250"/>
            <a:ext cx="10838100" cy="1823400"/>
          </a:xfrm>
          <a:prstGeom prst="rect">
            <a:avLst/>
          </a:prstGeom>
          <a:noFill/>
          <a:ln>
            <a:noFill/>
          </a:ln>
        </p:spPr>
        <p:txBody>
          <a:bodyPr lIns="130025" tIns="130025" rIns="130025" bIns="130025" anchor="t" anchorCtr="0">
            <a:noAutofit/>
          </a:bodyPr>
          <a:lstStyle/>
          <a:p>
            <a:pPr lvl="0">
              <a:spcBef>
                <a:spcPts val="0"/>
              </a:spcBef>
              <a:buNone/>
            </a:pPr>
            <a:r>
              <a:rPr lang="en-US" sz="5200"/>
              <a:t>Faut-il enseigner les SA ?</a:t>
            </a:r>
          </a:p>
        </p:txBody>
      </p:sp>
      <p:sp>
        <p:nvSpPr>
          <p:cNvPr id="479" name="Shape 479"/>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pPr>
            <a:r>
              <a:rPr lang="en-US"/>
              <a:t>Qu’est-ce qu’apprendre et qu’est-ce qu’enseigner?</a:t>
            </a:r>
            <a:br>
              <a:rPr lang="en-US"/>
            </a:br>
            <a:r>
              <a:rPr lang="en-US" sz="1800"/>
              <a:t>Association québécoise de pédagogie collégiale. (Raymond, 2006)</a:t>
            </a:r>
          </a:p>
          <a:p>
            <a:pPr marL="457200" lvl="0" indent="-228600" rtl="0">
              <a:spcBef>
                <a:spcPts val="0"/>
              </a:spcBef>
            </a:pPr>
            <a:r>
              <a:rPr lang="en-US"/>
              <a:t>Les stratégies d’apprentissage à l’université (2010)</a:t>
            </a:r>
            <a:br>
              <a:rPr lang="en-US"/>
            </a:br>
            <a:r>
              <a:rPr lang="en-US" sz="1800">
                <a:solidFill>
                  <a:schemeClr val="dk1"/>
                </a:solidFill>
              </a:rPr>
              <a:t>(Boulet et al., 2010)</a:t>
            </a:r>
          </a:p>
        </p:txBody>
      </p:sp>
      <p:sp>
        <p:nvSpPr>
          <p:cNvPr id="480" name="Shape 480"/>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79">
                                            <p:txEl>
                                              <p:pRg st="0" end="0"/>
                                            </p:txEl>
                                          </p:spTgt>
                                        </p:tgtEl>
                                        <p:attrNameLst>
                                          <p:attrName>style.visibility</p:attrName>
                                        </p:attrNameLst>
                                      </p:cBhvr>
                                      <p:to>
                                        <p:strVal val="visible"/>
                                      </p:to>
                                    </p:set>
                                    <p:animEffect transition="in" filter="fade">
                                      <p:cBhvr>
                                        <p:cTn id="7" dur="1000"/>
                                        <p:tgtEl>
                                          <p:spTgt spid="47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79">
                                            <p:txEl>
                                              <p:pRg st="1" end="1"/>
                                            </p:txEl>
                                          </p:spTgt>
                                        </p:tgtEl>
                                        <p:attrNameLst>
                                          <p:attrName>style.visibility</p:attrName>
                                        </p:attrNameLst>
                                      </p:cBhvr>
                                      <p:to>
                                        <p:strVal val="visible"/>
                                      </p:to>
                                    </p:set>
                                    <p:animEffect transition="in" filter="fade">
                                      <p:cBhvr>
                                        <p:cTn id="12" dur="1000"/>
                                        <p:tgtEl>
                                          <p:spTgt spid="47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84"/>
        <p:cNvGrpSpPr/>
        <p:nvPr/>
      </p:nvGrpSpPr>
      <p:grpSpPr>
        <a:xfrm>
          <a:off x="0" y="0"/>
          <a:ext cx="0" cy="0"/>
          <a:chOff x="0" y="0"/>
          <a:chExt cx="0" cy="0"/>
        </a:xfrm>
      </p:grpSpPr>
      <p:sp>
        <p:nvSpPr>
          <p:cNvPr id="485" name="Shape 485"/>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sz="5200"/>
              <a:t>Faut-il enseigner les SA ?</a:t>
            </a:r>
          </a:p>
        </p:txBody>
      </p:sp>
      <p:pic>
        <p:nvPicPr>
          <p:cNvPr id="486" name="Shape 486"/>
          <p:cNvPicPr preferRelativeResize="0"/>
          <p:nvPr/>
        </p:nvPicPr>
        <p:blipFill>
          <a:blip r:embed="rId3">
            <a:alphaModFix/>
          </a:blip>
          <a:stretch>
            <a:fillRect/>
          </a:stretch>
        </p:blipFill>
        <p:spPr>
          <a:xfrm>
            <a:off x="967750" y="2275850"/>
            <a:ext cx="9985597" cy="6931499"/>
          </a:xfrm>
          <a:prstGeom prst="rect">
            <a:avLst/>
          </a:prstGeom>
          <a:noFill/>
          <a:ln>
            <a:noFill/>
          </a:ln>
        </p:spPr>
      </p:pic>
      <p:sp>
        <p:nvSpPr>
          <p:cNvPr id="487" name="Shape 487"/>
          <p:cNvSpPr txBox="1"/>
          <p:nvPr/>
        </p:nvSpPr>
        <p:spPr>
          <a:xfrm>
            <a:off x="882875" y="8816075"/>
            <a:ext cx="3300300" cy="504600"/>
          </a:xfrm>
          <a:prstGeom prst="rect">
            <a:avLst/>
          </a:prstGeom>
          <a:noFill/>
          <a:ln>
            <a:noFill/>
          </a:ln>
        </p:spPr>
        <p:txBody>
          <a:bodyPr lIns="91425" tIns="91425" rIns="91425" bIns="91425" anchor="t" anchorCtr="0">
            <a:noAutofit/>
          </a:bodyPr>
          <a:lstStyle/>
          <a:p>
            <a:pPr lvl="0">
              <a:spcBef>
                <a:spcPts val="0"/>
              </a:spcBef>
              <a:buNone/>
            </a:pPr>
            <a:r>
              <a:rPr lang="en-US" sz="1800"/>
              <a:t>(Hattie, 2009, p. 189)</a:t>
            </a:r>
          </a:p>
        </p:txBody>
      </p:sp>
      <p:sp>
        <p:nvSpPr>
          <p:cNvPr id="488" name="Shape 488"/>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Shape 493"/>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rtl="0">
              <a:spcBef>
                <a:spcPts val="0"/>
              </a:spcBef>
              <a:buNone/>
            </a:pPr>
            <a:r>
              <a:rPr lang="en-US" sz="5200"/>
              <a:t>Faut-il enseigner les SA ?</a:t>
            </a:r>
          </a:p>
        </p:txBody>
      </p:sp>
      <p:sp>
        <p:nvSpPr>
          <p:cNvPr id="494" name="Shape 494"/>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53</a:t>
            </a:fld>
            <a:endParaRPr lang="en-US"/>
          </a:p>
        </p:txBody>
      </p:sp>
      <p:sp>
        <p:nvSpPr>
          <p:cNvPr id="495" name="Shape 495"/>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lvl="0" rtl="0">
              <a:spcBef>
                <a:spcPts val="0"/>
              </a:spcBef>
              <a:spcAft>
                <a:spcPts val="5000"/>
              </a:spcAft>
              <a:buNone/>
            </a:pPr>
            <a:r>
              <a:rPr lang="en-US" i="1"/>
              <a:t>“Je me sens beaucoup plus outillée.”</a:t>
            </a:r>
          </a:p>
          <a:p>
            <a:pPr lvl="0" rtl="0">
              <a:spcBef>
                <a:spcPts val="0"/>
              </a:spcBef>
              <a:spcAft>
                <a:spcPts val="5000"/>
              </a:spcAft>
              <a:buNone/>
            </a:pPr>
            <a:r>
              <a:rPr lang="en-US" i="1"/>
              <a:t>“Nous pouvons mettre en pratique ce que nous apprenons.”</a:t>
            </a:r>
          </a:p>
          <a:p>
            <a:pPr lvl="0" rtl="0">
              <a:spcBef>
                <a:spcPts val="0"/>
              </a:spcBef>
              <a:spcAft>
                <a:spcPts val="5000"/>
              </a:spcAft>
              <a:buNone/>
            </a:pPr>
            <a:r>
              <a:rPr lang="en-US" i="1"/>
              <a:t>“Nous permet de participer pour mieux comprendre et mieux mémoriser.”</a:t>
            </a:r>
          </a:p>
          <a:p>
            <a:pPr lvl="0" rtl="0">
              <a:spcBef>
                <a:spcPts val="0"/>
              </a:spcBef>
              <a:spcAft>
                <a:spcPts val="5000"/>
              </a:spcAft>
              <a:buClr>
                <a:schemeClr val="dk1"/>
              </a:buClr>
              <a:buSzPct val="36666"/>
              <a:buFont typeface="Arial"/>
              <a:buNone/>
            </a:pPr>
            <a:r>
              <a:rPr lang="en-US" i="1"/>
              <a:t>“J’aurais aimé avoir eu cette formation en première session. Cela m’aurait servi”.</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5">
                                            <p:txEl>
                                              <p:pRg st="0" end="0"/>
                                            </p:txEl>
                                          </p:spTgt>
                                        </p:tgtEl>
                                        <p:attrNameLst>
                                          <p:attrName>style.visibility</p:attrName>
                                        </p:attrNameLst>
                                      </p:cBhvr>
                                      <p:to>
                                        <p:strVal val="visible"/>
                                      </p:to>
                                    </p:set>
                                    <p:animEffect transition="in" filter="fade">
                                      <p:cBhvr>
                                        <p:cTn id="7" dur="1000"/>
                                        <p:tgtEl>
                                          <p:spTgt spid="4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95">
                                            <p:txEl>
                                              <p:pRg st="1" end="1"/>
                                            </p:txEl>
                                          </p:spTgt>
                                        </p:tgtEl>
                                        <p:attrNameLst>
                                          <p:attrName>style.visibility</p:attrName>
                                        </p:attrNameLst>
                                      </p:cBhvr>
                                      <p:to>
                                        <p:strVal val="visible"/>
                                      </p:to>
                                    </p:set>
                                    <p:animEffect transition="in" filter="fade">
                                      <p:cBhvr>
                                        <p:cTn id="12" dur="1000"/>
                                        <p:tgtEl>
                                          <p:spTgt spid="4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95">
                                            <p:txEl>
                                              <p:pRg st="2" end="2"/>
                                            </p:txEl>
                                          </p:spTgt>
                                        </p:tgtEl>
                                        <p:attrNameLst>
                                          <p:attrName>style.visibility</p:attrName>
                                        </p:attrNameLst>
                                      </p:cBhvr>
                                      <p:to>
                                        <p:strVal val="visible"/>
                                      </p:to>
                                    </p:set>
                                    <p:animEffect transition="in" filter="fade">
                                      <p:cBhvr>
                                        <p:cTn id="17" dur="1000"/>
                                        <p:tgtEl>
                                          <p:spTgt spid="49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95">
                                            <p:txEl>
                                              <p:pRg st="3" end="3"/>
                                            </p:txEl>
                                          </p:spTgt>
                                        </p:tgtEl>
                                        <p:attrNameLst>
                                          <p:attrName>style.visibility</p:attrName>
                                        </p:attrNameLst>
                                      </p:cBhvr>
                                      <p:to>
                                        <p:strVal val="visible"/>
                                      </p:to>
                                    </p:set>
                                    <p:animEffect transition="in" filter="fade">
                                      <p:cBhvr>
                                        <p:cTn id="22" dur="1000"/>
                                        <p:tgtEl>
                                          <p:spTgt spid="49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99"/>
        <p:cNvGrpSpPr/>
        <p:nvPr/>
      </p:nvGrpSpPr>
      <p:grpSpPr>
        <a:xfrm>
          <a:off x="0" y="0"/>
          <a:ext cx="0" cy="0"/>
          <a:chOff x="0" y="0"/>
          <a:chExt cx="0" cy="0"/>
        </a:xfrm>
      </p:grpSpPr>
      <p:sp>
        <p:nvSpPr>
          <p:cNvPr id="500" name="Shape 500"/>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54</a:t>
            </a:fld>
            <a:endParaRPr lang="en-US"/>
          </a:p>
        </p:txBody>
      </p:sp>
      <p:sp>
        <p:nvSpPr>
          <p:cNvPr id="501" name="Shape 501"/>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L’évaluation des professeurs</a:t>
            </a:r>
          </a:p>
        </p:txBody>
      </p:sp>
      <p:pic>
        <p:nvPicPr>
          <p:cNvPr id="502" name="Shape 502"/>
          <p:cNvPicPr preferRelativeResize="0"/>
          <p:nvPr/>
        </p:nvPicPr>
        <p:blipFill rotWithShape="1">
          <a:blip r:embed="rId3">
            <a:alphaModFix/>
          </a:blip>
          <a:srcRect r="5571"/>
          <a:stretch/>
        </p:blipFill>
        <p:spPr>
          <a:xfrm>
            <a:off x="650250" y="2519825"/>
            <a:ext cx="11644200" cy="5877926"/>
          </a:xfrm>
          <a:prstGeom prst="rect">
            <a:avLst/>
          </a:prstGeom>
          <a:noFill/>
          <a:ln>
            <a:noFill/>
          </a:ln>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Shape 507"/>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55</a:t>
            </a:fld>
            <a:endParaRPr lang="en-US"/>
          </a:p>
        </p:txBody>
      </p:sp>
      <p:sp>
        <p:nvSpPr>
          <p:cNvPr id="508" name="Shape 508"/>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Les commentaires des professeurs</a:t>
            </a:r>
          </a:p>
        </p:txBody>
      </p:sp>
      <p:sp>
        <p:nvSpPr>
          <p:cNvPr id="509" name="Shape 509"/>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spcAft>
                <a:spcPts val="5000"/>
              </a:spcAft>
            </a:pPr>
            <a:r>
              <a:rPr lang="en-US" i="1">
                <a:solidFill>
                  <a:schemeClr val="dk1"/>
                </a:solidFill>
              </a:rPr>
              <a:t>“La qualité des articles recherchés et retenus s’est grandement améliorée”.</a:t>
            </a:r>
          </a:p>
          <a:p>
            <a:pPr marL="457200" lvl="0" indent="-228600" rtl="0">
              <a:spcBef>
                <a:spcPts val="0"/>
              </a:spcBef>
              <a:spcAft>
                <a:spcPts val="5000"/>
              </a:spcAft>
            </a:pPr>
            <a:r>
              <a:rPr lang="en-US" i="1">
                <a:solidFill>
                  <a:schemeClr val="dk1"/>
                </a:solidFill>
              </a:rPr>
              <a:t>“Les étudiants étaient très motivés à entamer  leurs recherches”. </a:t>
            </a:r>
          </a:p>
          <a:p>
            <a:pPr marL="457200" lvl="0" indent="-228600" rtl="0">
              <a:spcBef>
                <a:spcPts val="0"/>
              </a:spcBef>
              <a:spcAft>
                <a:spcPts val="5000"/>
              </a:spcAft>
            </a:pPr>
            <a:r>
              <a:rPr lang="en-US" i="1">
                <a:solidFill>
                  <a:schemeClr val="dk1"/>
                </a:solidFill>
              </a:rPr>
              <a:t>“Le contenu des fiches pathos ne demandent que très peu de correction”.</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513"/>
        <p:cNvGrpSpPr/>
        <p:nvPr/>
      </p:nvGrpSpPr>
      <p:grpSpPr>
        <a:xfrm>
          <a:off x="0" y="0"/>
          <a:ext cx="0" cy="0"/>
          <a:chOff x="0" y="0"/>
          <a:chExt cx="0" cy="0"/>
        </a:xfrm>
      </p:grpSpPr>
      <p:sp>
        <p:nvSpPr>
          <p:cNvPr id="514" name="Shape 514"/>
          <p:cNvSpPr txBox="1">
            <a:spLocks noGrp="1"/>
          </p:cNvSpPr>
          <p:nvPr>
            <p:ph type="title"/>
          </p:nvPr>
        </p:nvSpPr>
        <p:spPr>
          <a:xfrm>
            <a:off x="771850" y="5423325"/>
            <a:ext cx="11499900" cy="1076400"/>
          </a:xfrm>
          <a:prstGeom prst="rect">
            <a:avLst/>
          </a:prstGeom>
        </p:spPr>
        <p:txBody>
          <a:bodyPr lIns="130025" tIns="130025" rIns="130025" bIns="130025" anchor="t" anchorCtr="0">
            <a:noAutofit/>
          </a:bodyPr>
          <a:lstStyle/>
          <a:p>
            <a:pPr lvl="0" rtl="0">
              <a:spcBef>
                <a:spcPts val="0"/>
              </a:spcBef>
              <a:buNone/>
            </a:pPr>
            <a:r>
              <a:rPr lang="en-US"/>
              <a:t>Perspectives de développement </a:t>
            </a:r>
          </a:p>
        </p:txBody>
      </p:sp>
      <p:sp>
        <p:nvSpPr>
          <p:cNvPr id="515" name="Shape 515"/>
          <p:cNvSpPr txBox="1">
            <a:spLocks noGrp="1"/>
          </p:cNvSpPr>
          <p:nvPr>
            <p:ph type="sldNum" idx="12"/>
          </p:nvPr>
        </p:nvSpPr>
        <p:spPr>
          <a:xfrm>
            <a:off x="11408865" y="8868118"/>
            <a:ext cx="867000" cy="741300"/>
          </a:xfrm>
          <a:prstGeom prst="rect">
            <a:avLst/>
          </a:prstGeom>
        </p:spPr>
        <p:txBody>
          <a:bodyPr lIns="130025" tIns="130025" rIns="130025" bIns="130025" anchor="ctr" anchorCtr="0">
            <a:noAutofit/>
          </a:bodyPr>
          <a:lstStyle/>
          <a:p>
            <a:pPr lvl="0" rtl="0">
              <a:spcBef>
                <a:spcPts val="0"/>
              </a:spcBef>
              <a:buNone/>
            </a:pPr>
            <a:fld id="{00000000-1234-1234-1234-123412341234}" type="slidenum">
              <a:rPr lang="en-US">
                <a:solidFill>
                  <a:srgbClr val="FFFFFF"/>
                </a:solidFill>
              </a:rPr>
              <a:t>56</a:t>
            </a:fld>
            <a:endParaRPr lang="en-US">
              <a:solidFill>
                <a:srgbClr val="FFFFFF"/>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519"/>
        <p:cNvGrpSpPr/>
        <p:nvPr/>
      </p:nvGrpSpPr>
      <p:grpSpPr>
        <a:xfrm>
          <a:off x="0" y="0"/>
          <a:ext cx="0" cy="0"/>
          <a:chOff x="0" y="0"/>
          <a:chExt cx="0" cy="0"/>
        </a:xfrm>
      </p:grpSpPr>
      <p:sp>
        <p:nvSpPr>
          <p:cNvPr id="520" name="Shape 520"/>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Perspectives de développement</a:t>
            </a:r>
          </a:p>
        </p:txBody>
      </p:sp>
      <p:pic>
        <p:nvPicPr>
          <p:cNvPr id="521" name="Shape 521"/>
          <p:cNvPicPr preferRelativeResize="0"/>
          <p:nvPr/>
        </p:nvPicPr>
        <p:blipFill>
          <a:blip r:embed="rId3">
            <a:alphaModFix/>
          </a:blip>
          <a:stretch>
            <a:fillRect/>
          </a:stretch>
        </p:blipFill>
        <p:spPr>
          <a:xfrm>
            <a:off x="458025" y="2391475"/>
            <a:ext cx="11698649" cy="6029299"/>
          </a:xfrm>
          <a:prstGeom prst="rect">
            <a:avLst/>
          </a:prstGeom>
          <a:noFill/>
          <a:ln>
            <a:noFill/>
          </a:ln>
        </p:spPr>
      </p:pic>
      <p:sp>
        <p:nvSpPr>
          <p:cNvPr id="522" name="Shape 522"/>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57</a:t>
            </a:fld>
            <a:endParaRPr lang="en-US"/>
          </a:p>
        </p:txBody>
      </p:sp>
      <p:sp>
        <p:nvSpPr>
          <p:cNvPr id="523" name="Shape 523"/>
          <p:cNvSpPr/>
          <p:nvPr/>
        </p:nvSpPr>
        <p:spPr>
          <a:xfrm>
            <a:off x="11609950" y="3849100"/>
            <a:ext cx="1008900" cy="548100"/>
          </a:xfrm>
          <a:prstGeom prst="leftArrow">
            <a:avLst>
              <a:gd name="adj1" fmla="val 50000"/>
              <a:gd name="adj2" fmla="val 50000"/>
            </a:avLst>
          </a:prstGeom>
          <a:solidFill>
            <a:srgbClr val="D2611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solidFill>
                <a:srgbClr val="D2611C"/>
              </a:solidFill>
            </a:endParaRPr>
          </a:p>
        </p:txBody>
      </p:sp>
      <p:sp>
        <p:nvSpPr>
          <p:cNvPr id="524" name="Shape 524"/>
          <p:cNvSpPr/>
          <p:nvPr/>
        </p:nvSpPr>
        <p:spPr>
          <a:xfrm>
            <a:off x="2992500" y="3849100"/>
            <a:ext cx="1008900" cy="548100"/>
          </a:xfrm>
          <a:prstGeom prst="leftArrow">
            <a:avLst>
              <a:gd name="adj1" fmla="val 50000"/>
              <a:gd name="adj2" fmla="val 50000"/>
            </a:avLst>
          </a:prstGeom>
          <a:solidFill>
            <a:srgbClr val="D2611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D2611C"/>
              </a:solidFill>
            </a:endParaRPr>
          </a:p>
        </p:txBody>
      </p:sp>
      <p:sp>
        <p:nvSpPr>
          <p:cNvPr id="525" name="Shape 525"/>
          <p:cNvSpPr/>
          <p:nvPr/>
        </p:nvSpPr>
        <p:spPr>
          <a:xfrm>
            <a:off x="3182275" y="6928825"/>
            <a:ext cx="1008900" cy="548100"/>
          </a:xfrm>
          <a:prstGeom prst="leftArrow">
            <a:avLst>
              <a:gd name="adj1" fmla="val 50000"/>
              <a:gd name="adj2" fmla="val 50000"/>
            </a:avLst>
          </a:prstGeom>
          <a:solidFill>
            <a:srgbClr val="D2611C"/>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rtl="0">
              <a:spcBef>
                <a:spcPts val="0"/>
              </a:spcBef>
              <a:buNone/>
            </a:pPr>
            <a:endParaRPr>
              <a:solidFill>
                <a:srgbClr val="D2611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4">
                                            <p:txEl>
                                              <p:pRg st="0" end="0"/>
                                            </p:txEl>
                                          </p:spTgt>
                                        </p:tgtEl>
                                        <p:attrNameLst>
                                          <p:attrName>style.visibility</p:attrName>
                                        </p:attrNameLst>
                                      </p:cBhvr>
                                      <p:to>
                                        <p:strVal val="visible"/>
                                      </p:to>
                                    </p:set>
                                    <p:animEffect transition="in" filter="fade">
                                      <p:cBhvr>
                                        <p:cTn id="7" dur="1000"/>
                                        <p:tgtEl>
                                          <p:spTgt spid="5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Shape 530"/>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Clr>
                <a:schemeClr val="dk1"/>
              </a:buClr>
              <a:buSzPct val="25000"/>
              <a:buFont typeface="Arial"/>
              <a:buNone/>
            </a:pPr>
            <a:r>
              <a:rPr lang="en-US"/>
              <a:t>Perspectives de développement</a:t>
            </a:r>
          </a:p>
        </p:txBody>
      </p:sp>
      <p:sp>
        <p:nvSpPr>
          <p:cNvPr id="531" name="Shape 531"/>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lvl="0">
              <a:spcBef>
                <a:spcPts val="0"/>
              </a:spcBef>
              <a:buNone/>
            </a:pPr>
            <a:r>
              <a:rPr lang="en-US"/>
              <a:t>Partenaire de la réussite</a:t>
            </a:r>
          </a:p>
          <a:p>
            <a:pPr marL="457200" lvl="0" indent="-228600" rtl="0">
              <a:spcBef>
                <a:spcPts val="0"/>
              </a:spcBef>
              <a:spcAft>
                <a:spcPts val="3000"/>
              </a:spcAft>
            </a:pPr>
            <a:r>
              <a:rPr lang="en-US"/>
              <a:t>Utilisation optimale des ressources de la bibliothèque</a:t>
            </a:r>
          </a:p>
          <a:p>
            <a:pPr marL="457200" lvl="0" indent="-228600" rtl="0">
              <a:spcBef>
                <a:spcPts val="0"/>
              </a:spcBef>
              <a:spcAft>
                <a:spcPts val="3000"/>
              </a:spcAft>
            </a:pPr>
            <a:r>
              <a:rPr lang="en-US"/>
              <a:t>Rendre les ressources informationnelles disponibles</a:t>
            </a:r>
          </a:p>
          <a:p>
            <a:pPr marL="457200" lvl="0" indent="-228600">
              <a:spcBef>
                <a:spcPts val="0"/>
              </a:spcBef>
              <a:spcAft>
                <a:spcPts val="3000"/>
              </a:spcAft>
            </a:pPr>
            <a:r>
              <a:rPr lang="en-US"/>
              <a:t>Taux de réussite</a:t>
            </a:r>
          </a:p>
        </p:txBody>
      </p:sp>
      <p:sp>
        <p:nvSpPr>
          <p:cNvPr id="532" name="Shape 532"/>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58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1">
                                            <p:txEl>
                                              <p:pRg st="0" end="0"/>
                                            </p:txEl>
                                          </p:spTgt>
                                        </p:tgtEl>
                                        <p:attrNameLst>
                                          <p:attrName>style.visibility</p:attrName>
                                        </p:attrNameLst>
                                      </p:cBhvr>
                                      <p:to>
                                        <p:strVal val="visible"/>
                                      </p:to>
                                    </p:set>
                                    <p:animEffect transition="in" filter="fade">
                                      <p:cBhvr>
                                        <p:cTn id="7" dur="1000"/>
                                        <p:tgtEl>
                                          <p:spTgt spid="53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1">
                                            <p:txEl>
                                              <p:pRg st="1" end="1"/>
                                            </p:txEl>
                                          </p:spTgt>
                                        </p:tgtEl>
                                        <p:attrNameLst>
                                          <p:attrName>style.visibility</p:attrName>
                                        </p:attrNameLst>
                                      </p:cBhvr>
                                      <p:to>
                                        <p:strVal val="visible"/>
                                      </p:to>
                                    </p:set>
                                    <p:animEffect transition="in" filter="fade">
                                      <p:cBhvr>
                                        <p:cTn id="12" dur="1000"/>
                                        <p:tgtEl>
                                          <p:spTgt spid="53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31">
                                            <p:txEl>
                                              <p:pRg st="2" end="2"/>
                                            </p:txEl>
                                          </p:spTgt>
                                        </p:tgtEl>
                                        <p:attrNameLst>
                                          <p:attrName>style.visibility</p:attrName>
                                        </p:attrNameLst>
                                      </p:cBhvr>
                                      <p:to>
                                        <p:strVal val="visible"/>
                                      </p:to>
                                    </p:set>
                                    <p:animEffect transition="in" filter="fade">
                                      <p:cBhvr>
                                        <p:cTn id="17" dur="1000"/>
                                        <p:tgtEl>
                                          <p:spTgt spid="53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31">
                                            <p:txEl>
                                              <p:pRg st="3" end="3"/>
                                            </p:txEl>
                                          </p:spTgt>
                                        </p:tgtEl>
                                        <p:attrNameLst>
                                          <p:attrName>style.visibility</p:attrName>
                                        </p:attrNameLst>
                                      </p:cBhvr>
                                      <p:to>
                                        <p:strVal val="visible"/>
                                      </p:to>
                                    </p:set>
                                    <p:animEffect transition="in" filter="fade">
                                      <p:cBhvr>
                                        <p:cTn id="22" dur="1000"/>
                                        <p:tgtEl>
                                          <p:spTgt spid="53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Shape 537"/>
          <p:cNvSpPr txBox="1">
            <a:spLocks noGrp="1"/>
          </p:cNvSpPr>
          <p:nvPr>
            <p:ph type="title"/>
          </p:nvPr>
        </p:nvSpPr>
        <p:spPr>
          <a:xfrm>
            <a:off x="771850" y="5423325"/>
            <a:ext cx="11499900" cy="1076400"/>
          </a:xfrm>
          <a:prstGeom prst="rect">
            <a:avLst/>
          </a:prstGeom>
        </p:spPr>
        <p:txBody>
          <a:bodyPr lIns="130025" tIns="130025" rIns="130025" bIns="130025" anchor="t" anchorCtr="0">
            <a:noAutofit/>
          </a:bodyPr>
          <a:lstStyle/>
          <a:p>
            <a:pPr lvl="0">
              <a:spcBef>
                <a:spcPts val="0"/>
              </a:spcBef>
              <a:buNone/>
            </a:pPr>
            <a:r>
              <a:rPr lang="en-US"/>
              <a:t>Bibliographie</a:t>
            </a:r>
          </a:p>
        </p:txBody>
      </p:sp>
      <p:sp>
        <p:nvSpPr>
          <p:cNvPr id="538" name="Shape 538"/>
          <p:cNvSpPr txBox="1">
            <a:spLocks noGrp="1"/>
          </p:cNvSpPr>
          <p:nvPr>
            <p:ph type="sldNum" idx="12"/>
          </p:nvPr>
        </p:nvSpPr>
        <p:spPr>
          <a:xfrm>
            <a:off x="11408865" y="8868118"/>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solidFill>
                  <a:srgbClr val="FFFFFF"/>
                </a:solidFill>
              </a:rPr>
              <a:t>59</a:t>
            </a:fld>
            <a:endParaRPr lang="en-US">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771850" y="483250"/>
            <a:ext cx="10838100" cy="1823400"/>
          </a:xfrm>
          <a:prstGeom prst="rect">
            <a:avLst/>
          </a:prstGeom>
          <a:noFill/>
          <a:ln>
            <a:noFill/>
          </a:ln>
        </p:spPr>
        <p:txBody>
          <a:bodyPr lIns="50800" tIns="50800" rIns="50800" bIns="50800" anchor="t" anchorCtr="0">
            <a:noAutofit/>
          </a:bodyPr>
          <a:lstStyle/>
          <a:p>
            <a:pPr lvl="0" rtl="0">
              <a:spcBef>
                <a:spcPts val="0"/>
              </a:spcBef>
              <a:buClr>
                <a:srgbClr val="747676"/>
              </a:buClr>
              <a:buSzPct val="25000"/>
              <a:buFont typeface="Arial"/>
              <a:buNone/>
            </a:pPr>
            <a:r>
              <a:rPr lang="en-US"/>
              <a:t>Grille habiletés/cours</a:t>
            </a:r>
          </a:p>
        </p:txBody>
      </p:sp>
      <p:pic>
        <p:nvPicPr>
          <p:cNvPr id="132" name="Shape 132"/>
          <p:cNvPicPr preferRelativeResize="0"/>
          <p:nvPr/>
        </p:nvPicPr>
        <p:blipFill>
          <a:blip r:embed="rId3">
            <a:alphaModFix/>
          </a:blip>
          <a:stretch>
            <a:fillRect/>
          </a:stretch>
        </p:blipFill>
        <p:spPr>
          <a:xfrm>
            <a:off x="458025" y="2391475"/>
            <a:ext cx="11698649" cy="6029299"/>
          </a:xfrm>
          <a:prstGeom prst="rect">
            <a:avLst/>
          </a:prstGeom>
          <a:noFill/>
          <a:ln>
            <a:noFill/>
          </a:ln>
        </p:spPr>
      </p:pic>
      <p:sp>
        <p:nvSpPr>
          <p:cNvPr id="133" name="Shape 133"/>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xit" presetSubtype="32" fill="hold" nodeType="clickEffect">
                                  <p:stCondLst>
                                    <p:cond delay="0"/>
                                  </p:stCondLst>
                                  <p:childTnLst>
                                    <p:anim calcmode="lin" valueType="num">
                                      <p:cBhvr additive="base">
                                        <p:cTn id="6" dur="800"/>
                                        <p:tgtEl>
                                          <p:spTgt spid="132"/>
                                        </p:tgtEl>
                                        <p:attrNameLst>
                                          <p:attrName>ppt_w</p:attrName>
                                        </p:attrNameLst>
                                      </p:cBhvr>
                                      <p:tavLst>
                                        <p:tav tm="0">
                                          <p:val>
                                            <p:strVal val="#ppt_w"/>
                                          </p:val>
                                        </p:tav>
                                        <p:tav tm="100000">
                                          <p:val>
                                            <p:strVal val="0"/>
                                          </p:val>
                                        </p:tav>
                                      </p:tavLst>
                                    </p:anim>
                                    <p:anim calcmode="lin" valueType="num">
                                      <p:cBhvr additive="base">
                                        <p:cTn id="7" dur="800"/>
                                        <p:tgtEl>
                                          <p:spTgt spid="132"/>
                                        </p:tgtEl>
                                        <p:attrNameLst>
                                          <p:attrName>ppt_h</p:attrName>
                                        </p:attrNameLst>
                                      </p:cBhvr>
                                      <p:tavLst>
                                        <p:tav tm="0">
                                          <p:val>
                                            <p:strVal val="#ppt_h"/>
                                          </p:val>
                                        </p:tav>
                                        <p:tav tm="100000">
                                          <p:val>
                                            <p:strVal val="0"/>
                                          </p:val>
                                        </p:tav>
                                      </p:tavLst>
                                    </p:anim>
                                    <p:set>
                                      <p:cBhvr>
                                        <p:cTn id="8" dur="1" fill="hold">
                                          <p:stCondLst>
                                            <p:cond delay="800"/>
                                          </p:stCondLst>
                                        </p:cTn>
                                        <p:tgtEl>
                                          <p:spTgt spid="13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542"/>
        <p:cNvGrpSpPr/>
        <p:nvPr/>
      </p:nvGrpSpPr>
      <p:grpSpPr>
        <a:xfrm>
          <a:off x="0" y="0"/>
          <a:ext cx="0" cy="0"/>
          <a:chOff x="0" y="0"/>
          <a:chExt cx="0" cy="0"/>
        </a:xfrm>
      </p:grpSpPr>
      <p:sp>
        <p:nvSpPr>
          <p:cNvPr id="543" name="Shape 543"/>
          <p:cNvSpPr txBox="1">
            <a:spLocks noGrp="1"/>
          </p:cNvSpPr>
          <p:nvPr>
            <p:ph type="title"/>
          </p:nvPr>
        </p:nvSpPr>
        <p:spPr>
          <a:xfrm>
            <a:off x="650240" y="390594"/>
            <a:ext cx="10620600" cy="1625700"/>
          </a:xfrm>
          <a:prstGeom prst="rect">
            <a:avLst/>
          </a:prstGeom>
        </p:spPr>
        <p:txBody>
          <a:bodyPr lIns="130025" tIns="130025" rIns="130025" bIns="130025" anchor="ctr" anchorCtr="0">
            <a:noAutofit/>
          </a:bodyPr>
          <a:lstStyle/>
          <a:p>
            <a:pPr lvl="0">
              <a:spcBef>
                <a:spcPts val="0"/>
              </a:spcBef>
              <a:buNone/>
            </a:pPr>
            <a:r>
              <a:rPr lang="en-US" sz="5200"/>
              <a:t>Bibliographie</a:t>
            </a:r>
          </a:p>
        </p:txBody>
      </p:sp>
      <p:sp>
        <p:nvSpPr>
          <p:cNvPr id="544" name="Shape 544"/>
          <p:cNvSpPr txBox="1">
            <a:spLocks noGrp="1"/>
          </p:cNvSpPr>
          <p:nvPr>
            <p:ph type="body" idx="1"/>
          </p:nvPr>
        </p:nvSpPr>
        <p:spPr>
          <a:xfrm>
            <a:off x="650250" y="2275850"/>
            <a:ext cx="10620600" cy="7158900"/>
          </a:xfrm>
          <a:prstGeom prst="rect">
            <a:avLst/>
          </a:prstGeom>
        </p:spPr>
        <p:txBody>
          <a:bodyPr lIns="130025" tIns="130025" rIns="130025" bIns="130025" anchor="t" anchorCtr="0">
            <a:noAutofit/>
          </a:bodyPr>
          <a:lstStyle/>
          <a:p>
            <a:pPr marL="0" lvl="0" indent="-69850" rtl="0">
              <a:lnSpc>
                <a:spcPct val="200000"/>
              </a:lnSpc>
              <a:spcBef>
                <a:spcPts val="0"/>
              </a:spcBef>
              <a:buClr>
                <a:schemeClr val="dk1"/>
              </a:buClr>
              <a:buSzPct val="100000"/>
              <a:buFont typeface="Arial"/>
              <a:buNone/>
            </a:pPr>
            <a:r>
              <a:rPr lang="en-US" sz="1100">
                <a:solidFill>
                  <a:schemeClr val="dk1"/>
                </a:solidFill>
              </a:rPr>
              <a:t>6 conseils pour préparer ses examens. (1124). </a:t>
            </a:r>
            <a:r>
              <a:rPr lang="en-US" sz="1100" i="1">
                <a:solidFill>
                  <a:schemeClr val="dk1"/>
                </a:solidFill>
              </a:rPr>
              <a:t>Science &amp; vie</a:t>
            </a:r>
            <a:r>
              <a:rPr lang="en-US" sz="1100">
                <a:solidFill>
                  <a:schemeClr val="dk1"/>
                </a:solidFill>
              </a:rPr>
              <a:t>, 124‑127.</a:t>
            </a:r>
          </a:p>
          <a:p>
            <a:pPr marL="279400" lvl="0" indent="-349250" rtl="0">
              <a:lnSpc>
                <a:spcPct val="200000"/>
              </a:lnSpc>
              <a:spcBef>
                <a:spcPts val="0"/>
              </a:spcBef>
              <a:buClr>
                <a:schemeClr val="dk1"/>
              </a:buClr>
              <a:buSzPct val="100000"/>
              <a:buFont typeface="Arial"/>
              <a:buNone/>
            </a:pPr>
            <a:r>
              <a:rPr lang="en-US" sz="1100">
                <a:solidFill>
                  <a:schemeClr val="dk1"/>
                </a:solidFill>
              </a:rPr>
              <a:t>Beauchamp, C. (2016). </a:t>
            </a:r>
            <a:r>
              <a:rPr lang="en-US" sz="1100" i="1">
                <a:solidFill>
                  <a:schemeClr val="dk1"/>
                </a:solidFill>
              </a:rPr>
              <a:t>Préparation aux examens.</a:t>
            </a:r>
            <a:r>
              <a:rPr lang="en-US" sz="1100">
                <a:solidFill>
                  <a:schemeClr val="dk1"/>
                </a:solidFill>
              </a:rPr>
              <a:t> [Image].  Repéré </a:t>
            </a:r>
            <a:r>
              <a:rPr lang="en-US" sz="1100" u="sng">
                <a:solidFill>
                  <a:schemeClr val="hlink"/>
                </a:solidFill>
                <a:hlinkClick r:id="rId3"/>
              </a:rPr>
              <a:t>http://www.reveillance.com/2016/04/12/préparation-aux-examens/</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Bégin, C. (2008). Les stratégies d’apprentissage : un cadre de référence simplifié. </a:t>
            </a:r>
            <a:r>
              <a:rPr lang="en-US" sz="1100" i="1">
                <a:solidFill>
                  <a:schemeClr val="dk1"/>
                </a:solidFill>
              </a:rPr>
              <a:t>Revue des sciences de l’éducation, Revue des sciences de l’éducation</a:t>
            </a:r>
            <a:r>
              <a:rPr lang="en-US" sz="1100">
                <a:solidFill>
                  <a:schemeClr val="dk1"/>
                </a:solidFill>
              </a:rPr>
              <a:t>, </a:t>
            </a:r>
            <a:r>
              <a:rPr lang="en-US" sz="1100" i="1">
                <a:solidFill>
                  <a:schemeClr val="dk1"/>
                </a:solidFill>
              </a:rPr>
              <a:t>34</a:t>
            </a:r>
            <a:r>
              <a:rPr lang="en-US" sz="1100">
                <a:solidFill>
                  <a:schemeClr val="dk1"/>
                </a:solidFill>
              </a:rPr>
              <a:t>(1), 47‑67. doi:10.7202/018989ar  </a:t>
            </a:r>
          </a:p>
          <a:p>
            <a:pPr marL="0" lvl="0" indent="-69850" rtl="0">
              <a:lnSpc>
                <a:spcPct val="200000"/>
              </a:lnSpc>
              <a:spcBef>
                <a:spcPts val="0"/>
              </a:spcBef>
              <a:buClr>
                <a:schemeClr val="dk1"/>
              </a:buClr>
              <a:buSzPct val="100000"/>
              <a:buFont typeface="Arial"/>
              <a:buNone/>
            </a:pPr>
            <a:r>
              <a:rPr lang="en-US" sz="1100">
                <a:solidFill>
                  <a:schemeClr val="dk1"/>
                </a:solidFill>
              </a:rPr>
              <a:t>Boisvert, M. (2008). </a:t>
            </a:r>
            <a:r>
              <a:rPr lang="en-US" sz="1100" i="1">
                <a:solidFill>
                  <a:schemeClr val="dk1"/>
                </a:solidFill>
              </a:rPr>
              <a:t>Utilisation de stratégies en lecture/écriture par des élèves du collégial, après un enseignement explicite</a:t>
            </a:r>
            <a:r>
              <a:rPr lang="en-US" sz="1100">
                <a:solidFill>
                  <a:schemeClr val="dk1"/>
                </a:solidFill>
              </a:rPr>
              <a:t> (UQAM). Repéré à l’adresse </a:t>
            </a:r>
            <a:r>
              <a:rPr lang="en-US" sz="1100" u="sng">
                <a:solidFill>
                  <a:schemeClr val="hlink"/>
                </a:solidFill>
                <a:hlinkClick r:id="rId4"/>
              </a:rPr>
              <a:t>https://eduq.info/xmlui/bitstream/handle/11515/2045/M10655.pdf</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Boulet, A., Chevrier, J., &amp; Savoie-Zajc, L. (2010). </a:t>
            </a:r>
            <a:r>
              <a:rPr lang="en-US" sz="1100" i="1">
                <a:solidFill>
                  <a:schemeClr val="dk1"/>
                </a:solidFill>
              </a:rPr>
              <a:t>Les stratégies d’apprentissage à l’université</a:t>
            </a:r>
            <a:r>
              <a:rPr lang="en-US" sz="1100">
                <a:solidFill>
                  <a:schemeClr val="dk1"/>
                </a:solidFill>
              </a:rPr>
              <a:t>. Beaconsfield : Bibliothèque numérique canadienne.</a:t>
            </a:r>
          </a:p>
          <a:p>
            <a:pPr marL="0" lvl="0" indent="-69850" rtl="0">
              <a:lnSpc>
                <a:spcPct val="200000"/>
              </a:lnSpc>
              <a:spcBef>
                <a:spcPts val="0"/>
              </a:spcBef>
              <a:buClr>
                <a:schemeClr val="dk1"/>
              </a:buClr>
              <a:buSzPct val="100000"/>
              <a:buFont typeface="Arial"/>
              <a:buNone/>
            </a:pPr>
            <a:r>
              <a:rPr lang="en-US" sz="1100">
                <a:solidFill>
                  <a:schemeClr val="dk1"/>
                </a:solidFill>
              </a:rPr>
              <a:t>Cartier, S. Enseigner les stratégies d’apprentissage aux élèves du collégial pour que leur français se porte mieux. Repéré à </a:t>
            </a:r>
            <a:r>
              <a:rPr lang="en-US" sz="1100" u="sng">
                <a:solidFill>
                  <a:schemeClr val="hlink"/>
                </a:solidFill>
                <a:hlinkClick r:id="rId5"/>
              </a:rPr>
              <a:t>http://correspo.ccdmd.qc.ca/index.php/document/connaitre-les-regles-grammaticales-necessaire-mais-insuffisant/enseigner-les-strategies-dapprentissage-aux-eleves-du-collegial-pour-que-leur-francais-se-porte-mieux/</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Cégep à distance (2015). </a:t>
            </a:r>
            <a:r>
              <a:rPr lang="en-US" sz="1100" i="1">
                <a:solidFill>
                  <a:schemeClr val="dk1"/>
                </a:solidFill>
              </a:rPr>
              <a:t>Marquer et annoter des documents numériques </a:t>
            </a:r>
            <a:r>
              <a:rPr lang="en-US" sz="1100">
                <a:solidFill>
                  <a:schemeClr val="dk1"/>
                </a:solidFill>
              </a:rPr>
              <a:t>[Vidéo en ligne]. Repéré à </a:t>
            </a:r>
            <a:r>
              <a:rPr lang="en-US" sz="1100" u="sng">
                <a:solidFill>
                  <a:schemeClr val="hlink"/>
                </a:solidFill>
                <a:hlinkClick r:id="rId6"/>
              </a:rPr>
              <a:t>https://www.youtube.com/watch?v=C0UZJt-8sTU</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Diapason (2014). Compétences informationnelles. [Image].Repéré à </a:t>
            </a:r>
            <a:r>
              <a:rPr lang="en-US" sz="1100" u="sng">
                <a:solidFill>
                  <a:schemeClr val="hlink"/>
                </a:solidFill>
                <a:hlinkClick r:id="rId7"/>
              </a:rPr>
              <a:t>http://mondiapason.ca/</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Dunlosky, J., Rawson, K., Marsh, E., Nathan, M., &amp; Willingham, D. (2013). Des méthodes d’enseignement efficaces. </a:t>
            </a:r>
            <a:r>
              <a:rPr lang="en-US" sz="1100" i="1">
                <a:solidFill>
                  <a:schemeClr val="dk1"/>
                </a:solidFill>
              </a:rPr>
              <a:t>Cerveau &amp; psycho</a:t>
            </a:r>
            <a:r>
              <a:rPr lang="en-US" sz="1100">
                <a:solidFill>
                  <a:schemeClr val="dk1"/>
                </a:solidFill>
              </a:rPr>
              <a:t>, 60‑65.</a:t>
            </a:r>
          </a:p>
          <a:p>
            <a:pPr marL="0" lvl="0" indent="-69850" rtl="0">
              <a:lnSpc>
                <a:spcPct val="200000"/>
              </a:lnSpc>
              <a:spcBef>
                <a:spcPts val="0"/>
              </a:spcBef>
              <a:buClr>
                <a:schemeClr val="dk1"/>
              </a:buClr>
              <a:buSzPct val="100000"/>
              <a:buFont typeface="Arial"/>
              <a:buNone/>
            </a:pPr>
            <a:r>
              <a:rPr lang="en-US" sz="1100">
                <a:solidFill>
                  <a:schemeClr val="dk1"/>
                </a:solidFill>
              </a:rPr>
              <a:t>Ephipheo. </a:t>
            </a:r>
            <a:r>
              <a:rPr lang="en-US" sz="1100" i="1">
                <a:solidFill>
                  <a:schemeClr val="dk1"/>
                </a:solidFill>
              </a:rPr>
              <a:t>What the Internet is doing to our brain.</a:t>
            </a:r>
            <a:r>
              <a:rPr lang="en-US" sz="1100">
                <a:solidFill>
                  <a:schemeClr val="dk1"/>
                </a:solidFill>
              </a:rPr>
              <a:t> [Vidéo en ligne]. Repéré à </a:t>
            </a:r>
            <a:r>
              <a:rPr lang="en-US" sz="1100" u="sng">
                <a:solidFill>
                  <a:schemeClr val="hlink"/>
                </a:solidFill>
                <a:hlinkClick r:id="rId8"/>
              </a:rPr>
              <a:t>https://www.youtube.com/watch?v=cKaWJ72x1rI</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Gagnon, M. (2014). La connaissance des stratégies d’apprentissage chez les collégiens. Repéré à </a:t>
            </a:r>
            <a:r>
              <a:rPr lang="en-US" sz="1100" u="sng">
                <a:solidFill>
                  <a:schemeClr val="hlink"/>
                </a:solidFill>
                <a:hlinkClick r:id="rId9"/>
              </a:rPr>
              <a:t>https://www.acpq.net/IMG/pdf/rapport_prep_mathieu_gagnon.pdf</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Hattie, J. (2009). </a:t>
            </a:r>
            <a:r>
              <a:rPr lang="en-US" sz="1100" i="1">
                <a:solidFill>
                  <a:schemeClr val="dk1"/>
                </a:solidFill>
              </a:rPr>
              <a:t>Visible learning : a synthesis of over 800 meta-analyses relating to achievement</a:t>
            </a:r>
            <a:r>
              <a:rPr lang="en-US" sz="1100">
                <a:solidFill>
                  <a:schemeClr val="dk1"/>
                </a:solidFill>
              </a:rPr>
              <a:t>. Routledge,. Repéré à </a:t>
            </a:r>
            <a:r>
              <a:rPr lang="en-US" sz="1100" u="sng">
                <a:solidFill>
                  <a:schemeClr val="hlink"/>
                </a:solidFill>
                <a:hlinkClick r:id="rId10"/>
              </a:rPr>
              <a:t>http://ez-proxy.cdc.qc.ca/login?url=http://search.ebscohost.com/login.aspx?direct=true&amp;scope=site&amp;db=nlebk&amp;db=nlabk&amp;AN=253760</a:t>
            </a:r>
            <a:r>
              <a:rPr lang="en-US" sz="1100">
                <a:solidFill>
                  <a:schemeClr val="dk1"/>
                </a:solidFill>
              </a:rPr>
              <a:t> </a:t>
            </a:r>
          </a:p>
          <a:p>
            <a:pPr marL="279400" lvl="0" indent="-349250" rtl="0">
              <a:lnSpc>
                <a:spcPct val="200000"/>
              </a:lnSpc>
              <a:spcBef>
                <a:spcPts val="0"/>
              </a:spcBef>
              <a:buClr>
                <a:schemeClr val="dk1"/>
              </a:buClr>
              <a:buSzPct val="100000"/>
              <a:buFont typeface="Arial"/>
              <a:buNone/>
            </a:pPr>
            <a:r>
              <a:rPr lang="en-US" sz="1100">
                <a:solidFill>
                  <a:schemeClr val="dk1"/>
                </a:solidFill>
              </a:rPr>
              <a:t>Hétu, F., &amp; Sirois, T. (2009). La prise de notes. Repéré à </a:t>
            </a:r>
            <a:r>
              <a:rPr lang="en-US" sz="1100" u="sng">
                <a:solidFill>
                  <a:schemeClr val="hlink"/>
                </a:solidFill>
                <a:hlinkClick r:id="rId11"/>
              </a:rPr>
              <a:t>http://www.cegep-lanaudiere.qc.ca/fichiers/pages-jo/guide-03.pdf</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Langevin, L. (1991). </a:t>
            </a:r>
            <a:r>
              <a:rPr lang="en-US" sz="1100" i="1">
                <a:solidFill>
                  <a:schemeClr val="dk1"/>
                </a:solidFill>
              </a:rPr>
              <a:t>Mise en oeuvre du programme Learning to learn auprès de cégépiens de première année : étude descriptive et évaluative</a:t>
            </a:r>
            <a:r>
              <a:rPr lang="en-US" sz="1100">
                <a:solidFill>
                  <a:schemeClr val="dk1"/>
                </a:solidFill>
              </a:rPr>
              <a:t>. Cégep de Saint-Jérôme, Service de recherche et d’expérimentation pédagogiques,. Repéré à </a:t>
            </a:r>
            <a:r>
              <a:rPr lang="en-US" sz="1100" u="sng">
                <a:solidFill>
                  <a:schemeClr val="hlink"/>
                </a:solidFill>
                <a:hlinkClick r:id="rId12"/>
              </a:rPr>
              <a:t>https://cdc.qc.ca/parea/700166-langevin-learning-to-learn-saint-jerome-PAREA-1991.pdf</a:t>
            </a:r>
            <a:r>
              <a:rPr lang="en-US" sz="1100">
                <a:solidFill>
                  <a:schemeClr val="dk1"/>
                </a:solidFill>
              </a:rPr>
              <a:t> </a:t>
            </a:r>
          </a:p>
          <a:p>
            <a:pPr marL="0" lvl="0" indent="-69850" rtl="0">
              <a:lnSpc>
                <a:spcPct val="200000"/>
              </a:lnSpc>
              <a:spcBef>
                <a:spcPts val="0"/>
              </a:spcBef>
              <a:buClr>
                <a:schemeClr val="dk1"/>
              </a:buClr>
              <a:buSzPct val="100000"/>
              <a:buFont typeface="Arial"/>
              <a:buNone/>
            </a:pPr>
            <a:r>
              <a:rPr lang="en-US" sz="1100">
                <a:solidFill>
                  <a:schemeClr val="dk1"/>
                </a:solidFill>
              </a:rPr>
              <a:t>Langevin, L. (1992a). La formation aux stratégies d’apprentissage: du cégep au secondaire et au primaire. </a:t>
            </a:r>
            <a:r>
              <a:rPr lang="en-US" sz="1100" i="1">
                <a:solidFill>
                  <a:schemeClr val="dk1"/>
                </a:solidFill>
              </a:rPr>
              <a:t>Vie pédagogique</a:t>
            </a:r>
            <a:r>
              <a:rPr lang="en-US" sz="1100">
                <a:solidFill>
                  <a:schemeClr val="dk1"/>
                </a:solidFill>
              </a:rPr>
              <a:t>, 42‑44.</a:t>
            </a:r>
          </a:p>
          <a:p>
            <a:pPr marL="0" lvl="0" indent="-69850" rtl="0">
              <a:lnSpc>
                <a:spcPct val="200000"/>
              </a:lnSpc>
              <a:spcBef>
                <a:spcPts val="0"/>
              </a:spcBef>
              <a:buClr>
                <a:schemeClr val="dk1"/>
              </a:buClr>
              <a:buSzPct val="100000"/>
              <a:buFont typeface="Arial"/>
              <a:buNone/>
            </a:pPr>
            <a:endParaRPr sz="1100">
              <a:solidFill>
                <a:schemeClr val="dk1"/>
              </a:solidFill>
            </a:endParaRPr>
          </a:p>
          <a:p>
            <a:pPr marL="279400" lvl="0" indent="-349250" rtl="0">
              <a:lnSpc>
                <a:spcPct val="200000"/>
              </a:lnSpc>
              <a:spcBef>
                <a:spcPts val="0"/>
              </a:spcBef>
              <a:buClr>
                <a:schemeClr val="dk1"/>
              </a:buClr>
              <a:buSzPct val="100000"/>
              <a:buFont typeface="Arial"/>
              <a:buNone/>
            </a:pPr>
            <a:endParaRPr sz="1100">
              <a:solidFill>
                <a:schemeClr val="dk1"/>
              </a:solidFill>
            </a:endParaRPr>
          </a:p>
          <a:p>
            <a:pPr marL="0" lvl="0" indent="-69850" rtl="0">
              <a:lnSpc>
                <a:spcPct val="200000"/>
              </a:lnSpc>
              <a:spcBef>
                <a:spcPts val="0"/>
              </a:spcBef>
              <a:buClr>
                <a:schemeClr val="dk1"/>
              </a:buClr>
              <a:buSzPct val="100000"/>
              <a:buFont typeface="Arial"/>
              <a:buNone/>
            </a:pPr>
            <a:endParaRPr sz="1100">
              <a:solidFill>
                <a:schemeClr val="dk1"/>
              </a:solidFill>
            </a:endParaRPr>
          </a:p>
          <a:p>
            <a:pPr marL="0" lvl="0" indent="-69850" rtl="0">
              <a:lnSpc>
                <a:spcPct val="200000"/>
              </a:lnSpc>
              <a:spcBef>
                <a:spcPts val="0"/>
              </a:spcBef>
              <a:buClr>
                <a:schemeClr val="dk1"/>
              </a:buClr>
              <a:buSzPct val="100000"/>
              <a:buFont typeface="Arial"/>
              <a:buNone/>
            </a:pPr>
            <a:endParaRPr sz="1100">
              <a:solidFill>
                <a:schemeClr val="dk1"/>
              </a:solidFill>
            </a:endParaRPr>
          </a:p>
          <a:p>
            <a:pPr lvl="0">
              <a:spcBef>
                <a:spcPts val="0"/>
              </a:spcBef>
              <a:buNone/>
            </a:pPr>
            <a:endParaRPr sz="1400">
              <a:solidFill>
                <a:schemeClr val="dk1"/>
              </a:solidFill>
            </a:endParaRPr>
          </a:p>
        </p:txBody>
      </p:sp>
      <p:sp>
        <p:nvSpPr>
          <p:cNvPr id="545" name="Shape 545"/>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0" name="Shape 550"/>
          <p:cNvSpPr txBox="1">
            <a:spLocks noGrp="1"/>
          </p:cNvSpPr>
          <p:nvPr>
            <p:ph type="title"/>
          </p:nvPr>
        </p:nvSpPr>
        <p:spPr>
          <a:xfrm>
            <a:off x="650240" y="390594"/>
            <a:ext cx="10620600" cy="1625700"/>
          </a:xfrm>
          <a:prstGeom prst="rect">
            <a:avLst/>
          </a:prstGeom>
        </p:spPr>
        <p:txBody>
          <a:bodyPr lIns="130025" tIns="130025" rIns="130025" bIns="130025" anchor="ctr" anchorCtr="0">
            <a:noAutofit/>
          </a:bodyPr>
          <a:lstStyle/>
          <a:p>
            <a:pPr lvl="0" rtl="0">
              <a:spcBef>
                <a:spcPts val="0"/>
              </a:spcBef>
              <a:buNone/>
            </a:pPr>
            <a:r>
              <a:rPr lang="en-US" sz="5200">
                <a:solidFill>
                  <a:srgbClr val="444444"/>
                </a:solidFill>
              </a:rPr>
              <a:t>Bibliographie </a:t>
            </a:r>
            <a:r>
              <a:rPr lang="en-US"/>
              <a:t>(suite et fin…)</a:t>
            </a:r>
          </a:p>
        </p:txBody>
      </p:sp>
      <p:sp>
        <p:nvSpPr>
          <p:cNvPr id="551" name="Shape 551"/>
          <p:cNvSpPr txBox="1">
            <a:spLocks noGrp="1"/>
          </p:cNvSpPr>
          <p:nvPr>
            <p:ph type="body" idx="1"/>
          </p:nvPr>
        </p:nvSpPr>
        <p:spPr>
          <a:xfrm>
            <a:off x="650250" y="2016300"/>
            <a:ext cx="10620600" cy="7472700"/>
          </a:xfrm>
          <a:prstGeom prst="rect">
            <a:avLst/>
          </a:prstGeom>
        </p:spPr>
        <p:txBody>
          <a:bodyPr lIns="130025" tIns="130025" rIns="130025" bIns="130025" anchor="t" anchorCtr="0">
            <a:noAutofit/>
          </a:bodyPr>
          <a:lstStyle/>
          <a:p>
            <a:pPr marL="0" lvl="0" indent="-69850" rtl="0">
              <a:lnSpc>
                <a:spcPct val="200000"/>
              </a:lnSpc>
              <a:spcBef>
                <a:spcPts val="0"/>
              </a:spcBef>
              <a:buClr>
                <a:schemeClr val="dk1"/>
              </a:buClr>
              <a:buSzPct val="100000"/>
              <a:buFont typeface="Arial"/>
              <a:buNone/>
            </a:pPr>
            <a:r>
              <a:rPr lang="en-US" sz="1100" dirty="0" err="1">
                <a:solidFill>
                  <a:schemeClr val="dk1"/>
                </a:solidFill>
              </a:rPr>
              <a:t>Langevin</a:t>
            </a:r>
            <a:r>
              <a:rPr lang="en-US" sz="1100" dirty="0">
                <a:solidFill>
                  <a:schemeClr val="dk1"/>
                </a:solidFill>
              </a:rPr>
              <a:t>, L. (1992b). </a:t>
            </a:r>
            <a:r>
              <a:rPr lang="en-US" sz="1100" dirty="0" err="1">
                <a:solidFill>
                  <a:schemeClr val="dk1"/>
                </a:solidFill>
              </a:rPr>
              <a:t>Stratégies</a:t>
            </a:r>
            <a:r>
              <a:rPr lang="en-US" sz="1100" dirty="0">
                <a:solidFill>
                  <a:schemeClr val="dk1"/>
                </a:solidFill>
              </a:rPr>
              <a:t> </a:t>
            </a:r>
            <a:r>
              <a:rPr lang="en-US" sz="1100" dirty="0" err="1">
                <a:solidFill>
                  <a:schemeClr val="dk1"/>
                </a:solidFill>
              </a:rPr>
              <a:t>d’apprentissage</a:t>
            </a:r>
            <a:r>
              <a:rPr lang="en-US" sz="1100" dirty="0">
                <a:solidFill>
                  <a:schemeClr val="dk1"/>
                </a:solidFill>
              </a:rPr>
              <a:t>: </a:t>
            </a:r>
            <a:r>
              <a:rPr lang="en-US" sz="1100" dirty="0" err="1">
                <a:solidFill>
                  <a:schemeClr val="dk1"/>
                </a:solidFill>
              </a:rPr>
              <a:t>où</a:t>
            </a:r>
            <a:r>
              <a:rPr lang="en-US" sz="1100" dirty="0">
                <a:solidFill>
                  <a:schemeClr val="dk1"/>
                </a:solidFill>
              </a:rPr>
              <a:t> en </a:t>
            </a:r>
            <a:r>
              <a:rPr lang="en-US" sz="1100" dirty="0" err="1">
                <a:solidFill>
                  <a:schemeClr val="dk1"/>
                </a:solidFill>
              </a:rPr>
              <a:t>est</a:t>
            </a:r>
            <a:r>
              <a:rPr lang="en-US" sz="1100" dirty="0">
                <a:solidFill>
                  <a:schemeClr val="dk1"/>
                </a:solidFill>
              </a:rPr>
              <a:t> la </a:t>
            </a:r>
            <a:r>
              <a:rPr lang="en-US" sz="1100" dirty="0" err="1">
                <a:solidFill>
                  <a:schemeClr val="dk1"/>
                </a:solidFill>
              </a:rPr>
              <a:t>recherche</a:t>
            </a:r>
            <a:r>
              <a:rPr lang="en-US" sz="1100" dirty="0">
                <a:solidFill>
                  <a:schemeClr val="dk1"/>
                </a:solidFill>
              </a:rPr>
              <a:t>? </a:t>
            </a:r>
            <a:r>
              <a:rPr lang="en-US" sz="1100" i="1" dirty="0">
                <a:solidFill>
                  <a:schemeClr val="dk1"/>
                </a:solidFill>
              </a:rPr>
              <a:t>Vie pédagogique</a:t>
            </a:r>
            <a:r>
              <a:rPr lang="en-US" sz="1100" dirty="0">
                <a:solidFill>
                  <a:schemeClr val="dk1"/>
                </a:solidFill>
              </a:rPr>
              <a:t>, 39‑43.</a:t>
            </a:r>
          </a:p>
          <a:p>
            <a:pPr marL="279400" lvl="0" indent="-349250" rtl="0">
              <a:lnSpc>
                <a:spcPct val="200000"/>
              </a:lnSpc>
              <a:spcBef>
                <a:spcPts val="0"/>
              </a:spcBef>
              <a:buClr>
                <a:schemeClr val="dk1"/>
              </a:buClr>
              <a:buSzPct val="100000"/>
              <a:buFont typeface="Arial"/>
              <a:buNone/>
            </a:pPr>
            <a:r>
              <a:rPr lang="en-US" sz="1100" dirty="0">
                <a:solidFill>
                  <a:schemeClr val="dk1"/>
                </a:solidFill>
              </a:rPr>
              <a:t>Lavoie, M., &amp; </a:t>
            </a:r>
            <a:r>
              <a:rPr lang="en-US" sz="1100" dirty="0" err="1">
                <a:solidFill>
                  <a:schemeClr val="dk1"/>
                </a:solidFill>
              </a:rPr>
              <a:t>Desmeules</a:t>
            </a:r>
            <a:r>
              <a:rPr lang="en-US" sz="1100" dirty="0">
                <a:solidFill>
                  <a:schemeClr val="dk1"/>
                </a:solidFill>
              </a:rPr>
              <a:t>, L. (2010). </a:t>
            </a:r>
            <a:r>
              <a:rPr lang="en-US" sz="1100" i="1" dirty="0" err="1">
                <a:solidFill>
                  <a:schemeClr val="dk1"/>
                </a:solidFill>
              </a:rPr>
              <a:t>Quand</a:t>
            </a:r>
            <a:r>
              <a:rPr lang="en-US" sz="1100" i="1" dirty="0">
                <a:solidFill>
                  <a:schemeClr val="dk1"/>
                </a:solidFill>
              </a:rPr>
              <a:t> lire, </a:t>
            </a:r>
            <a:r>
              <a:rPr lang="en-US" sz="1100" i="1" dirty="0" err="1">
                <a:solidFill>
                  <a:schemeClr val="dk1"/>
                </a:solidFill>
              </a:rPr>
              <a:t>c’est</a:t>
            </a:r>
            <a:r>
              <a:rPr lang="en-US" sz="1100" i="1" dirty="0">
                <a:solidFill>
                  <a:schemeClr val="dk1"/>
                </a:solidFill>
              </a:rPr>
              <a:t> </a:t>
            </a:r>
            <a:r>
              <a:rPr lang="en-US" sz="1100" i="1" dirty="0" err="1">
                <a:solidFill>
                  <a:schemeClr val="dk1"/>
                </a:solidFill>
              </a:rPr>
              <a:t>comprendre</a:t>
            </a:r>
            <a:r>
              <a:rPr lang="en-US" sz="1100" i="1" dirty="0">
                <a:solidFill>
                  <a:schemeClr val="dk1"/>
                </a:solidFill>
              </a:rPr>
              <a:t>: </a:t>
            </a:r>
            <a:r>
              <a:rPr lang="en-US" sz="1100" i="1" dirty="0" err="1">
                <a:solidFill>
                  <a:schemeClr val="dk1"/>
                </a:solidFill>
              </a:rPr>
              <a:t>expérimentation</a:t>
            </a:r>
            <a:r>
              <a:rPr lang="en-US" sz="1100" i="1" dirty="0">
                <a:solidFill>
                  <a:schemeClr val="dk1"/>
                </a:solidFill>
              </a:rPr>
              <a:t> et appropriation d’un module </a:t>
            </a:r>
            <a:r>
              <a:rPr lang="en-US" sz="1100" i="1" dirty="0" err="1">
                <a:solidFill>
                  <a:schemeClr val="dk1"/>
                </a:solidFill>
              </a:rPr>
              <a:t>d’accompagnement</a:t>
            </a:r>
            <a:r>
              <a:rPr lang="en-US" sz="1100" i="1" dirty="0">
                <a:solidFill>
                  <a:schemeClr val="dk1"/>
                </a:solidFill>
              </a:rPr>
              <a:t> à la lecture de </a:t>
            </a:r>
            <a:r>
              <a:rPr lang="en-US" sz="1100" i="1" dirty="0" err="1">
                <a:solidFill>
                  <a:schemeClr val="dk1"/>
                </a:solidFill>
              </a:rPr>
              <a:t>textes</a:t>
            </a:r>
            <a:r>
              <a:rPr lang="en-US" sz="1100" i="1" dirty="0">
                <a:solidFill>
                  <a:schemeClr val="dk1"/>
                </a:solidFill>
              </a:rPr>
              <a:t> </a:t>
            </a:r>
            <a:r>
              <a:rPr lang="en-US" sz="1100" i="1" dirty="0" err="1">
                <a:solidFill>
                  <a:schemeClr val="dk1"/>
                </a:solidFill>
              </a:rPr>
              <a:t>philosophiques</a:t>
            </a:r>
            <a:r>
              <a:rPr lang="en-US" sz="1100" dirty="0">
                <a:solidFill>
                  <a:schemeClr val="dk1"/>
                </a:solidFill>
              </a:rPr>
              <a:t>.</a:t>
            </a:r>
          </a:p>
          <a:p>
            <a:pPr marL="0" lvl="0" indent="-69850" rtl="0">
              <a:lnSpc>
                <a:spcPct val="200000"/>
              </a:lnSpc>
              <a:spcBef>
                <a:spcPts val="0"/>
              </a:spcBef>
              <a:buClr>
                <a:schemeClr val="dk1"/>
              </a:buClr>
              <a:buSzPct val="100000"/>
              <a:buFont typeface="Arial"/>
              <a:buNone/>
            </a:pPr>
            <a:r>
              <a:rPr lang="en-US" sz="1100" dirty="0">
                <a:solidFill>
                  <a:schemeClr val="dk1"/>
                </a:solidFill>
              </a:rPr>
              <a:t>Lefebvre, G., &amp; Houle Lefebvre, J. (2001). </a:t>
            </a:r>
            <a:r>
              <a:rPr lang="en-US" sz="1100" dirty="0" err="1">
                <a:solidFill>
                  <a:schemeClr val="dk1"/>
                </a:solidFill>
              </a:rPr>
              <a:t>L’éducation</a:t>
            </a:r>
            <a:r>
              <a:rPr lang="en-US" sz="1100" dirty="0">
                <a:solidFill>
                  <a:schemeClr val="dk1"/>
                </a:solidFill>
              </a:rPr>
              <a:t> physique </a:t>
            </a:r>
            <a:r>
              <a:rPr lang="en-US" sz="1100" dirty="0" err="1">
                <a:solidFill>
                  <a:schemeClr val="dk1"/>
                </a:solidFill>
              </a:rPr>
              <a:t>peut-elle</a:t>
            </a:r>
            <a:r>
              <a:rPr lang="en-US" sz="1100" dirty="0">
                <a:solidFill>
                  <a:schemeClr val="dk1"/>
                </a:solidFill>
              </a:rPr>
              <a:t> </a:t>
            </a:r>
            <a:r>
              <a:rPr lang="en-US" sz="1100" dirty="0" err="1">
                <a:solidFill>
                  <a:schemeClr val="dk1"/>
                </a:solidFill>
              </a:rPr>
              <a:t>contribuer</a:t>
            </a:r>
            <a:r>
              <a:rPr lang="en-US" sz="1100" dirty="0">
                <a:solidFill>
                  <a:schemeClr val="dk1"/>
                </a:solidFill>
              </a:rPr>
              <a:t> au développement de </a:t>
            </a:r>
            <a:r>
              <a:rPr lang="en-US" sz="1100" dirty="0" err="1">
                <a:solidFill>
                  <a:schemeClr val="dk1"/>
                </a:solidFill>
              </a:rPr>
              <a:t>stratégies</a:t>
            </a:r>
            <a:r>
              <a:rPr lang="en-US" sz="1100" dirty="0">
                <a:solidFill>
                  <a:schemeClr val="dk1"/>
                </a:solidFill>
              </a:rPr>
              <a:t> </a:t>
            </a:r>
            <a:r>
              <a:rPr lang="en-US" sz="1100" dirty="0" err="1">
                <a:solidFill>
                  <a:schemeClr val="dk1"/>
                </a:solidFill>
              </a:rPr>
              <a:t>d’apprentissage</a:t>
            </a:r>
            <a:r>
              <a:rPr lang="en-US" sz="1100" dirty="0">
                <a:solidFill>
                  <a:schemeClr val="dk1"/>
                </a:solidFill>
              </a:rPr>
              <a:t> au </a:t>
            </a:r>
            <a:r>
              <a:rPr lang="en-US" sz="1100" dirty="0" err="1">
                <a:solidFill>
                  <a:schemeClr val="dk1"/>
                </a:solidFill>
              </a:rPr>
              <a:t>collégial</a:t>
            </a:r>
            <a:r>
              <a:rPr lang="en-US" sz="1100" dirty="0">
                <a:solidFill>
                  <a:schemeClr val="dk1"/>
                </a:solidFill>
              </a:rPr>
              <a:t>? </a:t>
            </a:r>
            <a:r>
              <a:rPr lang="en-US" sz="1100" i="1" dirty="0" err="1">
                <a:solidFill>
                  <a:schemeClr val="dk1"/>
                </a:solidFill>
              </a:rPr>
              <a:t>Pédagogie</a:t>
            </a:r>
            <a:r>
              <a:rPr lang="en-US" sz="1100" i="1" dirty="0">
                <a:solidFill>
                  <a:schemeClr val="dk1"/>
                </a:solidFill>
              </a:rPr>
              <a:t> </a:t>
            </a:r>
            <a:r>
              <a:rPr lang="en-US" sz="1100" i="1" dirty="0" err="1">
                <a:solidFill>
                  <a:schemeClr val="dk1"/>
                </a:solidFill>
              </a:rPr>
              <a:t>collégiale</a:t>
            </a:r>
            <a:r>
              <a:rPr lang="en-US" sz="1100" dirty="0">
                <a:solidFill>
                  <a:schemeClr val="dk1"/>
                </a:solidFill>
              </a:rPr>
              <a:t>, 4‑9.</a:t>
            </a:r>
          </a:p>
          <a:p>
            <a:pPr marL="0" lvl="0" indent="-69850" rtl="0">
              <a:lnSpc>
                <a:spcPct val="200000"/>
              </a:lnSpc>
              <a:spcBef>
                <a:spcPts val="0"/>
              </a:spcBef>
              <a:buClr>
                <a:schemeClr val="dk1"/>
              </a:buClr>
              <a:buSzPct val="100000"/>
              <a:buFont typeface="Arial"/>
              <a:buNone/>
            </a:pPr>
            <a:r>
              <a:rPr lang="en-US" sz="1100" dirty="0" err="1">
                <a:solidFill>
                  <a:schemeClr val="dk1"/>
                </a:solidFill>
              </a:rPr>
              <a:t>Outils</a:t>
            </a:r>
            <a:r>
              <a:rPr lang="en-US" sz="1100" dirty="0">
                <a:solidFill>
                  <a:schemeClr val="dk1"/>
                </a:solidFill>
              </a:rPr>
              <a:t> pour </a:t>
            </a:r>
            <a:r>
              <a:rPr lang="en-US" sz="1100" dirty="0" err="1">
                <a:solidFill>
                  <a:schemeClr val="dk1"/>
                </a:solidFill>
              </a:rPr>
              <a:t>une</a:t>
            </a:r>
            <a:r>
              <a:rPr lang="en-US" sz="1100" dirty="0">
                <a:solidFill>
                  <a:schemeClr val="dk1"/>
                </a:solidFill>
              </a:rPr>
              <a:t> </a:t>
            </a:r>
            <a:r>
              <a:rPr lang="en-US" sz="1100" dirty="0" err="1">
                <a:solidFill>
                  <a:schemeClr val="dk1"/>
                </a:solidFill>
              </a:rPr>
              <a:t>éducation</a:t>
            </a:r>
            <a:r>
              <a:rPr lang="en-US" sz="1100" dirty="0">
                <a:solidFill>
                  <a:schemeClr val="dk1"/>
                </a:solidFill>
              </a:rPr>
              <a:t> à </a:t>
            </a:r>
            <a:r>
              <a:rPr lang="en-US" sz="1100" dirty="0" err="1">
                <a:solidFill>
                  <a:schemeClr val="dk1"/>
                </a:solidFill>
              </a:rPr>
              <a:t>l’environnement</a:t>
            </a:r>
            <a:r>
              <a:rPr lang="en-US" sz="1100" dirty="0">
                <a:solidFill>
                  <a:schemeClr val="dk1"/>
                </a:solidFill>
              </a:rPr>
              <a:t> naturel et </a:t>
            </a:r>
            <a:r>
              <a:rPr lang="en-US" sz="1100" dirty="0" err="1">
                <a:solidFill>
                  <a:schemeClr val="dk1"/>
                </a:solidFill>
              </a:rPr>
              <a:t>humain</a:t>
            </a:r>
            <a:r>
              <a:rPr lang="en-US" sz="1100" dirty="0">
                <a:solidFill>
                  <a:schemeClr val="dk1"/>
                </a:solidFill>
              </a:rPr>
              <a:t> (201?). Carte </a:t>
            </a:r>
            <a:r>
              <a:rPr lang="en-US" sz="1100" dirty="0" err="1">
                <a:solidFill>
                  <a:schemeClr val="dk1"/>
                </a:solidFill>
              </a:rPr>
              <a:t>géographique</a:t>
            </a:r>
            <a:r>
              <a:rPr lang="en-US" sz="1100" dirty="0">
                <a:solidFill>
                  <a:schemeClr val="dk1"/>
                </a:solidFill>
              </a:rPr>
              <a:t> [Image]. </a:t>
            </a:r>
            <a:r>
              <a:rPr lang="en-US" sz="1100" dirty="0" err="1">
                <a:solidFill>
                  <a:schemeClr val="dk1"/>
                </a:solidFill>
              </a:rPr>
              <a:t>Repéré</a:t>
            </a:r>
            <a:r>
              <a:rPr lang="en-US" sz="1100" dirty="0">
                <a:solidFill>
                  <a:schemeClr val="dk1"/>
                </a:solidFill>
              </a:rPr>
              <a:t> à </a:t>
            </a:r>
            <a:r>
              <a:rPr lang="en-US" sz="1100" u="sng" dirty="0">
                <a:solidFill>
                  <a:schemeClr val="hlink"/>
                </a:solidFill>
                <a:hlinkClick r:id="rId3"/>
              </a:rPr>
              <a:t>http://raf.dessins.free.fr/2bgal/img.php?id_img=12549</a:t>
            </a:r>
            <a:r>
              <a:rPr lang="en-US" sz="1100" dirty="0">
                <a:solidFill>
                  <a:schemeClr val="dk1"/>
                </a:solidFill>
              </a:rPr>
              <a:t> </a:t>
            </a:r>
          </a:p>
          <a:p>
            <a:pPr marL="0" lvl="0" indent="-69850" rtl="0">
              <a:lnSpc>
                <a:spcPct val="200000"/>
              </a:lnSpc>
              <a:spcBef>
                <a:spcPts val="0"/>
              </a:spcBef>
              <a:buClr>
                <a:schemeClr val="dk1"/>
              </a:buClr>
              <a:buSzPct val="100000"/>
              <a:buFont typeface="Arial"/>
              <a:buNone/>
            </a:pPr>
            <a:r>
              <a:rPr lang="en-US" sz="1100" dirty="0">
                <a:solidFill>
                  <a:schemeClr val="dk1"/>
                </a:solidFill>
              </a:rPr>
              <a:t>Paquette, É. (2013). </a:t>
            </a:r>
            <a:r>
              <a:rPr lang="en-US" sz="1100" dirty="0" err="1">
                <a:solidFill>
                  <a:schemeClr val="dk1"/>
                </a:solidFill>
              </a:rPr>
              <a:t>Flou</a:t>
            </a:r>
            <a:r>
              <a:rPr lang="en-US" sz="1100" dirty="0">
                <a:solidFill>
                  <a:schemeClr val="dk1"/>
                </a:solidFill>
              </a:rPr>
              <a:t> </a:t>
            </a:r>
            <a:r>
              <a:rPr lang="en-US" sz="1100" dirty="0" err="1">
                <a:solidFill>
                  <a:schemeClr val="dk1"/>
                </a:solidFill>
              </a:rPr>
              <a:t>nébuleux</a:t>
            </a:r>
            <a:r>
              <a:rPr lang="en-US" sz="1100" dirty="0">
                <a:solidFill>
                  <a:schemeClr val="dk1"/>
                </a:solidFill>
              </a:rPr>
              <a:t>.  [Image].  </a:t>
            </a:r>
            <a:r>
              <a:rPr lang="en-US" sz="1100" dirty="0" err="1">
                <a:solidFill>
                  <a:schemeClr val="dk1"/>
                </a:solidFill>
              </a:rPr>
              <a:t>Repéré</a:t>
            </a:r>
            <a:r>
              <a:rPr lang="en-US" sz="1100" dirty="0">
                <a:solidFill>
                  <a:schemeClr val="dk1"/>
                </a:solidFill>
              </a:rPr>
              <a:t> à </a:t>
            </a:r>
            <a:r>
              <a:rPr lang="en-US" sz="1100" u="sng" dirty="0">
                <a:solidFill>
                  <a:schemeClr val="hlink"/>
                </a:solidFill>
                <a:hlinkClick r:id="rId4"/>
              </a:rPr>
              <a:t>http://monde.ccdmd.qc.ca/ressource/?id=92418&amp;demande=desc</a:t>
            </a:r>
            <a:r>
              <a:rPr lang="en-US" sz="1100" dirty="0">
                <a:solidFill>
                  <a:schemeClr val="dk1"/>
                </a:solidFill>
              </a:rPr>
              <a:t> </a:t>
            </a:r>
          </a:p>
          <a:p>
            <a:pPr marL="0" lvl="0" indent="0" rtl="0">
              <a:lnSpc>
                <a:spcPct val="200000"/>
              </a:lnSpc>
              <a:spcBef>
                <a:spcPts val="0"/>
              </a:spcBef>
              <a:buNone/>
            </a:pPr>
            <a:r>
              <a:rPr lang="en-US" sz="1100" dirty="0">
                <a:solidFill>
                  <a:schemeClr val="dk1"/>
                </a:solidFill>
              </a:rPr>
              <a:t>Peters, M., Viola, S., British Columbia Teachers’ Federation, &amp; Lesson Aids Service. (2003). </a:t>
            </a:r>
            <a:r>
              <a:rPr lang="en-US" sz="1100" i="1" dirty="0" err="1">
                <a:solidFill>
                  <a:schemeClr val="dk1"/>
                </a:solidFill>
              </a:rPr>
              <a:t>Stratégies</a:t>
            </a:r>
            <a:r>
              <a:rPr lang="en-US" sz="1100" i="1" dirty="0">
                <a:solidFill>
                  <a:schemeClr val="dk1"/>
                </a:solidFill>
              </a:rPr>
              <a:t> et </a:t>
            </a:r>
            <a:r>
              <a:rPr lang="en-US" sz="1100" i="1" dirty="0" err="1">
                <a:solidFill>
                  <a:schemeClr val="dk1"/>
                </a:solidFill>
              </a:rPr>
              <a:t>compétences</a:t>
            </a:r>
            <a:r>
              <a:rPr lang="en-US" sz="1100" i="1" dirty="0">
                <a:solidFill>
                  <a:schemeClr val="dk1"/>
                </a:solidFill>
              </a:rPr>
              <a:t>: </a:t>
            </a:r>
            <a:r>
              <a:rPr lang="en-US" sz="1100" i="1" dirty="0" err="1">
                <a:solidFill>
                  <a:schemeClr val="dk1"/>
                </a:solidFill>
              </a:rPr>
              <a:t>intervenir</a:t>
            </a:r>
            <a:r>
              <a:rPr lang="en-US" sz="1100" i="1" dirty="0">
                <a:solidFill>
                  <a:schemeClr val="dk1"/>
                </a:solidFill>
              </a:rPr>
              <a:t> pour </a:t>
            </a:r>
            <a:r>
              <a:rPr lang="en-US" sz="1100" i="1" dirty="0" err="1">
                <a:solidFill>
                  <a:schemeClr val="dk1"/>
                </a:solidFill>
              </a:rPr>
              <a:t>mieux</a:t>
            </a:r>
            <a:r>
              <a:rPr lang="en-US" sz="1100" i="1" dirty="0">
                <a:solidFill>
                  <a:schemeClr val="dk1"/>
                </a:solidFill>
              </a:rPr>
              <a:t> </a:t>
            </a:r>
            <a:r>
              <a:rPr lang="en-US" sz="1100" i="1" dirty="0" err="1">
                <a:solidFill>
                  <a:schemeClr val="dk1"/>
                </a:solidFill>
              </a:rPr>
              <a:t>agir</a:t>
            </a:r>
            <a:r>
              <a:rPr lang="en-US" sz="1100" dirty="0">
                <a:solidFill>
                  <a:schemeClr val="dk1"/>
                </a:solidFill>
              </a:rPr>
              <a:t>. Montréal; </a:t>
            </a:r>
          </a:p>
          <a:p>
            <a:pPr marL="0" lvl="0" indent="0" rtl="0">
              <a:lnSpc>
                <a:spcPct val="200000"/>
              </a:lnSpc>
              <a:spcBef>
                <a:spcPts val="0"/>
              </a:spcBef>
              <a:buNone/>
            </a:pPr>
            <a:r>
              <a:rPr lang="en-US" sz="1100" dirty="0" err="1">
                <a:solidFill>
                  <a:schemeClr val="dk1"/>
                </a:solidFill>
              </a:rPr>
              <a:t>PIxabay</a:t>
            </a:r>
            <a:r>
              <a:rPr lang="en-US" sz="1100" dirty="0">
                <a:solidFill>
                  <a:schemeClr val="dk1"/>
                </a:solidFill>
              </a:rPr>
              <a:t> (2012). </a:t>
            </a:r>
            <a:r>
              <a:rPr lang="en-US" sz="1100" dirty="0" err="1">
                <a:solidFill>
                  <a:schemeClr val="dk1"/>
                </a:solidFill>
              </a:rPr>
              <a:t>L’homme</a:t>
            </a:r>
            <a:r>
              <a:rPr lang="en-US" sz="1100" dirty="0">
                <a:solidFill>
                  <a:schemeClr val="dk1"/>
                </a:solidFill>
              </a:rPr>
              <a:t> à la </a:t>
            </a:r>
            <a:r>
              <a:rPr lang="en-US" sz="1100" dirty="0" err="1">
                <a:solidFill>
                  <a:schemeClr val="dk1"/>
                </a:solidFill>
              </a:rPr>
              <a:t>recherche</a:t>
            </a:r>
            <a:r>
              <a:rPr lang="en-US" sz="1100" dirty="0">
                <a:solidFill>
                  <a:schemeClr val="dk1"/>
                </a:solidFill>
              </a:rPr>
              <a:t>. [Image]. </a:t>
            </a:r>
            <a:r>
              <a:rPr lang="en-US" sz="1100" dirty="0" err="1">
                <a:solidFill>
                  <a:schemeClr val="dk1"/>
                </a:solidFill>
              </a:rPr>
              <a:t>Repéré</a:t>
            </a:r>
            <a:r>
              <a:rPr lang="en-US" sz="1100" dirty="0">
                <a:solidFill>
                  <a:schemeClr val="dk1"/>
                </a:solidFill>
              </a:rPr>
              <a:t> à </a:t>
            </a:r>
            <a:r>
              <a:rPr lang="en-US" sz="1100" u="sng" dirty="0">
                <a:solidFill>
                  <a:schemeClr val="hlink"/>
                </a:solidFill>
                <a:hlinkClick r:id="rId5"/>
              </a:rPr>
              <a:t>https://pixabay.com/fr/l-homme-%C3%A0-la-recherche-mots-livre-29749/</a:t>
            </a:r>
            <a:r>
              <a:rPr lang="en-US" sz="1100" dirty="0">
                <a:solidFill>
                  <a:schemeClr val="dk1"/>
                </a:solidFill>
              </a:rPr>
              <a:t> </a:t>
            </a:r>
          </a:p>
          <a:p>
            <a:pPr marL="0" lvl="0" indent="0" rtl="0">
              <a:lnSpc>
                <a:spcPct val="200000"/>
              </a:lnSpc>
              <a:spcBef>
                <a:spcPts val="0"/>
              </a:spcBef>
              <a:buNone/>
            </a:pPr>
            <a:r>
              <a:rPr lang="en-US" sz="1100" dirty="0">
                <a:solidFill>
                  <a:schemeClr val="dk1"/>
                </a:solidFill>
              </a:rPr>
              <a:t>Vancouver, B.C. : </a:t>
            </a:r>
            <a:r>
              <a:rPr lang="en-US" sz="1100" dirty="0" err="1">
                <a:solidFill>
                  <a:schemeClr val="dk1"/>
                </a:solidFill>
              </a:rPr>
              <a:t>Hurtubise</a:t>
            </a:r>
            <a:r>
              <a:rPr lang="en-US" sz="1100" dirty="0">
                <a:solidFill>
                  <a:schemeClr val="dk1"/>
                </a:solidFill>
              </a:rPr>
              <a:t> HMH ; Distributed by British Columbia Teacher’s Federation, Lesson Aids Service.</a:t>
            </a:r>
          </a:p>
          <a:p>
            <a:pPr marL="0" lvl="0" indent="0" rtl="0">
              <a:lnSpc>
                <a:spcPct val="200000"/>
              </a:lnSpc>
              <a:spcBef>
                <a:spcPts val="0"/>
              </a:spcBef>
              <a:buNone/>
            </a:pPr>
            <a:r>
              <a:rPr lang="en-US" sz="1100" dirty="0">
                <a:solidFill>
                  <a:srgbClr val="444444"/>
                </a:solidFill>
              </a:rPr>
              <a:t>Saint-Pierre, L. (</a:t>
            </a:r>
            <a:r>
              <a:rPr lang="en-US" sz="1100" dirty="0" smtClean="0">
                <a:solidFill>
                  <a:srgbClr val="444444"/>
                </a:solidFill>
              </a:rPr>
              <a:t>1991). </a:t>
            </a:r>
            <a:r>
              <a:rPr lang="en-US" sz="1100" dirty="0" err="1">
                <a:solidFill>
                  <a:srgbClr val="444444"/>
                </a:solidFill>
              </a:rPr>
              <a:t>L’étude</a:t>
            </a:r>
            <a:r>
              <a:rPr lang="en-US" sz="1100" dirty="0">
                <a:solidFill>
                  <a:srgbClr val="444444"/>
                </a:solidFill>
              </a:rPr>
              <a:t> et les </a:t>
            </a:r>
            <a:r>
              <a:rPr lang="en-US" sz="1100" dirty="0" err="1">
                <a:solidFill>
                  <a:srgbClr val="444444"/>
                </a:solidFill>
              </a:rPr>
              <a:t>stratégies</a:t>
            </a:r>
            <a:r>
              <a:rPr lang="en-US" sz="1100" dirty="0">
                <a:solidFill>
                  <a:srgbClr val="444444"/>
                </a:solidFill>
              </a:rPr>
              <a:t> </a:t>
            </a:r>
            <a:r>
              <a:rPr lang="en-US" sz="1100" dirty="0" err="1">
                <a:solidFill>
                  <a:srgbClr val="444444"/>
                </a:solidFill>
              </a:rPr>
              <a:t>d’apprentissage</a:t>
            </a:r>
            <a:r>
              <a:rPr lang="en-US" sz="1100" dirty="0">
                <a:solidFill>
                  <a:srgbClr val="444444"/>
                </a:solidFill>
              </a:rPr>
              <a:t>. </a:t>
            </a:r>
            <a:r>
              <a:rPr lang="en-US" sz="1100" i="1" dirty="0" err="1">
                <a:solidFill>
                  <a:srgbClr val="444444"/>
                </a:solidFill>
              </a:rPr>
              <a:t>Pédagogie</a:t>
            </a:r>
            <a:r>
              <a:rPr lang="en-US" sz="1100" i="1" dirty="0">
                <a:solidFill>
                  <a:srgbClr val="444444"/>
                </a:solidFill>
              </a:rPr>
              <a:t> </a:t>
            </a:r>
            <a:r>
              <a:rPr lang="en-US" sz="1100" i="1" dirty="0" err="1">
                <a:solidFill>
                  <a:srgbClr val="444444"/>
                </a:solidFill>
              </a:rPr>
              <a:t>collégiale</a:t>
            </a:r>
            <a:r>
              <a:rPr lang="en-US" sz="1100" dirty="0">
                <a:solidFill>
                  <a:srgbClr val="444444"/>
                </a:solidFill>
              </a:rPr>
              <a:t>, 15‑21.</a:t>
            </a:r>
          </a:p>
          <a:p>
            <a:pPr marL="0" lvl="0" indent="0" rtl="0">
              <a:lnSpc>
                <a:spcPct val="200000"/>
              </a:lnSpc>
              <a:spcBef>
                <a:spcPts val="0"/>
              </a:spcBef>
              <a:buNone/>
            </a:pPr>
            <a:r>
              <a:rPr lang="en-US" sz="1100" dirty="0">
                <a:solidFill>
                  <a:srgbClr val="444444"/>
                </a:solidFill>
              </a:rPr>
              <a:t>Saint-Pierre, L. (1993). Quoi faire pour </a:t>
            </a:r>
            <a:r>
              <a:rPr lang="en-US" sz="1100" dirty="0" err="1">
                <a:solidFill>
                  <a:srgbClr val="444444"/>
                </a:solidFill>
              </a:rPr>
              <a:t>que</a:t>
            </a:r>
            <a:r>
              <a:rPr lang="en-US" sz="1100" dirty="0">
                <a:solidFill>
                  <a:srgbClr val="444444"/>
                </a:solidFill>
              </a:rPr>
              <a:t> les </a:t>
            </a:r>
            <a:r>
              <a:rPr lang="en-US" sz="1100" dirty="0" err="1">
                <a:solidFill>
                  <a:srgbClr val="444444"/>
                </a:solidFill>
              </a:rPr>
              <a:t>élèves</a:t>
            </a:r>
            <a:r>
              <a:rPr lang="en-US" sz="1100" dirty="0">
                <a:solidFill>
                  <a:srgbClr val="444444"/>
                </a:solidFill>
              </a:rPr>
              <a:t> [du </a:t>
            </a:r>
            <a:r>
              <a:rPr lang="en-US" sz="1100" dirty="0" err="1">
                <a:solidFill>
                  <a:srgbClr val="444444"/>
                </a:solidFill>
              </a:rPr>
              <a:t>collégial</a:t>
            </a:r>
            <a:r>
              <a:rPr lang="en-US" sz="1100" dirty="0">
                <a:solidFill>
                  <a:srgbClr val="444444"/>
                </a:solidFill>
              </a:rPr>
              <a:t>] </a:t>
            </a:r>
            <a:r>
              <a:rPr lang="en-US" sz="1100" dirty="0" err="1">
                <a:solidFill>
                  <a:srgbClr val="444444"/>
                </a:solidFill>
              </a:rPr>
              <a:t>étudient</a:t>
            </a:r>
            <a:r>
              <a:rPr lang="en-US" sz="1100" dirty="0">
                <a:solidFill>
                  <a:srgbClr val="444444"/>
                </a:solidFill>
              </a:rPr>
              <a:t> </a:t>
            </a:r>
            <a:r>
              <a:rPr lang="en-US" sz="1100" dirty="0" err="1">
                <a:solidFill>
                  <a:srgbClr val="444444"/>
                </a:solidFill>
              </a:rPr>
              <a:t>mieux</a:t>
            </a:r>
            <a:r>
              <a:rPr lang="en-US" sz="1100" dirty="0">
                <a:solidFill>
                  <a:srgbClr val="444444"/>
                </a:solidFill>
              </a:rPr>
              <a:t> et </a:t>
            </a:r>
            <a:r>
              <a:rPr lang="en-US" sz="1100" dirty="0" err="1">
                <a:solidFill>
                  <a:srgbClr val="444444"/>
                </a:solidFill>
              </a:rPr>
              <a:t>davantage</a:t>
            </a:r>
            <a:r>
              <a:rPr lang="en-US" sz="1100" dirty="0">
                <a:solidFill>
                  <a:srgbClr val="444444"/>
                </a:solidFill>
              </a:rPr>
              <a:t>? </a:t>
            </a:r>
            <a:r>
              <a:rPr lang="en-US" sz="1100" i="1" dirty="0" err="1">
                <a:solidFill>
                  <a:srgbClr val="444444"/>
                </a:solidFill>
              </a:rPr>
              <a:t>Pédagogie</a:t>
            </a:r>
            <a:r>
              <a:rPr lang="en-US" sz="1100" i="1" dirty="0">
                <a:solidFill>
                  <a:srgbClr val="444444"/>
                </a:solidFill>
              </a:rPr>
              <a:t> </a:t>
            </a:r>
            <a:r>
              <a:rPr lang="en-US" sz="1100" i="1" dirty="0" err="1">
                <a:solidFill>
                  <a:srgbClr val="444444"/>
                </a:solidFill>
              </a:rPr>
              <a:t>collégiale</a:t>
            </a:r>
            <a:r>
              <a:rPr lang="en-US" sz="1100" dirty="0">
                <a:solidFill>
                  <a:srgbClr val="444444"/>
                </a:solidFill>
              </a:rPr>
              <a:t>, 22‑27.</a:t>
            </a:r>
          </a:p>
          <a:p>
            <a:pPr marL="0" lvl="0" indent="0" rtl="0">
              <a:lnSpc>
                <a:spcPct val="200000"/>
              </a:lnSpc>
              <a:spcBef>
                <a:spcPts val="0"/>
              </a:spcBef>
              <a:buNone/>
            </a:pPr>
            <a:r>
              <a:rPr lang="en-US" sz="1100" dirty="0">
                <a:solidFill>
                  <a:srgbClr val="444444"/>
                </a:solidFill>
              </a:rPr>
              <a:t>Saint-Pierre, L. (2004). Un </a:t>
            </a:r>
            <a:r>
              <a:rPr lang="en-US" sz="1100" dirty="0" err="1">
                <a:solidFill>
                  <a:srgbClr val="444444"/>
                </a:solidFill>
              </a:rPr>
              <a:t>éventail</a:t>
            </a:r>
            <a:r>
              <a:rPr lang="en-US" sz="1100" dirty="0">
                <a:solidFill>
                  <a:srgbClr val="444444"/>
                </a:solidFill>
              </a:rPr>
              <a:t> de </a:t>
            </a:r>
            <a:r>
              <a:rPr lang="en-US" sz="1100" dirty="0" err="1">
                <a:solidFill>
                  <a:srgbClr val="444444"/>
                </a:solidFill>
              </a:rPr>
              <a:t>stratégies</a:t>
            </a:r>
            <a:r>
              <a:rPr lang="en-US" sz="1100" dirty="0">
                <a:solidFill>
                  <a:srgbClr val="444444"/>
                </a:solidFill>
              </a:rPr>
              <a:t> </a:t>
            </a:r>
            <a:r>
              <a:rPr lang="en-US" sz="1100" dirty="0" err="1">
                <a:solidFill>
                  <a:srgbClr val="444444"/>
                </a:solidFill>
              </a:rPr>
              <a:t>d’apprentissage</a:t>
            </a:r>
            <a:r>
              <a:rPr lang="en-US" sz="1100" dirty="0">
                <a:solidFill>
                  <a:srgbClr val="444444"/>
                </a:solidFill>
              </a:rPr>
              <a:t>, </a:t>
            </a:r>
            <a:r>
              <a:rPr lang="en-US" sz="1100" dirty="0" err="1">
                <a:solidFill>
                  <a:srgbClr val="444444"/>
                </a:solidFill>
              </a:rPr>
              <a:t>élément</a:t>
            </a:r>
            <a:r>
              <a:rPr lang="en-US" sz="1100" dirty="0">
                <a:solidFill>
                  <a:srgbClr val="444444"/>
                </a:solidFill>
              </a:rPr>
              <a:t> </a:t>
            </a:r>
            <a:r>
              <a:rPr lang="en-US" sz="1100" dirty="0" err="1">
                <a:solidFill>
                  <a:srgbClr val="444444"/>
                </a:solidFill>
              </a:rPr>
              <a:t>essentiel</a:t>
            </a:r>
            <a:r>
              <a:rPr lang="en-US" sz="1100" dirty="0">
                <a:solidFill>
                  <a:srgbClr val="444444"/>
                </a:solidFill>
              </a:rPr>
              <a:t> de </a:t>
            </a:r>
            <a:r>
              <a:rPr lang="en-US" sz="1100" dirty="0" err="1">
                <a:solidFill>
                  <a:srgbClr val="444444"/>
                </a:solidFill>
              </a:rPr>
              <a:t>l’autonomie</a:t>
            </a:r>
            <a:r>
              <a:rPr lang="en-US" sz="1100" dirty="0">
                <a:solidFill>
                  <a:srgbClr val="444444"/>
                </a:solidFill>
              </a:rPr>
              <a:t>. </a:t>
            </a:r>
            <a:r>
              <a:rPr lang="en-US" sz="1100" i="1" dirty="0" err="1">
                <a:solidFill>
                  <a:srgbClr val="444444"/>
                </a:solidFill>
              </a:rPr>
              <a:t>Pédagogie</a:t>
            </a:r>
            <a:r>
              <a:rPr lang="en-US" sz="1100" i="1" dirty="0">
                <a:solidFill>
                  <a:srgbClr val="444444"/>
                </a:solidFill>
              </a:rPr>
              <a:t> </a:t>
            </a:r>
            <a:r>
              <a:rPr lang="en-US" sz="1100" i="1" dirty="0" err="1">
                <a:solidFill>
                  <a:srgbClr val="444444"/>
                </a:solidFill>
              </a:rPr>
              <a:t>collégiale</a:t>
            </a:r>
            <a:r>
              <a:rPr lang="en-US" sz="1100" dirty="0">
                <a:solidFill>
                  <a:srgbClr val="444444"/>
                </a:solidFill>
              </a:rPr>
              <a:t>, 27‑29.</a:t>
            </a:r>
          </a:p>
          <a:p>
            <a:pPr marL="0" lvl="0" indent="0" rtl="0">
              <a:lnSpc>
                <a:spcPct val="200000"/>
              </a:lnSpc>
              <a:spcBef>
                <a:spcPts val="0"/>
              </a:spcBef>
              <a:buNone/>
            </a:pPr>
            <a:r>
              <a:rPr lang="en-US" sz="1100" dirty="0">
                <a:solidFill>
                  <a:srgbClr val="444444"/>
                </a:solidFill>
              </a:rPr>
              <a:t>SRAM/SRAQ (2010).  Questionnaire </a:t>
            </a:r>
            <a:r>
              <a:rPr lang="en-US" sz="1100" dirty="0" err="1">
                <a:solidFill>
                  <a:srgbClr val="444444"/>
                </a:solidFill>
              </a:rPr>
              <a:t>sur</a:t>
            </a:r>
            <a:r>
              <a:rPr lang="en-US" sz="1100" dirty="0">
                <a:solidFill>
                  <a:srgbClr val="444444"/>
                </a:solidFill>
              </a:rPr>
              <a:t> </a:t>
            </a:r>
            <a:r>
              <a:rPr lang="en-US" sz="1100" dirty="0" err="1">
                <a:solidFill>
                  <a:srgbClr val="444444"/>
                </a:solidFill>
              </a:rPr>
              <a:t>certaines</a:t>
            </a:r>
            <a:r>
              <a:rPr lang="en-US" sz="1100" dirty="0">
                <a:solidFill>
                  <a:srgbClr val="444444"/>
                </a:solidFill>
              </a:rPr>
              <a:t> </a:t>
            </a:r>
            <a:r>
              <a:rPr lang="en-US" sz="1100" dirty="0" err="1">
                <a:solidFill>
                  <a:srgbClr val="444444"/>
                </a:solidFill>
              </a:rPr>
              <a:t>caractéristiques</a:t>
            </a:r>
            <a:r>
              <a:rPr lang="en-US" sz="1100" dirty="0">
                <a:solidFill>
                  <a:srgbClr val="444444"/>
                </a:solidFill>
              </a:rPr>
              <a:t> des </a:t>
            </a:r>
            <a:r>
              <a:rPr lang="en-US" sz="1100" dirty="0" err="1">
                <a:solidFill>
                  <a:srgbClr val="444444"/>
                </a:solidFill>
              </a:rPr>
              <a:t>étudiants</a:t>
            </a:r>
            <a:r>
              <a:rPr lang="en-US" sz="1100" dirty="0">
                <a:solidFill>
                  <a:srgbClr val="444444"/>
                </a:solidFill>
              </a:rPr>
              <a:t> </a:t>
            </a:r>
            <a:r>
              <a:rPr lang="en-US" sz="1100" dirty="0" err="1">
                <a:solidFill>
                  <a:srgbClr val="444444"/>
                </a:solidFill>
              </a:rPr>
              <a:t>arrivant</a:t>
            </a:r>
            <a:r>
              <a:rPr lang="en-US" sz="1100" dirty="0">
                <a:solidFill>
                  <a:srgbClr val="444444"/>
                </a:solidFill>
              </a:rPr>
              <a:t> au </a:t>
            </a:r>
            <a:r>
              <a:rPr lang="en-US" sz="1100" dirty="0" err="1">
                <a:solidFill>
                  <a:srgbClr val="444444"/>
                </a:solidFill>
              </a:rPr>
              <a:t>collégial</a:t>
            </a:r>
            <a:r>
              <a:rPr lang="en-US" sz="1100" dirty="0">
                <a:solidFill>
                  <a:srgbClr val="444444"/>
                </a:solidFill>
              </a:rPr>
              <a:t>. Document </a:t>
            </a:r>
            <a:r>
              <a:rPr lang="en-US" sz="1100" dirty="0" err="1">
                <a:solidFill>
                  <a:srgbClr val="444444"/>
                </a:solidFill>
              </a:rPr>
              <a:t>inédit</a:t>
            </a:r>
            <a:r>
              <a:rPr lang="en-US" sz="1100" dirty="0">
                <a:solidFill>
                  <a:srgbClr val="444444"/>
                </a:solidFill>
              </a:rPr>
              <a:t>.</a:t>
            </a:r>
          </a:p>
          <a:p>
            <a:pPr marL="0" lvl="0" indent="0" rtl="0">
              <a:lnSpc>
                <a:spcPct val="200000"/>
              </a:lnSpc>
              <a:spcBef>
                <a:spcPts val="0"/>
              </a:spcBef>
              <a:buNone/>
            </a:pPr>
            <a:r>
              <a:rPr lang="en-US" sz="1100" dirty="0" err="1">
                <a:solidFill>
                  <a:srgbClr val="444444"/>
                </a:solidFill>
              </a:rPr>
              <a:t>Schoenbach</a:t>
            </a:r>
            <a:r>
              <a:rPr lang="en-US" sz="1100" dirty="0">
                <a:solidFill>
                  <a:srgbClr val="444444"/>
                </a:solidFill>
              </a:rPr>
              <a:t>, R., Greenleaf, C., &amp; Murphy, L. (2012). </a:t>
            </a:r>
            <a:r>
              <a:rPr lang="en-US" sz="1100" i="1" dirty="0">
                <a:solidFill>
                  <a:srgbClr val="444444"/>
                </a:solidFill>
              </a:rPr>
              <a:t>Reading for understanding: how reading apprenticeship improves disciplinary learning in secondary and college classrooms</a:t>
            </a:r>
            <a:r>
              <a:rPr lang="en-US" sz="1100" dirty="0">
                <a:solidFill>
                  <a:srgbClr val="444444"/>
                </a:solidFill>
              </a:rPr>
              <a:t> (Second edition.). San Francisco : </a:t>
            </a:r>
            <a:r>
              <a:rPr lang="en-US" sz="1100" dirty="0" err="1">
                <a:solidFill>
                  <a:srgbClr val="444444"/>
                </a:solidFill>
              </a:rPr>
              <a:t>Jossey</a:t>
            </a:r>
            <a:r>
              <a:rPr lang="en-US" sz="1100" dirty="0">
                <a:solidFill>
                  <a:srgbClr val="444444"/>
                </a:solidFill>
              </a:rPr>
              <a:t>-Bass, a Wiley imprint.</a:t>
            </a:r>
          </a:p>
          <a:p>
            <a:pPr marL="0" lvl="0" indent="0" rtl="0">
              <a:lnSpc>
                <a:spcPct val="200000"/>
              </a:lnSpc>
              <a:spcBef>
                <a:spcPts val="0"/>
              </a:spcBef>
              <a:buNone/>
            </a:pPr>
            <a:r>
              <a:rPr lang="en-US" sz="1100" dirty="0">
                <a:solidFill>
                  <a:srgbClr val="444444"/>
                </a:solidFill>
              </a:rPr>
              <a:t>Tardif, J. (1992). </a:t>
            </a:r>
            <a:r>
              <a:rPr lang="en-US" sz="1100" i="1" dirty="0">
                <a:solidFill>
                  <a:srgbClr val="444444"/>
                </a:solidFill>
              </a:rPr>
              <a:t>Pour un </a:t>
            </a:r>
            <a:r>
              <a:rPr lang="en-US" sz="1100" i="1" dirty="0" err="1">
                <a:solidFill>
                  <a:srgbClr val="444444"/>
                </a:solidFill>
              </a:rPr>
              <a:t>enseignement</a:t>
            </a:r>
            <a:r>
              <a:rPr lang="en-US" sz="1100" i="1" dirty="0">
                <a:solidFill>
                  <a:srgbClr val="444444"/>
                </a:solidFill>
              </a:rPr>
              <a:t> </a:t>
            </a:r>
            <a:r>
              <a:rPr lang="en-US" sz="1100" i="1" dirty="0" err="1">
                <a:solidFill>
                  <a:srgbClr val="444444"/>
                </a:solidFill>
              </a:rPr>
              <a:t>stratégique</a:t>
            </a:r>
            <a:r>
              <a:rPr lang="en-US" sz="1100" i="1" dirty="0">
                <a:solidFill>
                  <a:srgbClr val="444444"/>
                </a:solidFill>
              </a:rPr>
              <a:t>: </a:t>
            </a:r>
            <a:r>
              <a:rPr lang="en-US" sz="1100" i="1" dirty="0" err="1">
                <a:solidFill>
                  <a:srgbClr val="444444"/>
                </a:solidFill>
              </a:rPr>
              <a:t>l’apport</a:t>
            </a:r>
            <a:r>
              <a:rPr lang="en-US" sz="1100" i="1" dirty="0">
                <a:solidFill>
                  <a:srgbClr val="444444"/>
                </a:solidFill>
              </a:rPr>
              <a:t> de la </a:t>
            </a:r>
            <a:r>
              <a:rPr lang="en-US" sz="1100" i="1" dirty="0" err="1">
                <a:solidFill>
                  <a:srgbClr val="444444"/>
                </a:solidFill>
              </a:rPr>
              <a:t>psychologie</a:t>
            </a:r>
            <a:r>
              <a:rPr lang="en-US" sz="1100" i="1" dirty="0">
                <a:solidFill>
                  <a:srgbClr val="444444"/>
                </a:solidFill>
              </a:rPr>
              <a:t> cognitive</a:t>
            </a:r>
            <a:r>
              <a:rPr lang="en-US" sz="1100" dirty="0">
                <a:solidFill>
                  <a:srgbClr val="444444"/>
                </a:solidFill>
              </a:rPr>
              <a:t>. Montréal : </a:t>
            </a:r>
            <a:r>
              <a:rPr lang="en-US" sz="1100" dirty="0" err="1">
                <a:solidFill>
                  <a:srgbClr val="444444"/>
                </a:solidFill>
              </a:rPr>
              <a:t>Logiques</a:t>
            </a:r>
            <a:r>
              <a:rPr lang="en-US" sz="1100" dirty="0">
                <a:solidFill>
                  <a:srgbClr val="444444"/>
                </a:solidFill>
              </a:rPr>
              <a:t>.</a:t>
            </a:r>
          </a:p>
          <a:p>
            <a:pPr marL="0" lvl="0" indent="0" rtl="0">
              <a:lnSpc>
                <a:spcPct val="200000"/>
              </a:lnSpc>
              <a:spcBef>
                <a:spcPts val="0"/>
              </a:spcBef>
              <a:buNone/>
            </a:pPr>
            <a:r>
              <a:rPr lang="en-US" sz="1100" dirty="0">
                <a:solidFill>
                  <a:srgbClr val="444444"/>
                </a:solidFill>
              </a:rPr>
              <a:t>Tremblay, R. R., &amp; Perrier, Y. (2006). L’apprentissage de la MTI, </a:t>
            </a:r>
            <a:r>
              <a:rPr lang="en-US" sz="1100" dirty="0" err="1">
                <a:solidFill>
                  <a:srgbClr val="444444"/>
                </a:solidFill>
              </a:rPr>
              <a:t>une</a:t>
            </a:r>
            <a:r>
              <a:rPr lang="en-US" sz="1100" dirty="0">
                <a:solidFill>
                  <a:srgbClr val="444444"/>
                </a:solidFill>
              </a:rPr>
              <a:t> affaire de </a:t>
            </a:r>
            <a:r>
              <a:rPr lang="en-US" sz="1100" dirty="0" err="1">
                <a:solidFill>
                  <a:srgbClr val="444444"/>
                </a:solidFill>
              </a:rPr>
              <a:t>compétences</a:t>
            </a:r>
            <a:r>
              <a:rPr lang="en-US" sz="1100" dirty="0">
                <a:solidFill>
                  <a:srgbClr val="444444"/>
                </a:solidFill>
              </a:rPr>
              <a:t> </a:t>
            </a:r>
            <a:r>
              <a:rPr lang="en-US" sz="1100" dirty="0" err="1">
                <a:solidFill>
                  <a:srgbClr val="444444"/>
                </a:solidFill>
              </a:rPr>
              <a:t>transversales</a:t>
            </a:r>
            <a:r>
              <a:rPr lang="en-US" sz="1100" dirty="0">
                <a:solidFill>
                  <a:srgbClr val="444444"/>
                </a:solidFill>
              </a:rPr>
              <a:t>. </a:t>
            </a:r>
            <a:r>
              <a:rPr lang="en-US" sz="1100" i="1" dirty="0" err="1">
                <a:solidFill>
                  <a:srgbClr val="444444"/>
                </a:solidFill>
              </a:rPr>
              <a:t>Pédagogie</a:t>
            </a:r>
            <a:r>
              <a:rPr lang="en-US" sz="1100" i="1" dirty="0">
                <a:solidFill>
                  <a:srgbClr val="444444"/>
                </a:solidFill>
              </a:rPr>
              <a:t> </a:t>
            </a:r>
            <a:r>
              <a:rPr lang="en-US" sz="1100" i="1" dirty="0" err="1">
                <a:solidFill>
                  <a:srgbClr val="444444"/>
                </a:solidFill>
              </a:rPr>
              <a:t>collégiale</a:t>
            </a:r>
            <a:r>
              <a:rPr lang="en-US" sz="1100" dirty="0">
                <a:solidFill>
                  <a:srgbClr val="444444"/>
                </a:solidFill>
              </a:rPr>
              <a:t>, 16‑22.</a:t>
            </a:r>
          </a:p>
          <a:p>
            <a:pPr marL="0" lvl="0" indent="0" rtl="0">
              <a:lnSpc>
                <a:spcPct val="200000"/>
              </a:lnSpc>
              <a:spcBef>
                <a:spcPts val="0"/>
              </a:spcBef>
              <a:buNone/>
            </a:pPr>
            <a:r>
              <a:rPr lang="en-US" sz="1100" dirty="0">
                <a:solidFill>
                  <a:srgbClr val="444444"/>
                </a:solidFill>
              </a:rPr>
              <a:t>Tuckman, B. W., &amp; Kennedy, G. J. (2011). Teaching Learning Strategies to Increase Success of First-Term College Students. </a:t>
            </a:r>
            <a:r>
              <a:rPr lang="en-US" sz="1100" i="1" dirty="0">
                <a:solidFill>
                  <a:srgbClr val="444444"/>
                </a:solidFill>
              </a:rPr>
              <a:t>Journal of Experimental Education</a:t>
            </a:r>
            <a:r>
              <a:rPr lang="en-US" sz="1100" dirty="0">
                <a:solidFill>
                  <a:srgbClr val="444444"/>
                </a:solidFill>
              </a:rPr>
              <a:t>, </a:t>
            </a:r>
            <a:r>
              <a:rPr lang="en-US" sz="1100" i="1" dirty="0">
                <a:solidFill>
                  <a:srgbClr val="444444"/>
                </a:solidFill>
              </a:rPr>
              <a:t>79</a:t>
            </a:r>
            <a:r>
              <a:rPr lang="en-US" sz="1100" dirty="0">
                <a:solidFill>
                  <a:srgbClr val="444444"/>
                </a:solidFill>
              </a:rPr>
              <a:t>(4), 478‑504. doi:10.1080/00220973.2010.512318 </a:t>
            </a:r>
          </a:p>
          <a:p>
            <a:pPr marL="0" lvl="0" indent="0" rtl="0">
              <a:lnSpc>
                <a:spcPct val="200000"/>
              </a:lnSpc>
              <a:spcBef>
                <a:spcPts val="0"/>
              </a:spcBef>
              <a:buNone/>
            </a:pPr>
            <a:r>
              <a:rPr lang="en-US" sz="1100" dirty="0" err="1">
                <a:solidFill>
                  <a:srgbClr val="444444"/>
                </a:solidFill>
              </a:rPr>
              <a:t>Vladgrin</a:t>
            </a:r>
            <a:r>
              <a:rPr lang="en-US" sz="1100" dirty="0">
                <a:solidFill>
                  <a:srgbClr val="444444"/>
                </a:solidFill>
              </a:rPr>
              <a:t> (201?). Abstract tree with icons. </a:t>
            </a:r>
            <a:r>
              <a:rPr lang="en-US" sz="1100" dirty="0">
                <a:solidFill>
                  <a:schemeClr val="dk1"/>
                </a:solidFill>
              </a:rPr>
              <a:t>[Image]..</a:t>
            </a:r>
            <a:r>
              <a:rPr lang="en-US" sz="1100" dirty="0" err="1">
                <a:solidFill>
                  <a:schemeClr val="dk1"/>
                </a:solidFill>
              </a:rPr>
              <a:t>Repéré</a:t>
            </a:r>
            <a:r>
              <a:rPr lang="en-US" sz="1100" dirty="0">
                <a:solidFill>
                  <a:schemeClr val="dk1"/>
                </a:solidFill>
              </a:rPr>
              <a:t> à </a:t>
            </a:r>
            <a:r>
              <a:rPr lang="en-US" sz="1100" u="sng" dirty="0">
                <a:solidFill>
                  <a:schemeClr val="hlink"/>
                </a:solidFill>
                <a:hlinkClick r:id="rId6"/>
              </a:rPr>
              <a:t>https://www.shutterstock.com/fr/image-vector/abstract-tree-icons-vector-education-science-153164672?src=id</a:t>
            </a:r>
            <a:r>
              <a:rPr lang="en-US" sz="1100" dirty="0">
                <a:solidFill>
                  <a:schemeClr val="dk1"/>
                </a:solidFill>
              </a:rPr>
              <a:t> </a:t>
            </a:r>
          </a:p>
          <a:p>
            <a:pPr marL="0" lvl="0" indent="0" rtl="0">
              <a:lnSpc>
                <a:spcPct val="200000"/>
              </a:lnSpc>
              <a:spcBef>
                <a:spcPts val="0"/>
              </a:spcBef>
              <a:buNone/>
            </a:pPr>
            <a:r>
              <a:rPr lang="en-US" sz="1100" dirty="0">
                <a:solidFill>
                  <a:srgbClr val="444444"/>
                </a:solidFill>
              </a:rPr>
              <a:t>Weinstein, C. E., Hume, L. M., &amp; </a:t>
            </a:r>
            <a:r>
              <a:rPr lang="en-US" sz="1100" dirty="0" err="1">
                <a:solidFill>
                  <a:srgbClr val="444444"/>
                </a:solidFill>
              </a:rPr>
              <a:t>Aussanaire</a:t>
            </a:r>
            <a:r>
              <a:rPr lang="en-US" sz="1100" dirty="0">
                <a:solidFill>
                  <a:srgbClr val="444444"/>
                </a:solidFill>
              </a:rPr>
              <a:t>, M. (2000). </a:t>
            </a:r>
            <a:r>
              <a:rPr lang="en-US" sz="1100" i="1" dirty="0" err="1">
                <a:solidFill>
                  <a:srgbClr val="444444"/>
                </a:solidFill>
              </a:rPr>
              <a:t>Stratégies</a:t>
            </a:r>
            <a:r>
              <a:rPr lang="en-US" sz="1100" i="1" dirty="0">
                <a:solidFill>
                  <a:srgbClr val="444444"/>
                </a:solidFill>
              </a:rPr>
              <a:t> pour un </a:t>
            </a:r>
            <a:r>
              <a:rPr lang="en-US" sz="1100" i="1" dirty="0" err="1">
                <a:solidFill>
                  <a:srgbClr val="444444"/>
                </a:solidFill>
              </a:rPr>
              <a:t>apprentissage</a:t>
            </a:r>
            <a:r>
              <a:rPr lang="en-US" sz="1100" i="1" dirty="0">
                <a:solidFill>
                  <a:srgbClr val="444444"/>
                </a:solidFill>
              </a:rPr>
              <a:t> durable</a:t>
            </a:r>
            <a:r>
              <a:rPr lang="en-US" sz="1100" dirty="0">
                <a:solidFill>
                  <a:srgbClr val="444444"/>
                </a:solidFill>
              </a:rPr>
              <a:t>. De </a:t>
            </a:r>
            <a:r>
              <a:rPr lang="en-US" sz="1100" dirty="0" err="1">
                <a:solidFill>
                  <a:srgbClr val="444444"/>
                </a:solidFill>
              </a:rPr>
              <a:t>Boeck</a:t>
            </a:r>
            <a:r>
              <a:rPr lang="en-US" sz="1100" dirty="0">
                <a:solidFill>
                  <a:srgbClr val="444444"/>
                </a:solidFill>
              </a:rPr>
              <a:t> </a:t>
            </a:r>
            <a:r>
              <a:rPr lang="en-US" sz="1100" dirty="0" err="1">
                <a:solidFill>
                  <a:srgbClr val="444444"/>
                </a:solidFill>
              </a:rPr>
              <a:t>Supérieur</a:t>
            </a:r>
            <a:r>
              <a:rPr lang="en-US" sz="1100" dirty="0">
                <a:solidFill>
                  <a:srgbClr val="444444"/>
                </a:solidFill>
              </a:rPr>
              <a:t>.</a:t>
            </a:r>
          </a:p>
          <a:p>
            <a:pPr marL="0" lvl="0" indent="0" rtl="0">
              <a:lnSpc>
                <a:spcPct val="200000"/>
              </a:lnSpc>
              <a:spcBef>
                <a:spcPts val="0"/>
              </a:spcBef>
              <a:buNone/>
            </a:pPr>
            <a:endParaRPr sz="1100" dirty="0">
              <a:solidFill>
                <a:schemeClr val="dk1"/>
              </a:solidFill>
            </a:endParaRPr>
          </a:p>
          <a:p>
            <a:pPr lvl="0" rtl="0">
              <a:spcBef>
                <a:spcPts val="0"/>
              </a:spcBef>
              <a:buNone/>
            </a:pPr>
            <a:endParaRPr sz="1400" dirty="0">
              <a:solidFill>
                <a:schemeClr val="dk1"/>
              </a:solidFill>
            </a:endParaRPr>
          </a:p>
        </p:txBody>
      </p:sp>
      <p:sp>
        <p:nvSpPr>
          <p:cNvPr id="552" name="Shape 552"/>
          <p:cNvSpPr txBox="1">
            <a:spLocks noGrp="1"/>
          </p:cNvSpPr>
          <p:nvPr>
            <p:ph type="sldNum" idx="12"/>
          </p:nvPr>
        </p:nvSpPr>
        <p:spPr>
          <a:xfrm>
            <a:off x="11561265" y="81550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61</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Shape 138"/>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Plan de la présentation</a:t>
            </a:r>
          </a:p>
        </p:txBody>
      </p:sp>
      <p:sp>
        <p:nvSpPr>
          <p:cNvPr id="139" name="Shape 139"/>
          <p:cNvSpPr txBox="1">
            <a:spLocks noGrp="1"/>
          </p:cNvSpPr>
          <p:nvPr>
            <p:ph type="body" idx="1"/>
          </p:nvPr>
        </p:nvSpPr>
        <p:spPr>
          <a:xfrm>
            <a:off x="966575" y="2306600"/>
            <a:ext cx="10421400" cy="6438900"/>
          </a:xfrm>
          <a:prstGeom prst="rect">
            <a:avLst/>
          </a:prstGeom>
        </p:spPr>
        <p:txBody>
          <a:bodyPr lIns="130025" tIns="130025" rIns="130025" bIns="130025" anchor="t" anchorCtr="0">
            <a:noAutofit/>
          </a:bodyPr>
          <a:lstStyle/>
          <a:p>
            <a:pPr marL="457200" lvl="0" indent="-228600" rtl="0">
              <a:spcBef>
                <a:spcPts val="0"/>
              </a:spcBef>
            </a:pPr>
            <a:r>
              <a:rPr lang="en-US"/>
              <a:t>Définition </a:t>
            </a:r>
          </a:p>
          <a:p>
            <a:pPr marL="457200" lvl="0" indent="-228600" rtl="0">
              <a:spcBef>
                <a:spcPts val="0"/>
              </a:spcBef>
            </a:pPr>
            <a:r>
              <a:rPr lang="en-US"/>
              <a:t>Récit de nos activités</a:t>
            </a:r>
          </a:p>
          <a:p>
            <a:pPr marL="457200" lvl="0" indent="-228600" rtl="0">
              <a:spcBef>
                <a:spcPts val="0"/>
              </a:spcBef>
            </a:pPr>
            <a:r>
              <a:rPr lang="en-US"/>
              <a:t>Liens entre nos activités et la définition de stratégie d’apprentissage</a:t>
            </a:r>
          </a:p>
          <a:p>
            <a:pPr marL="457200" lvl="0" indent="-228600" rtl="0">
              <a:spcBef>
                <a:spcPts val="0"/>
              </a:spcBef>
            </a:pPr>
            <a:r>
              <a:rPr lang="en-US"/>
              <a:t>Comment au niveau administratif nous rendons possible ce genre d’activités</a:t>
            </a:r>
          </a:p>
          <a:p>
            <a:pPr marL="457200" lvl="0" indent="-228600" rtl="0">
              <a:spcBef>
                <a:spcPts val="0"/>
              </a:spcBef>
            </a:pPr>
            <a:r>
              <a:rPr lang="en-US"/>
              <a:t>Résultats et pistes de développement</a:t>
            </a:r>
          </a:p>
          <a:p>
            <a:pPr marL="457200" lvl="0" indent="-228600" rtl="0">
              <a:spcBef>
                <a:spcPts val="0"/>
              </a:spcBef>
            </a:pPr>
            <a:r>
              <a:rPr lang="en-US"/>
              <a:t>Impact des stratégies d’apprentissage</a:t>
            </a:r>
          </a:p>
          <a:p>
            <a:pPr marL="0" lvl="0" indent="0" rtl="0">
              <a:lnSpc>
                <a:spcPct val="115000"/>
              </a:lnSpc>
              <a:spcBef>
                <a:spcPts val="0"/>
              </a:spcBef>
              <a:spcAft>
                <a:spcPts val="1000"/>
              </a:spcAft>
              <a:buNone/>
            </a:pPr>
            <a:endParaRPr sz="3000"/>
          </a:p>
        </p:txBody>
      </p:sp>
      <p:sp>
        <p:nvSpPr>
          <p:cNvPr id="140" name="Shape 140"/>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9">
                                            <p:txEl>
                                              <p:pRg st="0" end="0"/>
                                            </p:txEl>
                                          </p:spTgt>
                                        </p:tgtEl>
                                        <p:attrNameLst>
                                          <p:attrName>style.visibility</p:attrName>
                                        </p:attrNameLst>
                                      </p:cBhvr>
                                      <p:to>
                                        <p:strVal val="visible"/>
                                      </p:to>
                                    </p:set>
                                    <p:animEffect transition="in" filter="fade">
                                      <p:cBhvr>
                                        <p:cTn id="7" dur="1000"/>
                                        <p:tgtEl>
                                          <p:spTgt spid="1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9">
                                            <p:txEl>
                                              <p:pRg st="1" end="1"/>
                                            </p:txEl>
                                          </p:spTgt>
                                        </p:tgtEl>
                                        <p:attrNameLst>
                                          <p:attrName>style.visibility</p:attrName>
                                        </p:attrNameLst>
                                      </p:cBhvr>
                                      <p:to>
                                        <p:strVal val="visible"/>
                                      </p:to>
                                    </p:set>
                                    <p:animEffect transition="in" filter="fade">
                                      <p:cBhvr>
                                        <p:cTn id="12" dur="1000"/>
                                        <p:tgtEl>
                                          <p:spTgt spid="1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9">
                                            <p:txEl>
                                              <p:pRg st="2" end="2"/>
                                            </p:txEl>
                                          </p:spTgt>
                                        </p:tgtEl>
                                        <p:attrNameLst>
                                          <p:attrName>style.visibility</p:attrName>
                                        </p:attrNameLst>
                                      </p:cBhvr>
                                      <p:to>
                                        <p:strVal val="visible"/>
                                      </p:to>
                                    </p:set>
                                    <p:animEffect transition="in" filter="fade">
                                      <p:cBhvr>
                                        <p:cTn id="17" dur="1000"/>
                                        <p:tgtEl>
                                          <p:spTgt spid="13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39">
                                            <p:txEl>
                                              <p:pRg st="3" end="3"/>
                                            </p:txEl>
                                          </p:spTgt>
                                        </p:tgtEl>
                                        <p:attrNameLst>
                                          <p:attrName>style.visibility</p:attrName>
                                        </p:attrNameLst>
                                      </p:cBhvr>
                                      <p:to>
                                        <p:strVal val="visible"/>
                                      </p:to>
                                    </p:set>
                                    <p:animEffect transition="in" filter="fade">
                                      <p:cBhvr>
                                        <p:cTn id="22" dur="1000"/>
                                        <p:tgtEl>
                                          <p:spTgt spid="13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39">
                                            <p:txEl>
                                              <p:pRg st="4" end="4"/>
                                            </p:txEl>
                                          </p:spTgt>
                                        </p:tgtEl>
                                        <p:attrNameLst>
                                          <p:attrName>style.visibility</p:attrName>
                                        </p:attrNameLst>
                                      </p:cBhvr>
                                      <p:to>
                                        <p:strVal val="visible"/>
                                      </p:to>
                                    </p:set>
                                    <p:animEffect transition="in" filter="fade">
                                      <p:cBhvr>
                                        <p:cTn id="27" dur="1000"/>
                                        <p:tgtEl>
                                          <p:spTgt spid="139">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39">
                                            <p:txEl>
                                              <p:pRg st="5" end="5"/>
                                            </p:txEl>
                                          </p:spTgt>
                                        </p:tgtEl>
                                        <p:attrNameLst>
                                          <p:attrName>style.visibility</p:attrName>
                                        </p:attrNameLst>
                                      </p:cBhvr>
                                      <p:to>
                                        <p:strVal val="visible"/>
                                      </p:to>
                                    </p:set>
                                    <p:animEffect transition="in" filter="fade">
                                      <p:cBhvr>
                                        <p:cTn id="32" dur="1000"/>
                                        <p:tgtEl>
                                          <p:spTgt spid="139">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39">
                                            <p:txEl>
                                              <p:pRg st="6" end="6"/>
                                            </p:txEl>
                                          </p:spTgt>
                                        </p:tgtEl>
                                        <p:attrNameLst>
                                          <p:attrName>style.visibility</p:attrName>
                                        </p:attrNameLst>
                                      </p:cBhvr>
                                      <p:to>
                                        <p:strVal val="visible"/>
                                      </p:to>
                                    </p:set>
                                    <p:animEffect transition="in" filter="fade">
                                      <p:cBhvr>
                                        <p:cTn id="37" dur="1000"/>
                                        <p:tgtEl>
                                          <p:spTgt spid="13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sldNum" idx="12"/>
          </p:nvPr>
        </p:nvSpPr>
        <p:spPr>
          <a:xfrm>
            <a:off x="11408865" y="8868118"/>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8</a:t>
            </a:fld>
            <a:endParaRPr lang="en-US"/>
          </a:p>
        </p:txBody>
      </p:sp>
      <p:sp>
        <p:nvSpPr>
          <p:cNvPr id="146" name="Shape 146"/>
          <p:cNvSpPr txBox="1">
            <a:spLocks noGrp="1"/>
          </p:cNvSpPr>
          <p:nvPr>
            <p:ph type="title"/>
          </p:nvPr>
        </p:nvSpPr>
        <p:spPr>
          <a:xfrm>
            <a:off x="771850" y="5423325"/>
            <a:ext cx="11499900" cy="1076400"/>
          </a:xfrm>
          <a:prstGeom prst="rect">
            <a:avLst/>
          </a:prstGeom>
        </p:spPr>
        <p:txBody>
          <a:bodyPr lIns="130025" tIns="130025" rIns="130025" bIns="130025" anchor="t" anchorCtr="0">
            <a:noAutofit/>
          </a:bodyPr>
          <a:lstStyle/>
          <a:p>
            <a:pPr lvl="0">
              <a:spcBef>
                <a:spcPts val="0"/>
              </a:spcBef>
              <a:buNone/>
            </a:pPr>
            <a:r>
              <a:rPr lang="en-US"/>
              <a:t>Définition des stratégies d’apprentissage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771850" y="483250"/>
            <a:ext cx="10838100" cy="1823400"/>
          </a:xfrm>
          <a:prstGeom prst="rect">
            <a:avLst/>
          </a:prstGeom>
        </p:spPr>
        <p:txBody>
          <a:bodyPr lIns="130025" tIns="130025" rIns="130025" bIns="130025" anchor="t" anchorCtr="0">
            <a:noAutofit/>
          </a:bodyPr>
          <a:lstStyle/>
          <a:p>
            <a:pPr lvl="0">
              <a:spcBef>
                <a:spcPts val="0"/>
              </a:spcBef>
              <a:buNone/>
            </a:pPr>
            <a:r>
              <a:rPr lang="en-US"/>
              <a:t>En quelques mots...</a:t>
            </a:r>
          </a:p>
        </p:txBody>
      </p:sp>
      <p:sp>
        <p:nvSpPr>
          <p:cNvPr id="152" name="Shape 152"/>
          <p:cNvSpPr txBox="1">
            <a:spLocks noGrp="1"/>
          </p:cNvSpPr>
          <p:nvPr>
            <p:ph type="body" idx="4294967295"/>
          </p:nvPr>
        </p:nvSpPr>
        <p:spPr>
          <a:xfrm>
            <a:off x="315099" y="2822090"/>
            <a:ext cx="10620600" cy="6931500"/>
          </a:xfrm>
          <a:prstGeom prst="rect">
            <a:avLst/>
          </a:prstGeom>
        </p:spPr>
        <p:txBody>
          <a:bodyPr lIns="130025" tIns="130025" rIns="130025" bIns="130025" anchor="t" anchorCtr="0">
            <a:noAutofit/>
          </a:bodyPr>
          <a:lstStyle/>
          <a:p>
            <a:pPr marL="0" lvl="0" indent="-69850" rtl="0">
              <a:lnSpc>
                <a:spcPct val="100000"/>
              </a:lnSpc>
              <a:spcBef>
                <a:spcPts val="0"/>
              </a:spcBef>
              <a:buClr>
                <a:schemeClr val="dk1"/>
              </a:buClr>
              <a:buSzPct val="30555"/>
              <a:buFont typeface="Arial"/>
              <a:buNone/>
            </a:pPr>
            <a:r>
              <a:rPr lang="en-US" sz="3600">
                <a:solidFill>
                  <a:srgbClr val="444444"/>
                </a:solidFill>
                <a:latin typeface="Helvetica Neue"/>
                <a:ea typeface="Helvetica Neue"/>
                <a:cs typeface="Helvetica Neue"/>
                <a:sym typeface="Helvetica Neue"/>
              </a:rPr>
              <a:t>Selon vous qu’est-ce qu’une stratégie d’apprentissage?</a:t>
            </a:r>
          </a:p>
          <a:p>
            <a:pPr marL="0" lvl="0" indent="-69850" rtl="0">
              <a:lnSpc>
                <a:spcPct val="100000"/>
              </a:lnSpc>
              <a:spcBef>
                <a:spcPts val="0"/>
              </a:spcBef>
              <a:buClr>
                <a:schemeClr val="dk1"/>
              </a:buClr>
              <a:buSzPct val="25000"/>
              <a:buFont typeface="Arial"/>
              <a:buNone/>
            </a:pPr>
            <a:endParaRPr sz="5200">
              <a:solidFill>
                <a:srgbClr val="444444"/>
              </a:solidFill>
              <a:latin typeface="Helvetica Neue"/>
              <a:ea typeface="Helvetica Neue"/>
              <a:cs typeface="Helvetica Neue"/>
              <a:sym typeface="Helvetica Neue"/>
            </a:endParaRPr>
          </a:p>
          <a:p>
            <a:pPr marL="0" lvl="0" indent="-69850" rtl="0">
              <a:lnSpc>
                <a:spcPct val="117999"/>
              </a:lnSpc>
              <a:spcBef>
                <a:spcPts val="0"/>
              </a:spcBef>
              <a:buClr>
                <a:schemeClr val="dk1"/>
              </a:buClr>
              <a:buSzPct val="25000"/>
              <a:buFont typeface="Arial"/>
              <a:buNone/>
            </a:pPr>
            <a:r>
              <a:rPr lang="en-US" sz="4800" b="1" u="sng">
                <a:solidFill>
                  <a:schemeClr val="hlink"/>
                </a:solidFill>
                <a:latin typeface="Helvetica Neue"/>
                <a:ea typeface="Helvetica Neue"/>
                <a:cs typeface="Helvetica Neue"/>
                <a:sym typeface="Helvetica Neue"/>
                <a:hlinkClick r:id="rId3"/>
              </a:rPr>
              <a:t>http://pollev.com/philippelavi952</a:t>
            </a:r>
          </a:p>
        </p:txBody>
      </p:sp>
      <p:sp>
        <p:nvSpPr>
          <p:cNvPr id="153" name="Shape 153"/>
          <p:cNvSpPr txBox="1">
            <a:spLocks noGrp="1"/>
          </p:cNvSpPr>
          <p:nvPr>
            <p:ph type="sldNum" idx="12"/>
          </p:nvPr>
        </p:nvSpPr>
        <p:spPr>
          <a:xfrm>
            <a:off x="11408865" y="8840893"/>
            <a:ext cx="867000" cy="741300"/>
          </a:xfrm>
          <a:prstGeom prst="rect">
            <a:avLst/>
          </a:prstGeom>
        </p:spPr>
        <p:txBody>
          <a:bodyPr lIns="130025" tIns="130025" rIns="130025" bIns="130025" anchor="ctr" anchorCtr="0">
            <a:noAutofit/>
          </a:bodyPr>
          <a:lstStyle/>
          <a:p>
            <a:pPr lvl="0">
              <a:spcBef>
                <a:spcPts val="0"/>
              </a:spcBef>
              <a:buNone/>
            </a:pPr>
            <a:fld id="{00000000-1234-1234-1234-123412341234}" type="slidenum">
              <a:rPr lang="en-US"/>
              <a:t>9</a:t>
            </a:fld>
            <a:endParaRPr lang="en-US"/>
          </a:p>
        </p:txBody>
      </p:sp>
    </p:spTree>
  </p:cSld>
  <p:clrMapOvr>
    <a:masterClrMapping/>
  </p:clrMapOvr>
</p:sld>
</file>

<file path=ppt/theme/theme1.xml><?xml version="1.0" encoding="utf-8"?>
<a:theme xmlns:a="http://schemas.openxmlformats.org/drawingml/2006/main" name="Oriel">
  <a:themeElements>
    <a:clrScheme name="Oriel">
      <a:dk1>
        <a:srgbClr val="000000"/>
      </a:dk1>
      <a:lt1>
        <a:srgbClr val="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7176</Words>
  <Application>Microsoft Office PowerPoint</Application>
  <PresentationFormat>Personnalisé</PresentationFormat>
  <Paragraphs>700</Paragraphs>
  <Slides>61</Slides>
  <Notes>61</Notes>
  <HiddenSlides>0</HiddenSlides>
  <MMClips>0</MMClips>
  <ScaleCrop>false</ScaleCrop>
  <HeadingPairs>
    <vt:vector size="6" baseType="variant">
      <vt:variant>
        <vt:lpstr>Polices utilisées</vt:lpstr>
      </vt:variant>
      <vt:variant>
        <vt:i4>8</vt:i4>
      </vt:variant>
      <vt:variant>
        <vt:lpstr>Thème</vt:lpstr>
      </vt:variant>
      <vt:variant>
        <vt:i4>1</vt:i4>
      </vt:variant>
      <vt:variant>
        <vt:lpstr>Titres des diapositives</vt:lpstr>
      </vt:variant>
      <vt:variant>
        <vt:i4>61</vt:i4>
      </vt:variant>
    </vt:vector>
  </HeadingPairs>
  <TitlesOfParts>
    <vt:vector size="70" baseType="lpstr">
      <vt:lpstr>Helvetica Neue</vt:lpstr>
      <vt:lpstr>Helvetica Neue Light</vt:lpstr>
      <vt:lpstr>Cambria</vt:lpstr>
      <vt:lpstr>Gisha</vt:lpstr>
      <vt:lpstr>Calibri</vt:lpstr>
      <vt:lpstr>Courier New</vt:lpstr>
      <vt:lpstr>Times New Roman</vt:lpstr>
      <vt:lpstr>Arial</vt:lpstr>
      <vt:lpstr>Oriel</vt:lpstr>
      <vt:lpstr>Présentation PowerPoint</vt:lpstr>
      <vt:lpstr>Présentation PowerPoint</vt:lpstr>
      <vt:lpstr>Rate my teacher</vt:lpstr>
      <vt:lpstr>Soutenir la réussite</vt:lpstr>
      <vt:lpstr>Présentation PowerPoint</vt:lpstr>
      <vt:lpstr>Grille habiletés/cours</vt:lpstr>
      <vt:lpstr>Plan de la présentation</vt:lpstr>
      <vt:lpstr>Définition des stratégies d’apprentissage</vt:lpstr>
      <vt:lpstr>En quelques mots...</vt:lpstr>
      <vt:lpstr>Présentation PowerPoint</vt:lpstr>
      <vt:lpstr>Récit de pratique</vt:lpstr>
      <vt:lpstr>Organise-toi avant de te faire organiser !</vt:lpstr>
      <vt:lpstr>Présentation PowerPoint</vt:lpstr>
      <vt:lpstr>La prise de notes</vt:lpstr>
      <vt:lpstr>Présentation PowerPoint</vt:lpstr>
      <vt:lpstr>Quoi prendre en note</vt:lpstr>
      <vt:lpstr>Étude</vt:lpstr>
      <vt:lpstr>Stratégie d’étude</vt:lpstr>
      <vt:lpstr>À la bibliothèque</vt:lpstr>
      <vt:lpstr>Compétences informationnelles</vt:lpstr>
      <vt:lpstr>Présentation PowerPoint</vt:lpstr>
      <vt:lpstr>Pourquoi les CI?</vt:lpstr>
      <vt:lpstr>Solutions logistiques</vt:lpstr>
      <vt:lpstr>Solutions pédagogiques</vt:lpstr>
      <vt:lpstr>Devis pédagogique</vt:lpstr>
      <vt:lpstr>Plan de leçon</vt:lpstr>
      <vt:lpstr>Les techniques d’enseignement</vt:lpstr>
      <vt:lpstr>Le déroulement</vt:lpstr>
      <vt:lpstr>Le déroulement</vt:lpstr>
      <vt:lpstr>Le déroulement</vt:lpstr>
      <vt:lpstr>Le déroulement</vt:lpstr>
      <vt:lpstr>Le déroulement</vt:lpstr>
      <vt:lpstr>Le déroulement</vt:lpstr>
      <vt:lpstr>Le suivi</vt:lpstr>
      <vt:lpstr>Les résultats</vt:lpstr>
      <vt:lpstr>Réflexions</vt:lpstr>
      <vt:lpstr>Lecture active</vt:lpstr>
      <vt:lpstr>Pourquoi la lecture active?</vt:lpstr>
      <vt:lpstr>Lecture active</vt:lpstr>
      <vt:lpstr>Lecture active</vt:lpstr>
      <vt:lpstr>Lecture active</vt:lpstr>
      <vt:lpstr>Lecture active</vt:lpstr>
      <vt:lpstr>Conditions matérielles</vt:lpstr>
      <vt:lpstr>Conditions temporelles </vt:lpstr>
      <vt:lpstr>Conditions temporelles</vt:lpstr>
      <vt:lpstr>Présentation PowerPoint</vt:lpstr>
      <vt:lpstr>Conditions environnementales</vt:lpstr>
      <vt:lpstr>Conditions matérielles</vt:lpstr>
      <vt:lpstr>Conditions matérielles (suite)</vt:lpstr>
      <vt:lpstr>Présentation PowerPoint</vt:lpstr>
      <vt:lpstr>Faut-il enseigner les SA ?</vt:lpstr>
      <vt:lpstr>Faut-il enseigner les SA ?</vt:lpstr>
      <vt:lpstr>Faut-il enseigner les SA ?</vt:lpstr>
      <vt:lpstr>L’évaluation des professeurs</vt:lpstr>
      <vt:lpstr>Les commentaires des professeurs</vt:lpstr>
      <vt:lpstr>Perspectives de développement </vt:lpstr>
      <vt:lpstr>Perspectives de développement</vt:lpstr>
      <vt:lpstr>Perspectives de développement</vt:lpstr>
      <vt:lpstr>Bibliographie</vt:lpstr>
      <vt:lpstr>Bibliographie</vt:lpstr>
      <vt:lpstr>Bibliographie (suite et fin…)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Lavigueur, Philippe</dc:creator>
  <cp:lastModifiedBy>Lavigueur, Philippe</cp:lastModifiedBy>
  <cp:revision>1</cp:revision>
  <dcterms:modified xsi:type="dcterms:W3CDTF">2017-06-09T12:40:21Z</dcterms:modified>
</cp:coreProperties>
</file>