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6" r:id="rId2"/>
    <p:sldId id="319" r:id="rId3"/>
    <p:sldId id="299" r:id="rId4"/>
    <p:sldId id="315" r:id="rId5"/>
    <p:sldId id="307" r:id="rId6"/>
    <p:sldId id="318" r:id="rId7"/>
    <p:sldId id="306" r:id="rId8"/>
    <p:sldId id="308" r:id="rId9"/>
    <p:sldId id="316" r:id="rId10"/>
    <p:sldId id="309" r:id="rId11"/>
    <p:sldId id="301" r:id="rId12"/>
    <p:sldId id="321" r:id="rId13"/>
    <p:sldId id="320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2" autoAdjust="0"/>
    <p:restoredTop sz="86364" autoAdjust="0"/>
  </p:normalViewPr>
  <p:slideViewPr>
    <p:cSldViewPr snapToGrid="0">
      <p:cViewPr varScale="1">
        <p:scale>
          <a:sx n="103" d="100"/>
          <a:sy n="103" d="100"/>
        </p:scale>
        <p:origin x="138" y="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11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62A8A-39EE-EF46-A7DF-ECC3A5F03B38}" type="datetimeFigureOut">
              <a:rPr lang="fr-FR" smtClean="0"/>
              <a:t>15/01/2018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B6D2D-1C65-764B-988A-F1C21E2D1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06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i="1" dirty="0" smtClean="0"/>
              <a:t>Pertinence de ce Rendez-vous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Chacun fait ses choses de son côté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Contexte de révision de programme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Favoriser des transferts de programme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Inspirer et favoriser l’innovation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D2D-1C65-764B-988A-F1C21E2D183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27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fr-FR" dirty="0" smtClean="0"/>
              <a:t>Chaque projet</a:t>
            </a:r>
          </a:p>
          <a:p>
            <a:pPr algn="just"/>
            <a:r>
              <a:rPr lang="fr-FR" dirty="0" smtClean="0"/>
              <a:t>- 15 minutes de</a:t>
            </a:r>
            <a:r>
              <a:rPr lang="fr-FR" baseline="0" dirty="0" smtClean="0"/>
              <a:t> </a:t>
            </a:r>
            <a:r>
              <a:rPr lang="fr-FR" dirty="0" smtClean="0"/>
              <a:t>présentation </a:t>
            </a:r>
          </a:p>
          <a:p>
            <a:pPr algn="just"/>
            <a:r>
              <a:rPr lang="fr-FR" dirty="0" smtClean="0"/>
              <a:t>- 5 minutes de questions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D2D-1C65-764B-988A-F1C21E2D18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04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 vient du latin et signifie "en dehors", alors extrascolaire c’est: qui a lieu en dehors du cadre scolaire ou encore, PARA qui signifie « </a:t>
            </a:r>
            <a:r>
              <a:rPr lang="fr-F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à </a:t>
            </a:r>
            <a:r>
              <a:rPr lang="fr-F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côté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».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D2D-1C65-764B-988A-F1C21E2D183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181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aseline="0" dirty="0" smtClean="0"/>
              <a:t>Préciser les consignes (15 min</a:t>
            </a:r>
            <a:r>
              <a:rPr lang="is-IS" baseline="0" dirty="0" smtClean="0"/>
              <a:t>…)</a:t>
            </a:r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D2D-1C65-764B-988A-F1C21E2D183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725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D2D-1C65-764B-988A-F1C21E2D183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16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733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3690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490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770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862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6870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990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4267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0382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854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7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8CD6C-6FD1-483A-986B-399985C8EF80}" type="datetimeFigureOut">
              <a:rPr lang="fr-CA" smtClean="0"/>
              <a:t>2018-01-15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D515E-ABC0-4973-8821-BA5D28498E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717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71755"/>
            <a:ext cx="12192000" cy="250640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043" y="3338651"/>
            <a:ext cx="1976534" cy="102120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4759" y="1301433"/>
            <a:ext cx="4616869" cy="716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0857" y="2112577"/>
            <a:ext cx="1479904" cy="128875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2176" y="1207355"/>
            <a:ext cx="2649666" cy="120150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711" y="1476928"/>
            <a:ext cx="3449273" cy="71364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0104" y="2394020"/>
            <a:ext cx="3120023" cy="98885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09871" y="3261418"/>
            <a:ext cx="3157223" cy="100797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528" y="3508515"/>
            <a:ext cx="3085888" cy="632607"/>
          </a:xfrm>
          <a:prstGeom prst="rect">
            <a:avLst/>
          </a:prstGeom>
        </p:spPr>
      </p:pic>
      <p:sp>
        <p:nvSpPr>
          <p:cNvPr id="18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 smtClean="0"/>
              <a:t>Rendez-vous de l’engagement étudiant</a:t>
            </a:r>
            <a:endParaRPr lang="fr-CA" sz="4400" dirty="0"/>
          </a:p>
        </p:txBody>
      </p:sp>
      <p:sp>
        <p:nvSpPr>
          <p:cNvPr id="19" name="Sous-titre 2"/>
          <p:cNvSpPr txBox="1">
            <a:spLocks/>
          </p:cNvSpPr>
          <p:nvPr/>
        </p:nvSpPr>
        <p:spPr>
          <a:xfrm>
            <a:off x="0" y="6164429"/>
            <a:ext cx="3747163" cy="611516"/>
          </a:xfrm>
          <a:prstGeom prst="rect">
            <a:avLst/>
          </a:prstGeom>
          <a:solidFill>
            <a:schemeClr val="bg2">
              <a:lumMod val="90000"/>
              <a:alpha val="68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3200" b="1" dirty="0" smtClean="0"/>
              <a:t>AQPC , 7 juin 2017</a:t>
            </a:r>
            <a:endParaRPr lang="fr-CA" sz="32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93538" y="2364241"/>
            <a:ext cx="2759416" cy="8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50815" y="2506662"/>
            <a:ext cx="10515600" cy="190903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fr-CA" dirty="0"/>
              <a:t>Recommandation 10 </a:t>
            </a:r>
            <a:r>
              <a:rPr lang="fr-CA" dirty="0" smtClean="0"/>
              <a:t>: De </a:t>
            </a:r>
            <a:r>
              <a:rPr lang="fr-CA" dirty="0"/>
              <a:t>développer des activités dites périscolaires, à </a:t>
            </a:r>
            <a:r>
              <a:rPr lang="fr-CA" dirty="0" smtClean="0"/>
              <a:t>la périphérie </a:t>
            </a:r>
            <a:r>
              <a:rPr lang="fr-CA" dirty="0"/>
              <a:t>du programme d’études, pour favoriser </a:t>
            </a:r>
            <a:r>
              <a:rPr lang="fr-CA" dirty="0" smtClean="0"/>
              <a:t>la participation </a:t>
            </a:r>
            <a:r>
              <a:rPr lang="fr-CA" dirty="0"/>
              <a:t>des étudiants à la vie du collège et </a:t>
            </a:r>
            <a:r>
              <a:rPr lang="fr-CA" dirty="0" smtClean="0"/>
              <a:t>ainsi soutenir </a:t>
            </a:r>
            <a:r>
              <a:rPr lang="fr-CA" dirty="0"/>
              <a:t>leur </a:t>
            </a:r>
            <a:r>
              <a:rPr lang="fr-CA" dirty="0" smtClean="0"/>
              <a:t>intégration     (CSE, 2008).</a:t>
            </a:r>
          </a:p>
          <a:p>
            <a:pPr marL="0" indent="0" algn="just">
              <a:buNone/>
            </a:pPr>
            <a:endParaRPr lang="fr-CA" dirty="0"/>
          </a:p>
          <a:p>
            <a:pPr marL="0" indent="0" algn="just">
              <a:buNone/>
            </a:pPr>
            <a:endParaRPr lang="fr-CA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 smtClean="0"/>
              <a:t>Recommandation du </a:t>
            </a:r>
            <a:r>
              <a:rPr lang="fr-CA" sz="4400" dirty="0"/>
              <a:t>CSE</a:t>
            </a:r>
          </a:p>
        </p:txBody>
      </p:sp>
    </p:spTree>
    <p:extLst>
      <p:ext uri="{BB962C8B-B14F-4D97-AF65-F5344CB8AC3E}">
        <p14:creationId xmlns:p14="http://schemas.microsoft.com/office/powerpoint/2010/main" val="40264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8701" y="1841305"/>
            <a:ext cx="10515600" cy="4351338"/>
          </a:xfrm>
        </p:spPr>
        <p:txBody>
          <a:bodyPr/>
          <a:lstStyle/>
          <a:p>
            <a:r>
              <a:rPr lang="fr-CA" dirty="0" smtClean="0"/>
              <a:t>Force vive présente dans toute la province</a:t>
            </a:r>
          </a:p>
          <a:p>
            <a:pPr lvl="1"/>
            <a:r>
              <a:rPr lang="fr-CA" dirty="0" smtClean="0"/>
              <a:t>Expertise pédagogique</a:t>
            </a:r>
          </a:p>
          <a:p>
            <a:pPr lvl="1"/>
            <a:r>
              <a:rPr lang="fr-CA" dirty="0" smtClean="0"/>
              <a:t>Masse critique d’étudiants</a:t>
            </a:r>
          </a:p>
          <a:p>
            <a:pPr marL="457200" lvl="1" indent="0">
              <a:buNone/>
            </a:pPr>
            <a:endParaRPr lang="fr-CA" dirty="0" smtClean="0"/>
          </a:p>
          <a:p>
            <a:r>
              <a:rPr lang="fr-CA" dirty="0" smtClean="0"/>
              <a:t>Liens à créer avec le milieu formel et non-formel</a:t>
            </a:r>
            <a:endParaRPr lang="fr-CA" dirty="0"/>
          </a:p>
        </p:txBody>
      </p:sp>
      <p:sp>
        <p:nvSpPr>
          <p:cNvPr id="4" name="Rectangle 3"/>
          <p:cNvSpPr/>
          <p:nvPr/>
        </p:nvSpPr>
        <p:spPr>
          <a:xfrm>
            <a:off x="2286348" y="4509536"/>
            <a:ext cx="2270234" cy="8202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dirty="0" smtClean="0"/>
              <a:t>Universités</a:t>
            </a:r>
            <a:endParaRPr lang="fr-CA" dirty="0"/>
          </a:p>
        </p:txBody>
      </p:sp>
      <p:sp>
        <p:nvSpPr>
          <p:cNvPr id="5" name="Rectangle 4"/>
          <p:cNvSpPr/>
          <p:nvPr/>
        </p:nvSpPr>
        <p:spPr>
          <a:xfrm>
            <a:off x="3599763" y="5535007"/>
            <a:ext cx="5329314" cy="774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dirty="0"/>
              <a:t>Milieu </a:t>
            </a:r>
            <a:r>
              <a:rPr lang="fr-CA" dirty="0" smtClean="0"/>
              <a:t>non-formel </a:t>
            </a:r>
          </a:p>
          <a:p>
            <a:pPr algn="ctr"/>
            <a:r>
              <a:rPr lang="fr-CA" dirty="0" smtClean="0"/>
              <a:t>(Musées, centres </a:t>
            </a:r>
            <a:r>
              <a:rPr lang="fr-CA" dirty="0"/>
              <a:t>d’interprétation, </a:t>
            </a:r>
            <a:r>
              <a:rPr lang="fr-CA" dirty="0" smtClean="0"/>
              <a:t>camps </a:t>
            </a:r>
            <a:r>
              <a:rPr lang="fr-CA" dirty="0"/>
              <a:t>de jour, </a:t>
            </a:r>
            <a:r>
              <a:rPr lang="fr-CA" dirty="0" smtClean="0"/>
              <a:t>etc.)</a:t>
            </a:r>
            <a:endParaRPr lang="fr-CA" dirty="0"/>
          </a:p>
        </p:txBody>
      </p:sp>
      <p:sp>
        <p:nvSpPr>
          <p:cNvPr id="6" name="Rectangle 5"/>
          <p:cNvSpPr/>
          <p:nvPr/>
        </p:nvSpPr>
        <p:spPr>
          <a:xfrm>
            <a:off x="4892769" y="4517859"/>
            <a:ext cx="2270234" cy="8202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dirty="0" smtClean="0"/>
              <a:t>Cégeps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>
          <a:xfrm>
            <a:off x="7464043" y="4538680"/>
            <a:ext cx="2270234" cy="8202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dirty="0"/>
              <a:t>Milieux scolaires</a:t>
            </a: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Importance des cégeps dans sa communauté</a:t>
            </a:r>
          </a:p>
        </p:txBody>
      </p:sp>
    </p:spTree>
    <p:extLst>
      <p:ext uri="{BB962C8B-B14F-4D97-AF65-F5344CB8AC3E}">
        <p14:creationId xmlns:p14="http://schemas.microsoft.com/office/powerpoint/2010/main" val="135259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0" y="2885103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 smtClean="0"/>
              <a:t>Place aux programmes!</a:t>
            </a: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41440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49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b="1" dirty="0" smtClean="0"/>
              <a:t>Bloc 2 (15h00-16h15)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i="1" dirty="0" smtClean="0"/>
              <a:t>Programme d’intervention</a:t>
            </a:r>
            <a:endParaRPr lang="fr-CA" i="1" dirty="0"/>
          </a:p>
          <a:p>
            <a:pPr marL="0" indent="0">
              <a:buNone/>
            </a:pPr>
            <a:r>
              <a:rPr lang="fr-CA" dirty="0" smtClean="0"/>
              <a:t>15h00-15h20 : Pour </a:t>
            </a:r>
            <a:r>
              <a:rPr lang="fr-CA" dirty="0"/>
              <a:t>un Montréal scientifique</a:t>
            </a:r>
          </a:p>
          <a:p>
            <a:pPr marL="0" indent="0">
              <a:buNone/>
            </a:pPr>
            <a:r>
              <a:rPr lang="fr-CA" dirty="0" smtClean="0"/>
              <a:t>15h20-15h40 : Ambassadeurs scientifiques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i="1" dirty="0" smtClean="0"/>
              <a:t>Discussion</a:t>
            </a:r>
            <a:r>
              <a:rPr lang="fr-CA" dirty="0" smtClean="0"/>
              <a:t> </a:t>
            </a:r>
          </a:p>
          <a:p>
            <a:pPr marL="0" indent="0">
              <a:buNone/>
            </a:pPr>
            <a:r>
              <a:rPr lang="fr-CA" dirty="0" smtClean="0"/>
              <a:t>15h40-15h50 : </a:t>
            </a:r>
            <a:r>
              <a:rPr lang="fr-CA" dirty="0" err="1" smtClean="0"/>
              <a:t>AcceSciences</a:t>
            </a: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15h50-16h00 :  CDSP</a:t>
            </a:r>
          </a:p>
          <a:p>
            <a:pPr marL="0" indent="0">
              <a:buNone/>
            </a:pPr>
            <a:r>
              <a:rPr lang="fr-CA" dirty="0" smtClean="0"/>
              <a:t>16h00-16h15 : Questions ouvertes</a:t>
            </a:r>
          </a:p>
          <a:p>
            <a:pPr marL="0" indent="0">
              <a:buNone/>
            </a:pPr>
            <a:endParaRPr lang="fr-CA" dirty="0" smtClean="0"/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1" y="-1568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Horaire du deuxième bloc</a:t>
            </a:r>
          </a:p>
        </p:txBody>
      </p:sp>
    </p:spTree>
    <p:extLst>
      <p:ext uri="{BB962C8B-B14F-4D97-AF65-F5344CB8AC3E}">
        <p14:creationId xmlns:p14="http://schemas.microsoft.com/office/powerpoint/2010/main" val="420297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56" y="1825625"/>
            <a:ext cx="11941144" cy="46649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b="1" dirty="0" smtClean="0"/>
              <a:t>Atelier 1 : Engagement dans le milieu parascolaire/communautaire (</a:t>
            </a:r>
            <a:r>
              <a:rPr lang="fr-CA" b="1" dirty="0"/>
              <a:t>13h15-</a:t>
            </a:r>
            <a:r>
              <a:rPr lang="fr-CA" b="1" dirty="0" smtClean="0"/>
              <a:t>14h30)</a:t>
            </a:r>
          </a:p>
          <a:p>
            <a:r>
              <a:rPr lang="fr-CA" dirty="0" smtClean="0"/>
              <a:t>Introduction rapide sur l’engagement</a:t>
            </a:r>
          </a:p>
          <a:p>
            <a:r>
              <a:rPr lang="fr-CA" dirty="0" smtClean="0"/>
              <a:t>École </a:t>
            </a:r>
            <a:r>
              <a:rPr lang="fr-CA" dirty="0"/>
              <a:t>des </a:t>
            </a:r>
            <a:r>
              <a:rPr lang="fr-CA" dirty="0" smtClean="0"/>
              <a:t>Grands</a:t>
            </a:r>
          </a:p>
          <a:p>
            <a:r>
              <a:rPr lang="fr-CA" dirty="0" smtClean="0"/>
              <a:t>Animations dans deux milieux non formels</a:t>
            </a:r>
          </a:p>
          <a:p>
            <a:r>
              <a:rPr lang="fr-CA" dirty="0" smtClean="0"/>
              <a:t>Foire scientifique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 smtClean="0"/>
              <a:t>Atelier 2 : Engagement dans le milieu scolaire (15h00</a:t>
            </a:r>
            <a:r>
              <a:rPr lang="fr-CA" b="1" dirty="0"/>
              <a:t>-</a:t>
            </a:r>
            <a:r>
              <a:rPr lang="fr-CA" b="1" dirty="0" smtClean="0"/>
              <a:t>16h15)</a:t>
            </a:r>
          </a:p>
          <a:p>
            <a:r>
              <a:rPr lang="fr-CA" dirty="0" smtClean="0"/>
              <a:t>Pour </a:t>
            </a:r>
            <a:r>
              <a:rPr lang="fr-CA" dirty="0"/>
              <a:t>un Montréal scientifique</a:t>
            </a:r>
          </a:p>
          <a:p>
            <a:r>
              <a:rPr lang="fr-CA" dirty="0" smtClean="0"/>
              <a:t>Ambassadeurs scientifiques</a:t>
            </a:r>
          </a:p>
          <a:p>
            <a:r>
              <a:rPr lang="fr-CA" dirty="0" smtClean="0"/>
              <a:t>Pratiques gagnantes sur l’engagement étudiant</a:t>
            </a:r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Horaire de l’après-midi</a:t>
            </a:r>
          </a:p>
        </p:txBody>
      </p:sp>
    </p:spTree>
    <p:extLst>
      <p:ext uri="{BB962C8B-B14F-4D97-AF65-F5344CB8AC3E}">
        <p14:creationId xmlns:p14="http://schemas.microsoft.com/office/powerpoint/2010/main" val="26587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8262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fr-CA" dirty="0" smtClean="0"/>
              <a:t>L’</a:t>
            </a:r>
            <a:r>
              <a:rPr lang="fr-CA" b="1" dirty="0" smtClean="0"/>
              <a:t>étudiant </a:t>
            </a:r>
            <a:r>
              <a:rPr lang="fr-CA" b="1" dirty="0"/>
              <a:t>engagé </a:t>
            </a:r>
            <a:r>
              <a:rPr lang="fr-CA" dirty="0"/>
              <a:t>est celui qui consacre son temps aux activités du collège, que ce soit les études, les activités parascolaires ou </a:t>
            </a:r>
            <a:r>
              <a:rPr lang="fr-CA" dirty="0" smtClean="0"/>
              <a:t>les </a:t>
            </a:r>
            <a:r>
              <a:rPr lang="fr-CA" dirty="0"/>
              <a:t>relations </a:t>
            </a:r>
            <a:r>
              <a:rPr lang="fr-CA" dirty="0" smtClean="0"/>
              <a:t>interpersonnelles (</a:t>
            </a:r>
            <a:r>
              <a:rPr lang="fr-CA" dirty="0" err="1" smtClean="0"/>
              <a:t>Astin</a:t>
            </a:r>
            <a:r>
              <a:rPr lang="fr-CA" dirty="0" smtClean="0"/>
              <a:t>, 1984).</a:t>
            </a:r>
          </a:p>
          <a:p>
            <a:pPr algn="just"/>
            <a:endParaRPr lang="fr-CA" dirty="0"/>
          </a:p>
          <a:p>
            <a:pPr marL="0" indent="0" algn="just">
              <a:buNone/>
            </a:pPr>
            <a:r>
              <a:rPr lang="fr-CA" b="1" i="1" dirty="0"/>
              <a:t>E</a:t>
            </a:r>
            <a:r>
              <a:rPr lang="fr-CA" b="1" i="1" dirty="0" smtClean="0"/>
              <a:t>ngagement </a:t>
            </a:r>
            <a:r>
              <a:rPr lang="fr-CA" b="1" i="1" dirty="0"/>
              <a:t>dans les études </a:t>
            </a:r>
            <a:r>
              <a:rPr lang="fr-CA" b="1" i="1" dirty="0" smtClean="0"/>
              <a:t>: </a:t>
            </a:r>
            <a:r>
              <a:rPr lang="fr-CA" dirty="0" smtClean="0"/>
              <a:t>quantité </a:t>
            </a:r>
            <a:r>
              <a:rPr lang="fr-CA" dirty="0"/>
              <a:t>de temps et d’énergie que l’étudiant consacre aux études comme telles, c’est-à-dire le nombre d’heures qu’il passe à étudier, son degré d’intérêt pour ses cours et ses bonnes habitudes </a:t>
            </a:r>
            <a:r>
              <a:rPr lang="fr-CA" dirty="0" smtClean="0"/>
              <a:t>d’étude.</a:t>
            </a:r>
          </a:p>
          <a:p>
            <a:pPr algn="just"/>
            <a:endParaRPr lang="fr-CA" dirty="0"/>
          </a:p>
          <a:p>
            <a:pPr marL="0" indent="0" algn="just">
              <a:buNone/>
            </a:pPr>
            <a:r>
              <a:rPr lang="fr-CA" b="1" dirty="0"/>
              <a:t>E</a:t>
            </a:r>
            <a:r>
              <a:rPr lang="fr-CA" b="1" i="1" dirty="0" smtClean="0"/>
              <a:t>ngagement </a:t>
            </a:r>
            <a:r>
              <a:rPr lang="fr-CA" b="1" i="1" dirty="0"/>
              <a:t>dans l’expérience scolaire </a:t>
            </a:r>
            <a:r>
              <a:rPr lang="fr-CA" i="1" dirty="0" smtClean="0"/>
              <a:t>: </a:t>
            </a:r>
            <a:r>
              <a:rPr lang="fr-CA" dirty="0" smtClean="0"/>
              <a:t>concerne </a:t>
            </a:r>
            <a:r>
              <a:rPr lang="fr-CA" dirty="0"/>
              <a:t>le temps consacré à l’établissement de liens avec les membres du personnel enseignant et les autres étudiants, aux activités parascolaires et aux organisations étudiantes.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Qu’est-ce que l’engagement étudiant?</a:t>
            </a:r>
          </a:p>
        </p:txBody>
      </p:sp>
    </p:spTree>
    <p:extLst>
      <p:ext uri="{BB962C8B-B14F-4D97-AF65-F5344CB8AC3E}">
        <p14:creationId xmlns:p14="http://schemas.microsoft.com/office/powerpoint/2010/main" val="41226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4595278"/>
              </p:ext>
            </p:extLst>
          </p:nvPr>
        </p:nvGraphicFramePr>
        <p:xfrm>
          <a:off x="1" y="768002"/>
          <a:ext cx="12191999" cy="5664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529">
                  <a:extLst>
                    <a:ext uri="{9D8B030D-6E8A-4147-A177-3AD203B41FA5}">
                      <a16:colId xmlns:a16="http://schemas.microsoft.com/office/drawing/2014/main" val="4063585893"/>
                    </a:ext>
                  </a:extLst>
                </a:gridCol>
                <a:gridCol w="1834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2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1994">
                  <a:extLst>
                    <a:ext uri="{9D8B030D-6E8A-4147-A177-3AD203B41FA5}">
                      <a16:colId xmlns:a16="http://schemas.microsoft.com/office/drawing/2014/main" val="154690683"/>
                    </a:ext>
                  </a:extLst>
                </a:gridCol>
              </a:tblGrid>
              <a:tr h="818147"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Type d’engagement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Type de réussite</a:t>
                      </a:r>
                      <a:r>
                        <a:rPr lang="fr-CA" baseline="0" dirty="0" smtClean="0"/>
                        <a:t> impliquée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Définition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Engagement</a:t>
                      </a:r>
                      <a:r>
                        <a:rPr lang="fr-CA" baseline="0" dirty="0" smtClean="0"/>
                        <a:t> i</a:t>
                      </a:r>
                      <a:r>
                        <a:rPr lang="fr-CA" dirty="0" smtClean="0"/>
                        <a:t>nfluencé</a:t>
                      </a:r>
                      <a:r>
                        <a:rPr lang="fr-CA" baseline="0" dirty="0" smtClean="0"/>
                        <a:t> par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166141"/>
                  </a:ext>
                </a:extLst>
              </a:tr>
              <a:tr h="3272587">
                <a:tc>
                  <a:txBody>
                    <a:bodyPr/>
                    <a:lstStyle/>
                    <a:p>
                      <a:r>
                        <a:rPr lang="fr-CA" b="1" dirty="0" smtClean="0"/>
                        <a:t>Engagement dans les</a:t>
                      </a:r>
                      <a:r>
                        <a:rPr lang="fr-CA" b="1" baseline="0" dirty="0" smtClean="0"/>
                        <a:t> études </a:t>
                      </a:r>
                    </a:p>
                    <a:p>
                      <a:r>
                        <a:rPr lang="fr-CA" baseline="0" dirty="0" smtClean="0"/>
                        <a:t>(</a:t>
                      </a:r>
                      <a:r>
                        <a:rPr lang="fr-CA" baseline="0" dirty="0" err="1" smtClean="0"/>
                        <a:t>Astin</a:t>
                      </a:r>
                      <a:r>
                        <a:rPr lang="fr-CA" baseline="0" dirty="0" smtClean="0"/>
                        <a:t>, 1984)</a:t>
                      </a:r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aseline="0" dirty="0" smtClean="0"/>
                        <a:t>        - En classe</a:t>
                      </a:r>
                      <a:endParaRPr lang="fr-CA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r>
                        <a:rPr lang="fr-CA" dirty="0" smtClean="0"/>
                        <a:t>    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Réussite</a:t>
                      </a:r>
                      <a:r>
                        <a:rPr lang="fr-CA" baseline="0" dirty="0" smtClean="0"/>
                        <a:t> scolaire </a:t>
                      </a:r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endParaRPr lang="fr-CA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    Réussite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    </a:t>
                      </a:r>
                      <a:r>
                        <a:rPr lang="fr-CA" baseline="0" dirty="0" smtClean="0"/>
                        <a:t>d’un c</a:t>
                      </a:r>
                      <a:r>
                        <a:rPr lang="fr-CA" dirty="0" smtClean="0"/>
                        <a:t>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Assiduité aux cours et par l’investissement dans son cursus scolaire.</a:t>
                      </a:r>
                    </a:p>
                    <a:p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Comporte trois composantes               </a:t>
                      </a:r>
                      <a:r>
                        <a:rPr lang="fr-CA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(affective, comportementale et cognitive)</a:t>
                      </a:r>
                      <a:endParaRPr lang="fr-CA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baseline="0" dirty="0" smtClean="0"/>
                        <a:t>Temps consacré à étudier </a:t>
                      </a:r>
                      <a:r>
                        <a:rPr lang="fr-CA" i="1" dirty="0" smtClean="0"/>
                        <a:t>(</a:t>
                      </a:r>
                      <a:r>
                        <a:rPr lang="fr-CA" i="1" dirty="0" err="1" smtClean="0"/>
                        <a:t>Terrill</a:t>
                      </a:r>
                      <a:r>
                        <a:rPr lang="fr-CA" i="1" baseline="0" dirty="0" smtClean="0"/>
                        <a:t>, 2006)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baseline="0" dirty="0" smtClean="0"/>
                        <a:t>Négatif : </a:t>
                      </a:r>
                      <a:r>
                        <a:rPr lang="fr-CA" dirty="0" smtClean="0"/>
                        <a:t>Travail</a:t>
                      </a:r>
                      <a:r>
                        <a:rPr lang="fr-CA" baseline="0" dirty="0" smtClean="0"/>
                        <a:t> à l’extérieur </a:t>
                      </a:r>
                      <a:r>
                        <a:rPr lang="fr-CA" i="1" baseline="0" dirty="0" smtClean="0"/>
                        <a:t>(</a:t>
                      </a:r>
                      <a:r>
                        <a:rPr lang="fr-CA" i="1" dirty="0" err="1" smtClean="0"/>
                        <a:t>Terrill</a:t>
                      </a:r>
                      <a:r>
                        <a:rPr lang="fr-CA" i="1" dirty="0" smtClean="0"/>
                        <a:t>, 2</a:t>
                      </a:r>
                      <a:r>
                        <a:rPr lang="fr-CA" i="1" baseline="0" dirty="0" smtClean="0"/>
                        <a:t>006)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baseline="0" dirty="0" smtClean="0"/>
                        <a:t>Temps de contact avec le personnel        </a:t>
                      </a:r>
                      <a:r>
                        <a:rPr lang="fr-CA" i="1" baseline="0" dirty="0" smtClean="0"/>
                        <a:t>(Tinto, 1977)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baseline="0" dirty="0" smtClean="0"/>
                        <a:t>Lien affectif avec l’établissement scolaire </a:t>
                      </a:r>
                      <a:r>
                        <a:rPr lang="fr-CA" i="1" baseline="0" dirty="0" smtClean="0"/>
                        <a:t>(Borden, 1998)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Apprentissage coopératif, APP et communautés d’apprentissage               </a:t>
                      </a:r>
                      <a:r>
                        <a:rPr lang="fr-CA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(Bailey et Alfonso, 2005)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Laboratoires ouverts                              </a:t>
                      </a:r>
                      <a:r>
                        <a:rPr lang="fr-CA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CA" i="1" dirty="0" smtClean="0"/>
                        <a:t>Langlois</a:t>
                      </a:r>
                      <a:r>
                        <a:rPr lang="fr-CA" i="1" baseline="0" dirty="0" smtClean="0"/>
                        <a:t> et </a:t>
                      </a:r>
                      <a:r>
                        <a:rPr lang="fr-CA" i="1" baseline="0" dirty="0" err="1" smtClean="0"/>
                        <a:t>Corriveau</a:t>
                      </a:r>
                      <a:r>
                        <a:rPr lang="fr-CA" i="1" baseline="0" dirty="0" smtClean="0"/>
                        <a:t>, 2009)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96196"/>
                  </a:ext>
                </a:extLst>
              </a:tr>
              <a:tr h="1309035">
                <a:tc>
                  <a:txBody>
                    <a:bodyPr/>
                    <a:lstStyle/>
                    <a:p>
                      <a:r>
                        <a:rPr lang="fr-CA" b="1" dirty="0" smtClean="0"/>
                        <a:t>Engagement</a:t>
                      </a:r>
                      <a:r>
                        <a:rPr lang="fr-CA" b="1" baseline="0" dirty="0" smtClean="0"/>
                        <a:t> dans l’e</a:t>
                      </a:r>
                      <a:r>
                        <a:rPr lang="fr-CA" b="1" dirty="0" smtClean="0"/>
                        <a:t>xpérience</a:t>
                      </a:r>
                      <a:r>
                        <a:rPr lang="fr-CA" b="1" baseline="0" dirty="0" smtClean="0"/>
                        <a:t> scolaire </a:t>
                      </a:r>
                    </a:p>
                    <a:p>
                      <a:r>
                        <a:rPr lang="fr-CA" baseline="0" dirty="0" smtClean="0"/>
                        <a:t>(</a:t>
                      </a:r>
                      <a:r>
                        <a:rPr lang="fr-CA" baseline="0" dirty="0" err="1" smtClean="0"/>
                        <a:t>Astin</a:t>
                      </a:r>
                      <a:r>
                        <a:rPr lang="fr-CA" baseline="0" dirty="0" smtClean="0"/>
                        <a:t>, 1984)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Réussite éducative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Dimension socio-relationnelle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Liens avec le personnel enseignant et les autres étudiants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aux </a:t>
                      </a:r>
                      <a:r>
                        <a:rPr lang="fr-CA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activités  parascolaires</a:t>
                      </a:r>
                      <a:endParaRPr lang="fr-C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006289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54680" y="3543659"/>
            <a:ext cx="10896559" cy="1411192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39420"/>
              </p:ext>
            </p:extLst>
          </p:nvPr>
        </p:nvGraphicFramePr>
        <p:xfrm>
          <a:off x="0" y="0"/>
          <a:ext cx="12192000" cy="752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2636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/>
                        <a:t>Tableau</a:t>
                      </a:r>
                      <a:r>
                        <a:rPr lang="fr-FR" sz="3200" baseline="0" dirty="0" smtClean="0"/>
                        <a:t> synthèse de l’engagement étudiant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04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2264" y="1473912"/>
            <a:ext cx="11821594" cy="2300807"/>
          </a:xfrm>
        </p:spPr>
        <p:txBody>
          <a:bodyPr>
            <a:normAutofit/>
          </a:bodyPr>
          <a:lstStyle/>
          <a:p>
            <a:pPr algn="just"/>
            <a:r>
              <a:rPr lang="en-US" sz="2300" dirty="0" err="1" smtClean="0"/>
              <a:t>Participer</a:t>
            </a:r>
            <a:r>
              <a:rPr lang="en-US" sz="2300" dirty="0" smtClean="0"/>
              <a:t> </a:t>
            </a:r>
            <a:r>
              <a:rPr lang="en-US" sz="2300" dirty="0" err="1" smtClean="0"/>
              <a:t>à</a:t>
            </a:r>
            <a:r>
              <a:rPr lang="en-US" sz="2300" dirty="0" smtClean="0"/>
              <a:t> des </a:t>
            </a:r>
            <a:r>
              <a:rPr lang="en-US" sz="2300" dirty="0" err="1" smtClean="0"/>
              <a:t>activités</a:t>
            </a:r>
            <a:r>
              <a:rPr lang="en-US" sz="2300" dirty="0" smtClean="0"/>
              <a:t> </a:t>
            </a:r>
            <a:r>
              <a:rPr lang="en-US" sz="2300" dirty="0" err="1" smtClean="0"/>
              <a:t>parascolaires</a:t>
            </a:r>
            <a:r>
              <a:rPr lang="en-US" sz="2300" dirty="0" smtClean="0"/>
              <a:t> </a:t>
            </a:r>
            <a:r>
              <a:rPr lang="en-US" sz="2300" dirty="0" err="1" smtClean="0"/>
              <a:t>augmente</a:t>
            </a:r>
            <a:r>
              <a:rPr lang="en-US" sz="2300" dirty="0" smtClean="0"/>
              <a:t> le sentiment </a:t>
            </a:r>
            <a:r>
              <a:rPr lang="en-US" sz="2300" dirty="0" err="1" smtClean="0"/>
              <a:t>d’appartenance</a:t>
            </a:r>
            <a:r>
              <a:rPr lang="en-US" sz="2300" dirty="0" smtClean="0"/>
              <a:t> </a:t>
            </a:r>
            <a:r>
              <a:rPr lang="en-US" sz="2300" dirty="0" err="1" smtClean="0"/>
              <a:t>à</a:t>
            </a:r>
            <a:r>
              <a:rPr lang="en-US" sz="2300" dirty="0" smtClean="0"/>
              <a:t> </a:t>
            </a:r>
            <a:r>
              <a:rPr lang="en-US" sz="2300" dirty="0" err="1" smtClean="0"/>
              <a:t>l’établissement</a:t>
            </a:r>
            <a:r>
              <a:rPr lang="en-US" sz="2300" dirty="0" smtClean="0"/>
              <a:t>, </a:t>
            </a:r>
            <a:r>
              <a:rPr lang="en-US" sz="2300" dirty="0" err="1" smtClean="0"/>
              <a:t>diminue</a:t>
            </a:r>
            <a:r>
              <a:rPr lang="en-US" sz="2300" dirty="0" smtClean="0"/>
              <a:t> la </a:t>
            </a:r>
            <a:r>
              <a:rPr lang="en-US" sz="2300" dirty="0" err="1" smtClean="0"/>
              <a:t>probabilité</a:t>
            </a:r>
            <a:r>
              <a:rPr lang="en-US" sz="2300" dirty="0" smtClean="0"/>
              <a:t> de </a:t>
            </a:r>
            <a:r>
              <a:rPr lang="en-US" sz="2300" dirty="0" err="1" smtClean="0"/>
              <a:t>décrochage</a:t>
            </a:r>
            <a:r>
              <a:rPr lang="en-US" sz="2300" dirty="0" smtClean="0"/>
              <a:t> </a:t>
            </a:r>
            <a:r>
              <a:rPr lang="en-US" sz="2300" dirty="0" err="1" smtClean="0"/>
              <a:t>scolaire</a:t>
            </a:r>
            <a:r>
              <a:rPr lang="en-US" sz="2300" dirty="0" smtClean="0"/>
              <a:t> et </a:t>
            </a:r>
            <a:r>
              <a:rPr lang="en-US" sz="2300" dirty="0" err="1" smtClean="0"/>
              <a:t>favorise</a:t>
            </a:r>
            <a:r>
              <a:rPr lang="en-US" sz="2300" dirty="0" smtClean="0"/>
              <a:t> la </a:t>
            </a:r>
            <a:r>
              <a:rPr lang="en-US" sz="2300" dirty="0" err="1" smtClean="0"/>
              <a:t>persévérance</a:t>
            </a:r>
            <a:r>
              <a:rPr lang="en-US" sz="2300" dirty="0" smtClean="0"/>
              <a:t> aux </a:t>
            </a:r>
            <a:r>
              <a:rPr lang="en-US" sz="2300" dirty="0" err="1" smtClean="0"/>
              <a:t>études</a:t>
            </a:r>
            <a:r>
              <a:rPr lang="en-US" sz="2300" dirty="0" smtClean="0"/>
              <a:t> (Bouchard, 2002; Finn 1993; </a:t>
            </a:r>
            <a:r>
              <a:rPr lang="en-US" sz="2300" dirty="0" err="1" smtClean="0"/>
              <a:t>Lamborn</a:t>
            </a:r>
            <a:r>
              <a:rPr lang="en-US" sz="2300" dirty="0" smtClean="0"/>
              <a:t> et coll., 1992). </a:t>
            </a:r>
          </a:p>
          <a:p>
            <a:pPr algn="just"/>
            <a:endParaRPr lang="en-US" sz="400" dirty="0" smtClean="0"/>
          </a:p>
          <a:p>
            <a:pPr algn="just"/>
            <a:r>
              <a:rPr lang="fr-CA" sz="2300" dirty="0" smtClean="0"/>
              <a:t>Une </a:t>
            </a:r>
            <a:r>
              <a:rPr lang="fr-CA" sz="2300" dirty="0"/>
              <a:t>bonne intégration à la vie scolaire d’un établissement constitue un facteur favorisant l’engagement et </a:t>
            </a:r>
            <a:r>
              <a:rPr lang="fr-CA" sz="2300" dirty="0" smtClean="0"/>
              <a:t>le rendement scolaire (CSE</a:t>
            </a:r>
            <a:r>
              <a:rPr lang="fr-CA" sz="2300" dirty="0"/>
              <a:t>, 2008)</a:t>
            </a:r>
            <a:r>
              <a:rPr lang="fr-CA" sz="2300" dirty="0" smtClean="0"/>
              <a:t>.</a:t>
            </a:r>
            <a:endParaRPr lang="en-US" sz="23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796" y="4140503"/>
            <a:ext cx="9010131" cy="2678421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 err="1"/>
              <a:t>Bénéfices</a:t>
            </a:r>
            <a:r>
              <a:rPr lang="en-US" sz="4400" dirty="0"/>
              <a:t> </a:t>
            </a:r>
            <a:r>
              <a:rPr lang="en-US" sz="4400" dirty="0" err="1"/>
              <a:t>potentiels</a:t>
            </a:r>
            <a:r>
              <a:rPr lang="en-US" sz="4400" dirty="0"/>
              <a:t> de </a:t>
            </a:r>
            <a:r>
              <a:rPr lang="en-US" sz="4400" dirty="0" err="1"/>
              <a:t>participer</a:t>
            </a:r>
            <a:r>
              <a:rPr lang="en-US" sz="4400" dirty="0"/>
              <a:t> </a:t>
            </a:r>
            <a:r>
              <a:rPr lang="en-US" sz="4400" dirty="0" err="1"/>
              <a:t>à</a:t>
            </a:r>
            <a:r>
              <a:rPr lang="en-US" sz="4400" dirty="0"/>
              <a:t> </a:t>
            </a:r>
            <a:r>
              <a:rPr lang="en-US" sz="4400" dirty="0" err="1"/>
              <a:t>une</a:t>
            </a:r>
            <a:r>
              <a:rPr lang="en-US" sz="4400" dirty="0"/>
              <a:t> </a:t>
            </a:r>
            <a:r>
              <a:rPr lang="en-US" sz="4400" dirty="0" err="1"/>
              <a:t>activité</a:t>
            </a:r>
            <a:r>
              <a:rPr lang="en-US" sz="4400" dirty="0"/>
              <a:t> </a:t>
            </a:r>
            <a:r>
              <a:rPr lang="en-US" sz="4400" dirty="0" err="1" smtClean="0"/>
              <a:t>parascolaire</a:t>
            </a: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64841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Dans le milieu de l’enseignement supérieur, revêt la </a:t>
            </a:r>
            <a:r>
              <a:rPr lang="fr-FR" dirty="0"/>
              <a:t>signification de prolongement du contenu </a:t>
            </a:r>
            <a:r>
              <a:rPr lang="fr-FR" dirty="0" smtClean="0"/>
              <a:t>pédagogique.</a:t>
            </a:r>
          </a:p>
          <a:p>
            <a:pPr lvl="1" algn="just"/>
            <a:r>
              <a:rPr lang="fr-FR" dirty="0" smtClean="0"/>
              <a:t>Voyages </a:t>
            </a:r>
            <a:r>
              <a:rPr lang="fr-FR" dirty="0"/>
              <a:t>culturels, </a:t>
            </a:r>
            <a:r>
              <a:rPr lang="fr-FR" dirty="0" smtClean="0"/>
              <a:t>stages </a:t>
            </a:r>
            <a:r>
              <a:rPr lang="fr-FR" dirty="0"/>
              <a:t>d’</a:t>
            </a:r>
            <a:r>
              <a:rPr lang="fr-FR" dirty="0" err="1"/>
              <a:t>études</a:t>
            </a:r>
            <a:r>
              <a:rPr lang="fr-FR" dirty="0"/>
              <a:t> à l’</a:t>
            </a:r>
            <a:r>
              <a:rPr lang="fr-FR" dirty="0" err="1"/>
              <a:t>étranger</a:t>
            </a:r>
            <a:r>
              <a:rPr lang="fr-FR" dirty="0"/>
              <a:t> </a:t>
            </a:r>
            <a:r>
              <a:rPr lang="fr-FR" dirty="0" smtClean="0"/>
              <a:t>ou </a:t>
            </a:r>
            <a:r>
              <a:rPr lang="fr-FR" dirty="0"/>
              <a:t>projets où il a une association entre la vie culturelle et la </a:t>
            </a:r>
            <a:r>
              <a:rPr lang="fr-FR" dirty="0" err="1"/>
              <a:t>pédagogie</a:t>
            </a:r>
            <a:r>
              <a:rPr lang="fr-FR" dirty="0"/>
              <a:t> proprement </a:t>
            </a:r>
            <a:r>
              <a:rPr lang="fr-FR" dirty="0" smtClean="0"/>
              <a:t>dite.</a:t>
            </a:r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 smtClean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/>
              <a:t>Engagement périscolaire</a:t>
            </a: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137126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Participer</a:t>
            </a:r>
            <a:r>
              <a:rPr lang="en-US" dirty="0" smtClean="0"/>
              <a:t> à des </a:t>
            </a:r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parascolaires</a:t>
            </a:r>
            <a:r>
              <a:rPr lang="en-US" dirty="0" smtClean="0"/>
              <a:t> </a:t>
            </a:r>
            <a:r>
              <a:rPr lang="en-US" dirty="0" err="1" smtClean="0"/>
              <a:t>n’affecte</a:t>
            </a:r>
            <a:r>
              <a:rPr lang="en-US" dirty="0" smtClean="0"/>
              <a:t> pas </a:t>
            </a:r>
            <a:r>
              <a:rPr lang="en-US" dirty="0" err="1" smtClean="0"/>
              <a:t>vraiment</a:t>
            </a:r>
            <a:r>
              <a:rPr lang="en-US" dirty="0" smtClean="0"/>
              <a:t> le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d’heures</a:t>
            </a:r>
            <a:r>
              <a:rPr lang="en-US" dirty="0" smtClean="0"/>
              <a:t> </a:t>
            </a:r>
            <a:r>
              <a:rPr lang="en-US" dirty="0" err="1" smtClean="0"/>
              <a:t>d’études</a:t>
            </a:r>
            <a:r>
              <a:rPr lang="en-US" dirty="0" smtClean="0"/>
              <a:t> d’un </a:t>
            </a:r>
            <a:r>
              <a:rPr lang="en-US" dirty="0" err="1" smtClean="0"/>
              <a:t>étudiant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Bakoban</a:t>
            </a:r>
            <a:r>
              <a:rPr lang="en-US" dirty="0"/>
              <a:t> et </a:t>
            </a:r>
            <a:r>
              <a:rPr lang="en-US" dirty="0" err="1"/>
              <a:t>coll</a:t>
            </a:r>
            <a:r>
              <a:rPr lang="en-US" dirty="0"/>
              <a:t>, 2015)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La </a:t>
            </a:r>
            <a:r>
              <a:rPr lang="en-US" dirty="0" err="1" smtClean="0"/>
              <a:t>moyenne</a:t>
            </a:r>
            <a:r>
              <a:rPr lang="en-US" dirty="0"/>
              <a:t> </a:t>
            </a:r>
            <a:r>
              <a:rPr lang="en-US" dirty="0" err="1" smtClean="0"/>
              <a:t>scolaire</a:t>
            </a:r>
            <a:r>
              <a:rPr lang="en-US" dirty="0" smtClean="0"/>
              <a:t> en </a:t>
            </a:r>
            <a:r>
              <a:rPr lang="en-US" dirty="0" err="1" smtClean="0"/>
              <a:t>mathématiques</a:t>
            </a:r>
            <a:r>
              <a:rPr lang="en-US" dirty="0" smtClean="0"/>
              <a:t> </a:t>
            </a:r>
            <a:r>
              <a:rPr lang="en-US" dirty="0" err="1" smtClean="0"/>
              <a:t>d’élèves</a:t>
            </a:r>
            <a:r>
              <a:rPr lang="en-US" dirty="0" smtClean="0"/>
              <a:t> du </a:t>
            </a:r>
            <a:r>
              <a:rPr lang="en-US" dirty="0" err="1" smtClean="0"/>
              <a:t>secondaire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affectée</a:t>
            </a:r>
            <a:r>
              <a:rPr lang="en-US" dirty="0" smtClean="0"/>
              <a:t> </a:t>
            </a:r>
            <a:r>
              <a:rPr lang="en-US" dirty="0" err="1" smtClean="0"/>
              <a:t>positivement</a:t>
            </a:r>
            <a:r>
              <a:rPr lang="en-US" dirty="0" smtClean="0"/>
              <a:t> par la participation à un club </a:t>
            </a:r>
            <a:r>
              <a:rPr lang="en-US" dirty="0" err="1" smtClean="0"/>
              <a:t>mathématiques</a:t>
            </a:r>
            <a:r>
              <a:rPr lang="en-US" dirty="0" smtClean="0"/>
              <a:t>     (</a:t>
            </a:r>
            <a:r>
              <a:rPr lang="de-DE" dirty="0"/>
              <a:t>Gottfried et Williams, 2013</a:t>
            </a:r>
            <a:r>
              <a:rPr lang="de-DE" dirty="0" smtClean="0"/>
              <a:t>)</a:t>
            </a:r>
            <a:r>
              <a:rPr lang="en-US" dirty="0" smtClean="0"/>
              <a:t>.</a:t>
            </a:r>
          </a:p>
          <a:p>
            <a:pPr algn="just"/>
            <a:endParaRPr lang="en-US" dirty="0">
              <a:solidFill>
                <a:srgbClr val="1A1A1A"/>
              </a:solidFill>
              <a:latin typeface="ArialMT"/>
            </a:endParaRPr>
          </a:p>
          <a:p>
            <a:pPr algn="just"/>
            <a:r>
              <a:rPr lang="en-US" dirty="0" err="1" smtClean="0">
                <a:solidFill>
                  <a:srgbClr val="1A1A1A"/>
                </a:solidFill>
              </a:rPr>
              <a:t>L’engagement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modéré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dans</a:t>
            </a:r>
            <a:r>
              <a:rPr lang="en-US" dirty="0" smtClean="0">
                <a:solidFill>
                  <a:srgbClr val="1A1A1A"/>
                </a:solidFill>
              </a:rPr>
              <a:t> des </a:t>
            </a:r>
            <a:r>
              <a:rPr lang="en-US" dirty="0" err="1" smtClean="0">
                <a:solidFill>
                  <a:srgbClr val="1A1A1A"/>
                </a:solidFill>
              </a:rPr>
              <a:t>activités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périscolaires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semble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produire</a:t>
            </a:r>
            <a:r>
              <a:rPr lang="en-US" dirty="0" smtClean="0">
                <a:solidFill>
                  <a:srgbClr val="1A1A1A"/>
                </a:solidFill>
              </a:rPr>
              <a:t> un </a:t>
            </a:r>
            <a:r>
              <a:rPr lang="en-US" dirty="0" err="1" smtClean="0">
                <a:solidFill>
                  <a:srgbClr val="1A1A1A"/>
                </a:solidFill>
              </a:rPr>
              <a:t>effet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positif</a:t>
            </a:r>
            <a:r>
              <a:rPr lang="en-US" dirty="0" smtClean="0">
                <a:solidFill>
                  <a:srgbClr val="1A1A1A"/>
                </a:solidFill>
              </a:rPr>
              <a:t> sur </a:t>
            </a:r>
            <a:r>
              <a:rPr lang="en-US" dirty="0">
                <a:solidFill>
                  <a:srgbClr val="1A1A1A"/>
                </a:solidFill>
              </a:rPr>
              <a:t>le sentiment </a:t>
            </a:r>
            <a:r>
              <a:rPr lang="en-US" dirty="0" err="1" smtClean="0">
                <a:solidFill>
                  <a:srgbClr val="1A1A1A"/>
                </a:solidFill>
              </a:rPr>
              <a:t>d’appartenance</a:t>
            </a:r>
            <a:r>
              <a:rPr lang="en-US" dirty="0" smtClean="0">
                <a:solidFill>
                  <a:srgbClr val="1A1A1A"/>
                </a:solidFill>
              </a:rPr>
              <a:t> à </a:t>
            </a:r>
            <a:r>
              <a:rPr lang="en-US" dirty="0" err="1">
                <a:solidFill>
                  <a:srgbClr val="1A1A1A"/>
                </a:solidFill>
              </a:rPr>
              <a:t>l’école</a:t>
            </a:r>
            <a:r>
              <a:rPr lang="en-US" dirty="0">
                <a:solidFill>
                  <a:srgbClr val="1A1A1A"/>
                </a:solidFill>
              </a:rPr>
              <a:t> </a:t>
            </a:r>
            <a:r>
              <a:rPr lang="en-US" dirty="0" smtClean="0">
                <a:solidFill>
                  <a:srgbClr val="1A1A1A"/>
                </a:solidFill>
              </a:rPr>
              <a:t>et sur les </a:t>
            </a:r>
            <a:r>
              <a:rPr lang="en-US" dirty="0" err="1" smtClean="0">
                <a:solidFill>
                  <a:srgbClr val="1A1A1A"/>
                </a:solidFill>
              </a:rPr>
              <a:t>résultats</a:t>
            </a:r>
            <a:r>
              <a:rPr lang="en-US" dirty="0" smtClean="0">
                <a:solidFill>
                  <a:srgbClr val="1A1A1A"/>
                </a:solidFill>
              </a:rPr>
              <a:t> </a:t>
            </a:r>
            <a:r>
              <a:rPr lang="en-US" dirty="0" err="1" smtClean="0">
                <a:solidFill>
                  <a:srgbClr val="1A1A1A"/>
                </a:solidFill>
              </a:rPr>
              <a:t>scolaires</a:t>
            </a:r>
            <a:r>
              <a:rPr lang="en-US" dirty="0" smtClean="0">
                <a:solidFill>
                  <a:srgbClr val="1A1A1A"/>
                </a:solidFill>
              </a:rPr>
              <a:t> (</a:t>
            </a:r>
            <a:r>
              <a:rPr lang="fr-FR" dirty="0" err="1"/>
              <a:t>Knifsend</a:t>
            </a:r>
            <a:r>
              <a:rPr lang="fr-FR" dirty="0"/>
              <a:t> et Graham </a:t>
            </a:r>
            <a:r>
              <a:rPr lang="fr-FR" dirty="0" smtClean="0"/>
              <a:t>2012</a:t>
            </a:r>
            <a:r>
              <a:rPr lang="en-US" dirty="0" smtClean="0">
                <a:solidFill>
                  <a:srgbClr val="1A1A1A"/>
                </a:solidFill>
              </a:rPr>
              <a:t>).               </a:t>
            </a:r>
            <a:r>
              <a:rPr lang="en-US" dirty="0" smtClean="0">
                <a:solidFill>
                  <a:srgbClr val="1A1A1A"/>
                </a:solidFill>
                <a:latin typeface="ArialMT"/>
              </a:rPr>
              <a:t>	</a:t>
            </a:r>
          </a:p>
          <a:p>
            <a:pPr algn="just"/>
            <a:endParaRPr lang="en-US" dirty="0" smtClean="0">
              <a:solidFill>
                <a:srgbClr val="1A1A1A"/>
              </a:solidFill>
              <a:latin typeface="ArialMT"/>
            </a:endParaRPr>
          </a:p>
          <a:p>
            <a:pPr algn="just"/>
            <a:endParaRPr lang="fr-FR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1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Quels sont les bénéfices de l’engagement </a:t>
            </a:r>
            <a:endParaRPr lang="fr-CA" sz="4400" dirty="0" smtClean="0"/>
          </a:p>
          <a:p>
            <a:r>
              <a:rPr lang="fr-FR" sz="4400" dirty="0" smtClean="0"/>
              <a:t>p</a:t>
            </a:r>
            <a:r>
              <a:rPr lang="fr-CA" sz="4400" dirty="0" smtClean="0"/>
              <a:t>ara/périscolaire?</a:t>
            </a: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133369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815788" cy="4766244"/>
          </a:xfrm>
        </p:spPr>
        <p:txBody>
          <a:bodyPr>
            <a:normAutofit lnSpcReduction="10000"/>
          </a:bodyPr>
          <a:lstStyle/>
          <a:p>
            <a:pPr algn="just"/>
            <a:r>
              <a:rPr lang="fr-CA" dirty="0" smtClean="0"/>
              <a:t>57% des </a:t>
            </a:r>
            <a:r>
              <a:rPr lang="fr-CA" dirty="0"/>
              <a:t>étudiants se perçoivent comme très engagés </a:t>
            </a:r>
            <a:r>
              <a:rPr lang="fr-CA" dirty="0" smtClean="0"/>
              <a:t>ou assez engagés (CSE, 2008).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/>
              <a:t>Pour </a:t>
            </a:r>
            <a:r>
              <a:rPr lang="fr-CA" dirty="0" smtClean="0"/>
              <a:t>les étudiants, </a:t>
            </a:r>
            <a:r>
              <a:rPr lang="fr-CA" dirty="0"/>
              <a:t>l’engagement idéal est celui qui </a:t>
            </a:r>
            <a:r>
              <a:rPr lang="fr-CA" dirty="0" smtClean="0"/>
              <a:t>permet le </a:t>
            </a:r>
            <a:r>
              <a:rPr lang="fr-CA" dirty="0"/>
              <a:t>développement personnel, lequel passe par </a:t>
            </a:r>
            <a:r>
              <a:rPr lang="fr-CA" dirty="0" smtClean="0"/>
              <a:t>l’implication dans </a:t>
            </a:r>
            <a:r>
              <a:rPr lang="fr-CA" dirty="0"/>
              <a:t>les activités parascolaires </a:t>
            </a:r>
            <a:r>
              <a:rPr lang="fr-CA" dirty="0" smtClean="0"/>
              <a:t>(</a:t>
            </a:r>
            <a:r>
              <a:rPr lang="fr-CA" dirty="0"/>
              <a:t>CSE, 2008</a:t>
            </a:r>
            <a:r>
              <a:rPr lang="fr-CA" dirty="0" smtClean="0"/>
              <a:t>).</a:t>
            </a:r>
          </a:p>
          <a:p>
            <a:pPr algn="just"/>
            <a:endParaRPr lang="fr-CA" dirty="0" smtClean="0"/>
          </a:p>
          <a:p>
            <a:pPr algn="just"/>
            <a:r>
              <a:rPr lang="fr-CA" b="1" dirty="0"/>
              <a:t>Pour les enseignants, l’engagement est avant </a:t>
            </a:r>
            <a:r>
              <a:rPr lang="fr-CA" b="1" dirty="0" smtClean="0"/>
              <a:t>tout scolaire </a:t>
            </a:r>
            <a:r>
              <a:rPr lang="fr-CA" dirty="0"/>
              <a:t>: c’est le fait de consacrer le temps et les </a:t>
            </a:r>
            <a:r>
              <a:rPr lang="fr-CA" dirty="0" smtClean="0"/>
              <a:t>efforts nécessaires </a:t>
            </a:r>
            <a:r>
              <a:rPr lang="fr-CA" dirty="0"/>
              <a:t>pour étudier, faire les travaux </a:t>
            </a:r>
            <a:r>
              <a:rPr lang="fr-CA" dirty="0" smtClean="0"/>
              <a:t>demandés, assister </a:t>
            </a:r>
            <a:r>
              <a:rPr lang="fr-CA" dirty="0"/>
              <a:t>aux cours et faire les lectures exigées </a:t>
            </a:r>
            <a:r>
              <a:rPr lang="fr-CA" dirty="0" smtClean="0"/>
              <a:t>    (</a:t>
            </a:r>
            <a:r>
              <a:rPr lang="fr-CA" dirty="0"/>
              <a:t>CSE, 2008).</a:t>
            </a:r>
            <a:endParaRPr lang="fr-CA" dirty="0" smtClean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 smtClean="0"/>
              <a:t>Les étudiants et l’engagement</a:t>
            </a: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33026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-152408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CA" dirty="0"/>
              <a:t>Devant identifier des moyens qui pourraient favoriser l’engagement, les étudiants </a:t>
            </a:r>
            <a:r>
              <a:rPr lang="fr-CA" dirty="0" smtClean="0"/>
              <a:t>ont demandé une diversification de l’offre et plus d’information </a:t>
            </a:r>
            <a:r>
              <a:rPr lang="fr-CA" dirty="0"/>
              <a:t>sur ces </a:t>
            </a:r>
            <a:r>
              <a:rPr lang="fr-CA" dirty="0" smtClean="0"/>
              <a:t>dernières (CSE, 2008).</a:t>
            </a:r>
          </a:p>
          <a:p>
            <a:pPr algn="just"/>
            <a:endParaRPr lang="fr-CA" dirty="0"/>
          </a:p>
          <a:p>
            <a:pPr algn="just"/>
            <a:r>
              <a:rPr lang="fr-CA" dirty="0" smtClean="0"/>
              <a:t>Si l’activité parascolaire est reconnue par une mention d’engagement étudiant sur le relevé de note : 57% répondent qu’il s’agit d’un incitatif à participer </a:t>
            </a:r>
            <a:r>
              <a:rPr lang="fr-CA" dirty="0"/>
              <a:t>(CSE, 2008)</a:t>
            </a:r>
            <a:r>
              <a:rPr lang="fr-CA" dirty="0" smtClean="0"/>
              <a:t>.</a:t>
            </a:r>
            <a:endParaRPr lang="fr-CA" dirty="0"/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0" y="0"/>
            <a:ext cx="12191999" cy="1259875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4400" dirty="0"/>
              <a:t>Les étudiants et l’engagement</a:t>
            </a:r>
          </a:p>
        </p:txBody>
      </p:sp>
    </p:spTree>
    <p:extLst>
      <p:ext uri="{BB962C8B-B14F-4D97-AF65-F5344CB8AC3E}">
        <p14:creationId xmlns:p14="http://schemas.microsoft.com/office/powerpoint/2010/main" val="17449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864</Words>
  <Application>Microsoft Office PowerPoint</Application>
  <PresentationFormat>Grand écran</PresentationFormat>
  <Paragraphs>128</Paragraphs>
  <Slides>13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ArialMT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Cégep Marie-Victorin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Langlois</dc:creator>
  <cp:lastModifiedBy>Gaëlle Tchepelev</cp:lastModifiedBy>
  <cp:revision>74</cp:revision>
  <dcterms:created xsi:type="dcterms:W3CDTF">2017-04-05T18:27:13Z</dcterms:created>
  <dcterms:modified xsi:type="dcterms:W3CDTF">2018-01-15T18:50:39Z</dcterms:modified>
</cp:coreProperties>
</file>