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5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6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9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0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1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2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3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4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6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7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8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9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0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9" r:id="rId2"/>
    <p:sldId id="327" r:id="rId3"/>
    <p:sldId id="324" r:id="rId4"/>
    <p:sldId id="325" r:id="rId5"/>
    <p:sldId id="326" r:id="rId6"/>
    <p:sldId id="281" r:id="rId7"/>
    <p:sldId id="279" r:id="rId8"/>
    <p:sldId id="308" r:id="rId9"/>
    <p:sldId id="312" r:id="rId10"/>
    <p:sldId id="295" r:id="rId11"/>
    <p:sldId id="319" r:id="rId12"/>
    <p:sldId id="315" r:id="rId13"/>
    <p:sldId id="303" r:id="rId14"/>
    <p:sldId id="316" r:id="rId15"/>
    <p:sldId id="318" r:id="rId16"/>
    <p:sldId id="317" r:id="rId17"/>
    <p:sldId id="301" r:id="rId18"/>
    <p:sldId id="270" r:id="rId19"/>
    <p:sldId id="294" r:id="rId20"/>
    <p:sldId id="320" r:id="rId21"/>
    <p:sldId id="265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T" initials="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AE7"/>
    <a:srgbClr val="4B4F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4380" autoAdjust="0"/>
  </p:normalViewPr>
  <p:slideViewPr>
    <p:cSldViewPr snapToGrid="0" snapToObjects="1">
      <p:cViewPr>
        <p:scale>
          <a:sx n="50" d="100"/>
          <a:sy n="50" d="100"/>
        </p:scale>
        <p:origin x="-2309" y="-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110" d="100"/>
          <a:sy n="110" d="100"/>
        </p:scale>
        <p:origin x="-2107" y="691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B7087-FAFD-410E-9CDF-4E857D78ECBD}" type="datetimeFigureOut">
              <a:rPr lang="fr-CA" smtClean="0"/>
              <a:t>2017-06-05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5A673-E824-498A-900C-C079C7C8625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94177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5B245-1EB0-4FB1-8617-B7DBE9A630AF}" type="datetimeFigureOut">
              <a:rPr lang="fr-CA" smtClean="0"/>
              <a:t>2017-06-05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B6AC1-7E61-489E-B513-7C87F8C67E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06008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2992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 smtClean="0"/>
          </a:p>
          <a:p>
            <a:endParaRPr lang="fr-CA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14791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1100" b="1" u="none" baseline="0" dirty="0" smtClean="0"/>
              <a:t>Nombre de programmes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="0" u="none" baseline="0" dirty="0" smtClean="0"/>
              <a:t>1</a:t>
            </a:r>
            <a:r>
              <a:rPr lang="fr-CA" sz="1100" b="0" u="none" baseline="30000" dirty="0" smtClean="0"/>
              <a:t>re</a:t>
            </a:r>
            <a:r>
              <a:rPr lang="fr-CA" sz="1100" b="0" u="none" baseline="0" dirty="0" smtClean="0"/>
              <a:t> </a:t>
            </a:r>
            <a:r>
              <a:rPr lang="fr-CA" sz="1100" b="0" u="none" baseline="0" dirty="0" err="1" smtClean="0"/>
              <a:t>ed</a:t>
            </a:r>
            <a:r>
              <a:rPr lang="fr-CA" sz="1100" b="0" u="none" baseline="0" dirty="0" smtClean="0"/>
              <a:t> : Le programme </a:t>
            </a:r>
            <a:r>
              <a:rPr lang="fr-CA" sz="1100" b="0" u="none" baseline="0" dirty="0" smtClean="0"/>
              <a:t>SN </a:t>
            </a:r>
            <a:r>
              <a:rPr lang="fr-CA" sz="1100" dirty="0" smtClean="0"/>
              <a:t>= </a:t>
            </a:r>
            <a:r>
              <a:rPr lang="fr-CA" sz="1100" b="0" u="none" baseline="0" dirty="0" smtClean="0"/>
              <a:t>partiellement représenté (seulement 4 programmes a</a:t>
            </a:r>
            <a:r>
              <a:rPr lang="fr-CA" sz="1100" b="0" u="none" dirty="0" smtClean="0"/>
              <a:t> </a:t>
            </a:r>
            <a:r>
              <a:rPr lang="fr-CA" sz="1100" b="0" u="none" baseline="0" dirty="0" smtClean="0"/>
              <a:t>participé à la section manipulation, les autres =  encadrement des équipes)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="0" u="none" baseline="0" dirty="0" smtClean="0"/>
              <a:t>2</a:t>
            </a:r>
            <a:r>
              <a:rPr lang="fr-CA" sz="1100" b="0" u="none" baseline="30000" dirty="0" smtClean="0"/>
              <a:t>e</a:t>
            </a:r>
            <a:r>
              <a:rPr lang="fr-CA" sz="1100" b="0" u="none" baseline="0" dirty="0" smtClean="0"/>
              <a:t> </a:t>
            </a:r>
            <a:r>
              <a:rPr lang="fr-CA" sz="1100" b="0" u="none" baseline="0" dirty="0" err="1" smtClean="0"/>
              <a:t>ed</a:t>
            </a:r>
            <a:r>
              <a:rPr lang="fr-CA" sz="1100" b="0" u="none" baseline="0" dirty="0" smtClean="0"/>
              <a:t> : architecture s’est ajouté (tous les programmes ont participé à la section manipulation)</a:t>
            </a:r>
          </a:p>
          <a:p>
            <a:r>
              <a:rPr lang="fr-CA" sz="1100" b="1" u="none" baseline="0" dirty="0" smtClean="0"/>
              <a:t>Nombre d’équipes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="0" u="none" baseline="0" dirty="0" smtClean="0"/>
              <a:t>2</a:t>
            </a:r>
            <a:r>
              <a:rPr lang="fr-CA" sz="1100" b="0" u="none" baseline="30000" dirty="0" smtClean="0"/>
              <a:t>e</a:t>
            </a:r>
            <a:r>
              <a:rPr lang="fr-CA" sz="1100" b="0" u="none" baseline="0" dirty="0" smtClean="0"/>
              <a:t> </a:t>
            </a:r>
            <a:r>
              <a:rPr lang="fr-CA" sz="1100" b="0" u="none" baseline="0" dirty="0" err="1" smtClean="0"/>
              <a:t>ed</a:t>
            </a:r>
            <a:r>
              <a:rPr lang="fr-CA" sz="1100" b="0" u="none" baseline="0" dirty="0" smtClean="0"/>
              <a:t> : problème d’abandon et plusieurs techniques n’était pas représenté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="0" u="none" baseline="0" dirty="0" smtClean="0"/>
              <a:t>3</a:t>
            </a:r>
            <a:r>
              <a:rPr lang="fr-CA" sz="1100" b="0" u="none" baseline="30000" dirty="0" smtClean="0"/>
              <a:t>e</a:t>
            </a:r>
            <a:r>
              <a:rPr lang="fr-CA" sz="1100" b="0" u="none" baseline="0" dirty="0" smtClean="0"/>
              <a:t> </a:t>
            </a:r>
            <a:r>
              <a:rPr lang="fr-CA" sz="1100" b="0" u="none" baseline="0" dirty="0" err="1" smtClean="0"/>
              <a:t>ed</a:t>
            </a:r>
            <a:r>
              <a:rPr lang="fr-CA" sz="1100" b="0" u="none" baseline="0" dirty="0" smtClean="0"/>
              <a:t> : ouverture aux 2</a:t>
            </a:r>
            <a:r>
              <a:rPr lang="fr-CA" sz="1100" b="0" u="none" baseline="30000" dirty="0" smtClean="0"/>
              <a:t>e</a:t>
            </a:r>
            <a:r>
              <a:rPr lang="fr-CA" sz="1100" b="0" u="none" baseline="0" dirty="0" smtClean="0"/>
              <a:t> années de certaines techniques</a:t>
            </a:r>
          </a:p>
          <a:p>
            <a:r>
              <a:rPr lang="fr-CA" sz="1100" b="1" u="none" baseline="0" dirty="0" smtClean="0"/>
              <a:t>Nombre de conférences :</a:t>
            </a:r>
            <a:r>
              <a:rPr lang="fr-CA" sz="1100" u="none" baseline="0" dirty="0" smtClean="0"/>
              <a:t>3</a:t>
            </a:r>
            <a:r>
              <a:rPr lang="fr-CA" sz="1100" u="none" baseline="30000" dirty="0" smtClean="0"/>
              <a:t>e</a:t>
            </a:r>
            <a:r>
              <a:rPr lang="fr-CA" sz="1100" u="none" baseline="0" dirty="0" smtClean="0"/>
              <a:t> </a:t>
            </a:r>
            <a:r>
              <a:rPr lang="fr-CA" sz="1100" dirty="0" err="1" smtClean="0"/>
              <a:t>ed</a:t>
            </a:r>
            <a:r>
              <a:rPr lang="fr-CA" sz="1100" u="none" baseline="0" dirty="0" smtClean="0"/>
              <a:t> :</a:t>
            </a:r>
            <a:r>
              <a:rPr lang="fr-CA" sz="1100" u="none" dirty="0" smtClean="0"/>
              <a:t> </a:t>
            </a:r>
            <a:r>
              <a:rPr lang="fr-CA" sz="1100" u="none" baseline="0" dirty="0" smtClean="0"/>
              <a:t>partenariat avec le festival Eurêka!, ouverture en soirée</a:t>
            </a:r>
          </a:p>
          <a:p>
            <a:r>
              <a:rPr lang="fr-CA" sz="1100" b="1" u="sng" baseline="0" dirty="0" smtClean="0"/>
              <a:t>Autres personnes impliquées dans le projet :</a:t>
            </a:r>
          </a:p>
          <a:p>
            <a:r>
              <a:rPr lang="fr-CA" sz="1100" u="sng" baseline="0" dirty="0" smtClean="0"/>
              <a:t>Interne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u="none" baseline="0" dirty="0" smtClean="0"/>
              <a:t>Enseignants </a:t>
            </a:r>
            <a:r>
              <a:rPr lang="fr-CA" sz="1100" dirty="0"/>
              <a:t>(</a:t>
            </a:r>
            <a:r>
              <a:rPr lang="fr-CA" sz="1100" u="none" baseline="0" dirty="0" smtClean="0"/>
              <a:t>programmes impliqués ): Évaluations des affiches, bénévoles… 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100" dirty="0" smtClean="0">
                <a:cs typeface="Arial"/>
              </a:rPr>
              <a:t>Professionnels, direction des études et employés de soutien : Préparation</a:t>
            </a:r>
            <a:r>
              <a:rPr lang="fr-FR" sz="1100" baseline="0" dirty="0" smtClean="0">
                <a:cs typeface="Arial"/>
              </a:rPr>
              <a:t>s des salles de conférences, évaluations des affiches, soutien administratif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sz="1100" u="none" baseline="0" dirty="0" smtClean="0"/>
              <a:t>CTE : Évaluations des affiches (CTTC)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sz="1100" u="none" baseline="0" dirty="0" smtClean="0"/>
              <a:t>Étudiants : Aider dans la gestion du site lors de l’événement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sz="1100" dirty="0" smtClean="0"/>
              <a:t>+ </a:t>
            </a:r>
            <a:r>
              <a:rPr lang="fr-CA" sz="1100" dirty="0"/>
              <a:t>de </a:t>
            </a:r>
            <a:r>
              <a:rPr lang="fr-CA" sz="1100" b="1" dirty="0"/>
              <a:t>50 </a:t>
            </a:r>
            <a:r>
              <a:rPr lang="fr-CA" sz="1100" dirty="0"/>
              <a:t>bénévoles lors de la journée (1</a:t>
            </a:r>
            <a:r>
              <a:rPr lang="fr-CA" sz="1100" baseline="30000" dirty="0"/>
              <a:t>er</a:t>
            </a:r>
            <a:r>
              <a:rPr lang="fr-CA" sz="1100" dirty="0"/>
              <a:t> </a:t>
            </a:r>
            <a:r>
              <a:rPr lang="fr-CA" sz="1100" dirty="0" err="1"/>
              <a:t>ed</a:t>
            </a:r>
            <a:r>
              <a:rPr lang="fr-CA" sz="1100" dirty="0"/>
              <a:t>=  </a:t>
            </a:r>
            <a:r>
              <a:rPr lang="fr-CA" sz="1100" dirty="0">
                <a:sym typeface="Symbol"/>
              </a:rPr>
              <a:t></a:t>
            </a:r>
            <a:r>
              <a:rPr lang="fr-CA" sz="1100" b="1" dirty="0"/>
              <a:t>15</a:t>
            </a:r>
            <a:r>
              <a:rPr lang="fr-CA" sz="1100" dirty="0"/>
              <a:t>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sz="1100" dirty="0"/>
              <a:t>Aider à monter/démonter la </a:t>
            </a:r>
            <a:r>
              <a:rPr lang="fr-CA" sz="1100" dirty="0" smtClean="0"/>
              <a:t>salle des affiches</a:t>
            </a:r>
            <a:endParaRPr lang="fr-CA" sz="11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sz="1100" dirty="0"/>
              <a:t>Accueillir les élèves du secondaire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sz="1100" dirty="0"/>
              <a:t>Faire les manipulations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sz="1100" dirty="0"/>
              <a:t>Évaluer les affiches </a:t>
            </a:r>
            <a:endParaRPr lang="fr-CA" sz="1100" u="sng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CA" sz="1100" u="sng" baseline="0" dirty="0" smtClean="0"/>
              <a:t>Externe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u="none" baseline="0" dirty="0" smtClean="0"/>
              <a:t>Anciens étudiants/Professionnels </a:t>
            </a:r>
            <a:r>
              <a:rPr lang="fr-CA" sz="1100" u="none" baseline="0" dirty="0" smtClean="0"/>
              <a:t>:</a:t>
            </a:r>
            <a:r>
              <a:rPr lang="fr-CA" sz="1100" u="none" dirty="0" smtClean="0"/>
              <a:t> </a:t>
            </a:r>
            <a:r>
              <a:rPr lang="fr-CA" sz="1100" u="none" baseline="0" dirty="0" smtClean="0"/>
              <a:t>Évaluations </a:t>
            </a:r>
            <a:r>
              <a:rPr lang="fr-CA" sz="1100" u="none" baseline="0" dirty="0" smtClean="0"/>
              <a:t>des affiches (impliquer </a:t>
            </a:r>
            <a:r>
              <a:rPr lang="fr-CA" sz="1100" u="none" baseline="0" dirty="0" smtClean="0"/>
              <a:t>d'anciens participants à venir évaluer les prochains participants)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CA" sz="1100" b="0" u="sng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11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14791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u="sng" dirty="0" smtClean="0"/>
          </a:p>
          <a:p>
            <a:r>
              <a:rPr lang="fr-CA" u="sng" dirty="0" smtClean="0"/>
              <a:t>Avoir + d’anciens étudiants: évaluateurs, conférenciers et visiteurs</a:t>
            </a:r>
            <a:endParaRPr lang="fr-CA" u="sng" baseline="0" dirty="0" smtClean="0"/>
          </a:p>
          <a:p>
            <a:endParaRPr lang="fr-CA" u="sng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84146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61757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63912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 smtClean="0"/>
          </a:p>
          <a:p>
            <a:r>
              <a:rPr lang="fr-CA" b="1" dirty="0" smtClean="0"/>
              <a:t>Tâches</a:t>
            </a:r>
            <a:r>
              <a:rPr lang="fr-CA" b="1" baseline="0" dirty="0" smtClean="0"/>
              <a:t> similaires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 smtClean="0"/>
              <a:t>P</a:t>
            </a:r>
            <a:r>
              <a:rPr lang="fr-CA" baseline="0" dirty="0" smtClean="0"/>
              <a:t>résentations en ÉSP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D</a:t>
            </a:r>
            <a:r>
              <a:rPr lang="fr-CA" baseline="0" dirty="0" smtClean="0"/>
              <a:t>ans certains cours </a:t>
            </a:r>
            <a:r>
              <a:rPr lang="fr-CA" baseline="0" dirty="0" smtClean="0"/>
              <a:t>: biologie </a:t>
            </a:r>
            <a:r>
              <a:rPr lang="fr-CA" baseline="0" dirty="0" smtClean="0"/>
              <a:t>humaine, </a:t>
            </a:r>
            <a:r>
              <a:rPr lang="fr-CA" dirty="0"/>
              <a:t>a</a:t>
            </a:r>
            <a:r>
              <a:rPr lang="fr-CA" baseline="0" dirty="0" smtClean="0"/>
              <a:t>strophysique, </a:t>
            </a:r>
            <a:r>
              <a:rPr lang="fr-CA" baseline="0" dirty="0" smtClean="0"/>
              <a:t>Électronique</a:t>
            </a:r>
            <a:r>
              <a:rPr lang="fr-CA" dirty="0" smtClean="0"/>
              <a:t> (</a:t>
            </a:r>
            <a:r>
              <a:rPr lang="fr-CA" baseline="0" dirty="0" smtClean="0"/>
              <a:t>projet</a:t>
            </a:r>
            <a:r>
              <a:rPr lang="fr-CA" baseline="0" dirty="0" smtClean="0"/>
              <a:t>)</a:t>
            </a:r>
          </a:p>
          <a:p>
            <a:endParaRPr lang="fr-CA" b="1" dirty="0" smtClean="0"/>
          </a:p>
          <a:p>
            <a:r>
              <a:rPr lang="fr-CA" b="1" dirty="0" smtClean="0"/>
              <a:t>Ouvrir à un plus grand nombre de personnes</a:t>
            </a:r>
            <a:r>
              <a:rPr lang="fr-CA" b="1" baseline="0" dirty="0" smtClean="0"/>
              <a:t> </a:t>
            </a:r>
            <a:r>
              <a:rPr lang="fr-CA" b="1" baseline="0" dirty="0" smtClean="0"/>
              <a:t> </a:t>
            </a:r>
            <a:endParaRPr lang="fr-CA" b="1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aseline="0" dirty="0" smtClean="0"/>
              <a:t>Début : seulement finissants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 smtClean="0"/>
              <a:t>Difficulté pour certaines techniques.</a:t>
            </a:r>
            <a:r>
              <a:rPr lang="fr-CA" baseline="0" dirty="0" smtClean="0"/>
              <a:t> Solution : ouvrir au 2</a:t>
            </a:r>
            <a:r>
              <a:rPr lang="fr-CA" baseline="30000" dirty="0" smtClean="0"/>
              <a:t>e</a:t>
            </a:r>
            <a:r>
              <a:rPr lang="fr-CA" baseline="0" dirty="0" smtClean="0"/>
              <a:t> année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75530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3172691"/>
          </a:xfrm>
        </p:spPr>
        <p:txBody>
          <a:bodyPr/>
          <a:lstStyle/>
          <a:p>
            <a:pPr marL="177800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b="1" dirty="0">
                <a:solidFill>
                  <a:srgbClr val="4B4F59"/>
                </a:solidFill>
                <a:cs typeface="Arial"/>
              </a:rPr>
              <a:t>D</a:t>
            </a:r>
            <a:r>
              <a:rPr lang="fr-CA" sz="1100" b="1" dirty="0" smtClean="0">
                <a:solidFill>
                  <a:srgbClr val="4B4F59"/>
                </a:solidFill>
                <a:cs typeface="Arial"/>
              </a:rPr>
              <a:t>ocument </a:t>
            </a:r>
            <a:r>
              <a:rPr lang="fr-CA" sz="1100" b="1" dirty="0" smtClean="0">
                <a:solidFill>
                  <a:srgbClr val="4B4F59"/>
                </a:solidFill>
                <a:cs typeface="Arial"/>
              </a:rPr>
              <a:t>d’inscription : </a:t>
            </a:r>
            <a:endParaRPr lang="fr-CA" sz="1100" b="1" dirty="0" smtClean="0">
              <a:solidFill>
                <a:srgbClr val="4B4F59"/>
              </a:solidFill>
              <a:cs typeface="Arial"/>
            </a:endParaRPr>
          </a:p>
          <a:p>
            <a:pPr marL="635000" lvl="1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dirty="0" smtClean="0">
                <a:solidFill>
                  <a:srgbClr val="4B4F59"/>
                </a:solidFill>
                <a:cs typeface="Arial"/>
              </a:rPr>
              <a:t>Remplir à </a:t>
            </a:r>
            <a:r>
              <a:rPr lang="fr-CA" sz="1100" dirty="0" smtClean="0">
                <a:solidFill>
                  <a:srgbClr val="4B4F59"/>
                </a:solidFill>
                <a:cs typeface="Arial"/>
              </a:rPr>
              <a:t>la </a:t>
            </a:r>
            <a:r>
              <a:rPr lang="fr-CA" sz="1100" dirty="0" err="1" smtClean="0">
                <a:solidFill>
                  <a:srgbClr val="4B4F59"/>
                </a:solidFill>
                <a:cs typeface="Arial"/>
              </a:rPr>
              <a:t>mi-session</a:t>
            </a:r>
            <a:endParaRPr lang="fr-CA" sz="1100" dirty="0" smtClean="0">
              <a:solidFill>
                <a:srgbClr val="4B4F59"/>
              </a:solidFill>
              <a:cs typeface="Arial"/>
            </a:endParaRPr>
          </a:p>
          <a:p>
            <a:pPr marL="635000" lvl="2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dirty="0" smtClean="0">
                <a:solidFill>
                  <a:srgbClr val="4B4F59"/>
                </a:solidFill>
                <a:cs typeface="Arial"/>
              </a:rPr>
              <a:t>Résumé préliminaire</a:t>
            </a:r>
          </a:p>
          <a:p>
            <a:pPr marL="635000" lvl="2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dirty="0" smtClean="0">
                <a:solidFill>
                  <a:srgbClr val="4B4F59"/>
                </a:solidFill>
                <a:cs typeface="Arial"/>
              </a:rPr>
              <a:t>Signatures des étudiants et d’un enseignant responsable (</a:t>
            </a:r>
            <a:r>
              <a:rPr lang="fr-CA" sz="1100" dirty="0" err="1" smtClean="0">
                <a:solidFill>
                  <a:srgbClr val="4B4F59"/>
                </a:solidFill>
                <a:cs typeface="Arial"/>
              </a:rPr>
              <a:t>prog</a:t>
            </a:r>
            <a:r>
              <a:rPr lang="fr-CA" sz="1100" dirty="0" smtClean="0">
                <a:solidFill>
                  <a:srgbClr val="4B4F59"/>
                </a:solidFill>
                <a:cs typeface="Arial"/>
              </a:rPr>
              <a:t>. ou </a:t>
            </a:r>
            <a:r>
              <a:rPr lang="fr-CA" sz="1100" dirty="0" err="1" smtClean="0">
                <a:solidFill>
                  <a:srgbClr val="4B4F59"/>
                </a:solidFill>
                <a:cs typeface="Arial"/>
              </a:rPr>
              <a:t>dpt</a:t>
            </a:r>
            <a:r>
              <a:rPr lang="fr-CA" sz="1100" dirty="0" smtClean="0">
                <a:solidFill>
                  <a:srgbClr val="4B4F59"/>
                </a:solidFill>
                <a:cs typeface="Arial"/>
              </a:rPr>
              <a:t>)</a:t>
            </a:r>
          </a:p>
          <a:p>
            <a:pPr marL="635000" lvl="2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1100" dirty="0" smtClean="0">
              <a:solidFill>
                <a:srgbClr val="4B4F59"/>
              </a:solidFill>
              <a:cs typeface="Arial"/>
            </a:endParaRPr>
          </a:p>
          <a:p>
            <a:pPr marL="177800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b="1" dirty="0" smtClean="0">
                <a:solidFill>
                  <a:srgbClr val="4B4F59"/>
                </a:solidFill>
                <a:cs typeface="Arial"/>
              </a:rPr>
              <a:t>Remettre un résumé final de leur projet : </a:t>
            </a:r>
            <a:r>
              <a:rPr lang="fr-CA" sz="1100" dirty="0" smtClean="0">
                <a:solidFill>
                  <a:srgbClr val="4B4F59"/>
                </a:solidFill>
                <a:cs typeface="Arial"/>
              </a:rPr>
              <a:t>1 mois avant l’événement</a:t>
            </a:r>
          </a:p>
          <a:p>
            <a:pPr marL="177800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1100" dirty="0" smtClean="0">
              <a:solidFill>
                <a:srgbClr val="4B4F59"/>
              </a:solidFill>
              <a:cs typeface="Arial"/>
            </a:endParaRPr>
          </a:p>
          <a:p>
            <a:pPr marL="177800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b="1" dirty="0" smtClean="0">
                <a:solidFill>
                  <a:srgbClr val="4B4F59"/>
                </a:solidFill>
                <a:cs typeface="Arial"/>
              </a:rPr>
              <a:t>Remettre leur document de présentation </a:t>
            </a:r>
            <a:r>
              <a:rPr lang="fr-CA" sz="1100" dirty="0" smtClean="0">
                <a:solidFill>
                  <a:srgbClr val="4B4F59"/>
                </a:solidFill>
                <a:cs typeface="Arial"/>
              </a:rPr>
              <a:t>(l’affiche) : 2 semaines avant l’événement.</a:t>
            </a:r>
          </a:p>
          <a:p>
            <a:pPr marL="635000" lvl="2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dirty="0" smtClean="0">
                <a:solidFill>
                  <a:srgbClr val="4B4F59"/>
                </a:solidFill>
                <a:cs typeface="Arial"/>
              </a:rPr>
              <a:t>À partir d’un </a:t>
            </a:r>
            <a:r>
              <a:rPr lang="fr-CA" sz="1100" dirty="0" smtClean="0">
                <a:solidFill>
                  <a:srgbClr val="4B4F59"/>
                </a:solidFill>
                <a:cs typeface="Arial"/>
              </a:rPr>
              <a:t>gabarit</a:t>
            </a:r>
            <a:endParaRPr lang="fr-CA" sz="1100" dirty="0" smtClean="0">
              <a:solidFill>
                <a:srgbClr val="4B4F59"/>
              </a:solidFill>
              <a:cs typeface="Arial"/>
            </a:endParaRPr>
          </a:p>
          <a:p>
            <a:pPr marL="635000" lvl="2" indent="-177800">
              <a:buClr>
                <a:srgbClr val="00AAE7"/>
              </a:buClr>
              <a:buSzPct val="75000"/>
              <a:buFont typeface="Wingdings" panose="05000000000000000000" pitchFamily="2" charset="2"/>
              <a:buChar char="Ø"/>
            </a:pPr>
            <a:r>
              <a:rPr lang="fr-CA" sz="1100" i="1" dirty="0" smtClean="0">
                <a:solidFill>
                  <a:srgbClr val="4B4F59"/>
                </a:solidFill>
                <a:cs typeface="Arial"/>
              </a:rPr>
              <a:t>Pour la plupart</a:t>
            </a:r>
            <a:r>
              <a:rPr lang="fr-CA" sz="1100" i="1" baseline="0" dirty="0" smtClean="0">
                <a:solidFill>
                  <a:srgbClr val="4B4F59"/>
                </a:solidFill>
                <a:cs typeface="Arial"/>
              </a:rPr>
              <a:t>, c’est leur première affiche!</a:t>
            </a:r>
            <a:endParaRPr lang="fr-CA" sz="1100" i="1" dirty="0" smtClean="0">
              <a:solidFill>
                <a:srgbClr val="4B4F59"/>
              </a:solidFill>
              <a:cs typeface="Arial"/>
            </a:endParaRP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1100" b="1" dirty="0" smtClean="0">
              <a:solidFill>
                <a:srgbClr val="4B4F59"/>
              </a:solidFill>
              <a:cs typeface="Arial"/>
            </a:endParaRPr>
          </a:p>
          <a:p>
            <a:pPr marL="177800" indent="-17780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b="1" dirty="0" smtClean="0">
                <a:solidFill>
                  <a:srgbClr val="4B4F59"/>
                </a:solidFill>
                <a:cs typeface="Arial"/>
              </a:rPr>
              <a:t>Être présent pendant toute la journée de l’événement :</a:t>
            </a:r>
          </a:p>
          <a:p>
            <a:pPr marL="627063" lvl="1" indent="-169863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dirty="0">
                <a:solidFill>
                  <a:srgbClr val="4B4F59"/>
                </a:solidFill>
                <a:cs typeface="Arial"/>
              </a:rPr>
              <a:t>M</a:t>
            </a:r>
            <a:r>
              <a:rPr lang="fr-CA" sz="1100" dirty="0" smtClean="0">
                <a:solidFill>
                  <a:srgbClr val="4B4F59"/>
                </a:solidFill>
                <a:cs typeface="Arial"/>
              </a:rPr>
              <a:t>onter </a:t>
            </a:r>
            <a:r>
              <a:rPr lang="fr-CA" sz="1100" dirty="0" smtClean="0">
                <a:solidFill>
                  <a:srgbClr val="4B4F59"/>
                </a:solidFill>
                <a:cs typeface="Arial"/>
              </a:rPr>
              <a:t>la salle le matin</a:t>
            </a:r>
          </a:p>
          <a:p>
            <a:pPr marL="627063" lvl="1" indent="-169863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dirty="0" smtClean="0">
                <a:solidFill>
                  <a:srgbClr val="4B4F59"/>
                </a:solidFill>
                <a:cs typeface="Arial"/>
              </a:rPr>
              <a:t>Agir avec professionnalisme devant les élèves du secondaire </a:t>
            </a:r>
          </a:p>
          <a:p>
            <a:pPr marL="627063" lvl="1" indent="-169863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dirty="0" smtClean="0">
                <a:solidFill>
                  <a:srgbClr val="4B4F59"/>
                </a:solidFill>
                <a:cs typeface="Arial"/>
              </a:rPr>
              <a:t>Assister aux conférences</a:t>
            </a:r>
          </a:p>
          <a:p>
            <a:pPr marL="627063" lvl="1" indent="-169863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1100" dirty="0" smtClean="0">
                <a:solidFill>
                  <a:srgbClr val="4B4F59"/>
                </a:solidFill>
                <a:cs typeface="Arial"/>
              </a:rPr>
              <a:t>Démonter et nettoyer la salle après l’événement </a:t>
            </a:r>
            <a:endParaRPr lang="fr-FR" sz="1100" dirty="0" smtClean="0">
              <a:solidFill>
                <a:srgbClr val="4B4F59"/>
              </a:solidFill>
              <a:cs typeface="Arial"/>
            </a:endParaRPr>
          </a:p>
          <a:p>
            <a:pPr marL="627063" lvl="1" indent="-169863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1100" i="1" u="sng" dirty="0" smtClean="0">
                <a:solidFill>
                  <a:srgbClr val="4B4F59"/>
                </a:solidFill>
                <a:cs typeface="Arial"/>
              </a:rPr>
              <a:t>Perdre</a:t>
            </a:r>
            <a:r>
              <a:rPr lang="fr-FR" sz="1100" i="1" u="sng" baseline="0" dirty="0" smtClean="0">
                <a:solidFill>
                  <a:srgbClr val="4B4F59"/>
                </a:solidFill>
                <a:cs typeface="Arial"/>
              </a:rPr>
              <a:t> 1 journée d’étude (fin de session)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None/>
            </a:pPr>
            <a:endParaRPr lang="fr-FR" sz="1100" dirty="0" smtClean="0">
              <a:solidFill>
                <a:srgbClr val="4B4F59"/>
              </a:solidFill>
              <a:latin typeface="Arial"/>
              <a:cs typeface="Arial"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49088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99533"/>
          </a:xfrm>
        </p:spPr>
        <p:txBody>
          <a:bodyPr/>
          <a:lstStyle/>
          <a:p>
            <a:pPr marL="0" lvl="2">
              <a:buClr>
                <a:srgbClr val="00AAE7"/>
              </a:buClr>
              <a:buSzPct val="75000"/>
            </a:pPr>
            <a:r>
              <a:rPr lang="fr-FR" sz="1100" b="1" dirty="0" smtClean="0">
                <a:solidFill>
                  <a:srgbClr val="4B4F59"/>
                </a:solidFill>
                <a:latin typeface="Arial"/>
                <a:cs typeface="Arial"/>
              </a:rPr>
              <a:t>Présenter leurs travaux et diffuser leurs résultats de recherche:</a:t>
            </a:r>
          </a:p>
          <a:p>
            <a:pPr marL="719138" lvl="3" indent="-261938">
              <a:buClr>
                <a:srgbClr val="00AAE7"/>
              </a:buClr>
              <a:buSzPct val="75000"/>
              <a:buFont typeface="Wingdings" panose="05000000000000000000" pitchFamily="2" charset="2"/>
              <a:buChar char="Ø"/>
              <a:tabLst>
                <a:tab pos="719138" algn="l"/>
              </a:tabLst>
            </a:pPr>
            <a:r>
              <a:rPr lang="fr-FR" sz="1100" dirty="0" smtClean="0">
                <a:solidFill>
                  <a:srgbClr val="4B4F59"/>
                </a:solidFill>
                <a:latin typeface="Arial"/>
                <a:cs typeface="Arial"/>
              </a:rPr>
              <a:t>Pour certains, c’est la première</a:t>
            </a:r>
            <a:r>
              <a:rPr lang="fr-FR" sz="1100" baseline="0" dirty="0" smtClean="0">
                <a:solidFill>
                  <a:srgbClr val="4B4F59"/>
                </a:solidFill>
                <a:latin typeface="Arial"/>
                <a:cs typeface="Arial"/>
              </a:rPr>
              <a:t> fois</a:t>
            </a:r>
            <a:endParaRPr lang="fr-FR" sz="1100" dirty="0">
              <a:solidFill>
                <a:srgbClr val="4B4F59"/>
              </a:solidFill>
              <a:latin typeface="Arial"/>
              <a:cs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368669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626533"/>
          </a:xfrm>
        </p:spPr>
        <p:txBody>
          <a:bodyPr/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sz="1100" i="1" dirty="0" smtClean="0">
                <a:solidFill>
                  <a:srgbClr val="4B4F59"/>
                </a:solidFill>
                <a:cs typeface="Arial" panose="020B0604020202020204" pitchFamily="34" charset="0"/>
              </a:rPr>
              <a:t>Favoriser le recrutement des filles dans des programmes traditionnellement masculins </a:t>
            </a:r>
            <a:r>
              <a:rPr lang="fr-CA" sz="1100" i="0" dirty="0" smtClean="0">
                <a:solidFill>
                  <a:srgbClr val="4B4F59"/>
                </a:solidFill>
                <a:cs typeface="Arial" panose="020B0604020202020204" pitchFamily="34" charset="0"/>
              </a:rPr>
              <a:t>(</a:t>
            </a:r>
            <a:r>
              <a:rPr lang="fr-CA" sz="1100" dirty="0" smtClean="0">
                <a:solidFill>
                  <a:srgbClr val="4B4F59"/>
                </a:solidFill>
                <a:cs typeface="Arial" panose="020B0604020202020204" pitchFamily="34" charset="0"/>
              </a:rPr>
              <a:t>Subvention Projets novateurs 2014-2015 du Ministère de l’Enseignement supérieur, de la recherche et de la science)</a:t>
            </a:r>
            <a:endParaRPr lang="fr-CA" sz="1100" i="1" dirty="0" smtClean="0">
              <a:solidFill>
                <a:srgbClr val="4B4F59"/>
              </a:solidFill>
              <a:cs typeface="Arial" panose="020B0604020202020204" pitchFamily="34" charset="0"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08755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167640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1" dirty="0" smtClean="0"/>
              <a:t>Activité</a:t>
            </a:r>
            <a:r>
              <a:rPr lang="fr-CA" b="1" baseline="0" dirty="0" smtClean="0"/>
              <a:t> VST pendant les heures de cours au secondaire</a:t>
            </a:r>
            <a:endParaRPr lang="fr-CA" b="1" dirty="0" smtClean="0"/>
          </a:p>
          <a:p>
            <a:endParaRPr lang="fr-CA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1" dirty="0" smtClean="0"/>
              <a:t>École Saint-Laurent : </a:t>
            </a:r>
            <a:r>
              <a:rPr lang="fr-CA" dirty="0" smtClean="0"/>
              <a:t>On parle d’une période</a:t>
            </a:r>
            <a:r>
              <a:rPr lang="fr-CA" baseline="0" dirty="0" smtClean="0"/>
              <a:t> charnière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baseline="0" dirty="0" smtClean="0"/>
              <a:t>Valoriser la réussite scolaire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baseline="0" dirty="0" smtClean="0"/>
              <a:t>Pour des groupes en difficulté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baseline="0" dirty="0" smtClean="0"/>
              <a:t>Pour que les élèves puissent faire les bons choix très tôt pour le 2</a:t>
            </a:r>
            <a:r>
              <a:rPr lang="fr-CA" baseline="30000" dirty="0" smtClean="0"/>
              <a:t>e</a:t>
            </a:r>
            <a:r>
              <a:rPr lang="fr-CA" baseline="0" dirty="0" smtClean="0"/>
              <a:t> cycle du secondaire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fr-CA" baseline="0" dirty="0" smtClean="0"/>
              <a:t>Sciences enrichies sec. 4 et chimie/physique de sec.5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34406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3869267"/>
          </a:xfrm>
        </p:spPr>
        <p:txBody>
          <a:bodyPr/>
          <a:lstStyle/>
          <a:p>
            <a:r>
              <a:rPr lang="fr-CA" sz="1000" b="1" dirty="0" smtClean="0"/>
              <a:t>2 </a:t>
            </a:r>
            <a:r>
              <a:rPr lang="fr-CA" sz="1000" b="1" dirty="0"/>
              <a:t>catégories par affiche </a:t>
            </a:r>
            <a:r>
              <a:rPr lang="fr-CA" sz="1000" dirty="0"/>
              <a:t>:</a:t>
            </a:r>
          </a:p>
          <a:p>
            <a:pPr marL="179388" lvl="1" indent="-179388">
              <a:buFont typeface="Arial" panose="020B0604020202020204" pitchFamily="34" charset="0"/>
              <a:buChar char="•"/>
              <a:tabLst>
                <a:tab pos="179388" algn="l"/>
              </a:tabLst>
              <a:defRPr/>
            </a:pPr>
            <a:r>
              <a:rPr lang="fr-CA" sz="1000" u="sng" dirty="0"/>
              <a:t>Vulgarisation </a:t>
            </a:r>
            <a:r>
              <a:rPr lang="fr-CA" sz="1000" u="sng" dirty="0" smtClean="0"/>
              <a:t>scientifique</a:t>
            </a:r>
          </a:p>
          <a:p>
            <a:pPr marL="636588" lvl="2" indent="-179388">
              <a:buFont typeface="Arial" panose="020B0604020202020204" pitchFamily="34" charset="0"/>
              <a:buChar char="•"/>
              <a:tabLst>
                <a:tab pos="179388" algn="l"/>
              </a:tabLst>
              <a:defRPr/>
            </a:pPr>
            <a:r>
              <a:rPr lang="fr-CA" sz="1000" dirty="0" smtClean="0"/>
              <a:t>Faire </a:t>
            </a:r>
            <a:r>
              <a:rPr lang="fr-CA" sz="1000" dirty="0"/>
              <a:t>partager à un large public les connaissances scientifiques ou </a:t>
            </a:r>
            <a:r>
              <a:rPr lang="fr-CA" sz="1000" dirty="0" smtClean="0"/>
              <a:t>techniques.</a:t>
            </a:r>
          </a:p>
          <a:p>
            <a:pPr marL="636588" lvl="2" indent="-179388">
              <a:buFont typeface="Arial" panose="020B0604020202020204" pitchFamily="34" charset="0"/>
              <a:buChar char="•"/>
              <a:tabLst>
                <a:tab pos="179388" algn="l"/>
              </a:tabLst>
              <a:defRPr/>
            </a:pPr>
            <a:r>
              <a:rPr lang="fr-CA" sz="1000" dirty="0"/>
              <a:t>F</a:t>
            </a:r>
            <a:r>
              <a:rPr lang="fr-CA" sz="1000" dirty="0" smtClean="0"/>
              <a:t>avoriser </a:t>
            </a:r>
            <a:r>
              <a:rPr lang="fr-CA" sz="1000" dirty="0"/>
              <a:t>chez ce dernier l'acquisition d'une certaine culture scientifique. </a:t>
            </a:r>
          </a:p>
          <a:p>
            <a:pPr marL="179388" lvl="1" indent="-179388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fr-CA" sz="1000" u="sng" dirty="0"/>
              <a:t>Projets spécifiques </a:t>
            </a:r>
            <a:endParaRPr lang="fr-CA" sz="1000" u="sng" dirty="0" smtClean="0"/>
          </a:p>
          <a:p>
            <a:pPr marL="636588" lvl="2" indent="-179388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fr-CA" sz="1000" dirty="0" smtClean="0"/>
              <a:t>Étude </a:t>
            </a:r>
            <a:r>
              <a:rPr lang="fr-CA" sz="1000" dirty="0"/>
              <a:t>de cas, recherche collégiale, travail de conception et de développement, expérimentation en </a:t>
            </a:r>
            <a:r>
              <a:rPr lang="fr-CA" sz="1000" dirty="0" smtClean="0"/>
              <a:t>laboratoire. </a:t>
            </a:r>
            <a:endParaRPr lang="fr-CA" sz="1000" b="1" dirty="0" smtClean="0"/>
          </a:p>
          <a:p>
            <a:pPr marL="0" lvl="1"/>
            <a:r>
              <a:rPr lang="fr-CA" sz="1000" b="1" dirty="0" smtClean="0"/>
              <a:t>Trois </a:t>
            </a:r>
            <a:r>
              <a:rPr lang="fr-CA" sz="1000" b="1" dirty="0" smtClean="0"/>
              <a:t>conférences </a:t>
            </a:r>
            <a:r>
              <a:rPr lang="fr-CA" sz="1000" dirty="0" smtClean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000" dirty="0" smtClean="0"/>
              <a:t>1</a:t>
            </a:r>
            <a:r>
              <a:rPr lang="fr-CA" sz="1000" baseline="30000" dirty="0" smtClean="0"/>
              <a:t>er</a:t>
            </a:r>
            <a:r>
              <a:rPr lang="fr-CA" sz="1000" baseline="0" dirty="0" smtClean="0"/>
              <a:t> conférence </a:t>
            </a:r>
            <a:r>
              <a:rPr lang="fr-CA" sz="1000" dirty="0"/>
              <a:t>p</a:t>
            </a:r>
            <a:r>
              <a:rPr lang="fr-CA" sz="1000" baseline="0" dirty="0" smtClean="0"/>
              <a:t>our les élèves du secondaire : Vulgarisation scientifique ludique, interactive et qui pique leur curiosité (choisir une valeur sure).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000" baseline="0" dirty="0" smtClean="0"/>
              <a:t>2</a:t>
            </a:r>
            <a:r>
              <a:rPr lang="fr-CA" sz="1000" baseline="30000" dirty="0" smtClean="0"/>
              <a:t>e</a:t>
            </a:r>
            <a:r>
              <a:rPr lang="fr-CA" sz="1000" baseline="0" dirty="0" smtClean="0"/>
              <a:t> conférence </a:t>
            </a:r>
            <a:r>
              <a:rPr lang="fr-CA" sz="1000" dirty="0"/>
              <a:t> </a:t>
            </a:r>
            <a:r>
              <a:rPr lang="fr-CA" sz="1000" dirty="0" smtClean="0"/>
              <a:t>p</a:t>
            </a:r>
            <a:r>
              <a:rPr lang="fr-CA" sz="1000" baseline="0" dirty="0" smtClean="0"/>
              <a:t>our les cégépiens : </a:t>
            </a:r>
            <a:r>
              <a:rPr lang="fr-CA" sz="1000" dirty="0"/>
              <a:t>L</a:t>
            </a:r>
            <a:r>
              <a:rPr lang="fr-CA" sz="1000" kern="1200" dirty="0" smtClean="0">
                <a:solidFill>
                  <a:schemeClr val="tx1"/>
                </a:solidFill>
                <a:effectLst/>
              </a:rPr>
              <a:t>e parcours professionnel d’une personnalité connue ou non dans le domaine scientifique ou technologique (favoriser</a:t>
            </a:r>
            <a:r>
              <a:rPr lang="fr-CA" sz="1000" kern="1200" baseline="0" dirty="0" smtClean="0">
                <a:solidFill>
                  <a:schemeClr val="tx1"/>
                </a:solidFill>
                <a:effectLst/>
              </a:rPr>
              <a:t> les anciens étudiants).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sz="1000" kern="1200" dirty="0" smtClean="0">
                <a:solidFill>
                  <a:srgbClr val="00AAE7"/>
                </a:solidFill>
                <a:effectLst/>
              </a:rPr>
              <a:t>Conférence grand public (nouveauté de 2017 : avec le soutien financier d’Eurêka)</a:t>
            </a:r>
          </a:p>
          <a:p>
            <a:endParaRPr lang="fr-CA" sz="1000" dirty="0"/>
          </a:p>
          <a:p>
            <a:r>
              <a:rPr lang="fr-CA" sz="1000" b="1" dirty="0" smtClean="0"/>
              <a:t>Ateliers de manipulation </a:t>
            </a:r>
            <a:r>
              <a:rPr lang="fr-CA" sz="1000" dirty="0" smtClean="0"/>
              <a:t>: Une ou deux activités offertes par chacun des programmes ou départements (enseignants) et </a:t>
            </a:r>
            <a:r>
              <a:rPr lang="fr-CA" sz="1000" dirty="0" smtClean="0"/>
              <a:t>Montréal-scientifique.</a:t>
            </a:r>
            <a:endParaRPr lang="fr-CA" sz="1000" baseline="0" dirty="0" smtClean="0"/>
          </a:p>
          <a:p>
            <a:endParaRPr lang="fr-CA" sz="1000" b="1" baseline="0" dirty="0" smtClean="0"/>
          </a:p>
          <a:p>
            <a:r>
              <a:rPr lang="fr-CA" sz="1000" b="1" baseline="0" dirty="0" smtClean="0"/>
              <a:t>Remise des prix </a:t>
            </a:r>
            <a:r>
              <a:rPr lang="fr-CA" sz="1000" baseline="0" dirty="0" smtClean="0"/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000" dirty="0"/>
              <a:t>P</a:t>
            </a:r>
            <a:r>
              <a:rPr lang="fr-CA" sz="1000" baseline="0" dirty="0" smtClean="0"/>
              <a:t>rojets </a:t>
            </a:r>
            <a:r>
              <a:rPr lang="fr-CA" sz="1000" baseline="0" dirty="0" smtClean="0"/>
              <a:t>évalués selon des critères spécifiques par un mélange de membres </a:t>
            </a:r>
            <a:r>
              <a:rPr lang="fr-CA" sz="1000" dirty="0"/>
              <a:t>(</a:t>
            </a:r>
            <a:r>
              <a:rPr lang="fr-CA" sz="1000" baseline="0" dirty="0" smtClean="0"/>
              <a:t>direction</a:t>
            </a:r>
            <a:r>
              <a:rPr lang="fr-CA" sz="1000" baseline="0" dirty="0" smtClean="0"/>
              <a:t>, d’enseignants, d’anciens étudiants et de </a:t>
            </a:r>
            <a:r>
              <a:rPr lang="fr-CA" sz="1000" baseline="0" dirty="0" smtClean="0"/>
              <a:t>professionnels). </a:t>
            </a:r>
            <a:endParaRPr lang="fr-CA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000" baseline="0" dirty="0" smtClean="0"/>
              <a:t>Les 3 meilleurs projets pour chacune des catégories reçoivent un prix en argent.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000" baseline="0" dirty="0" smtClean="0"/>
              <a:t>2 prix du public (élèves du secondaire et du Cégep, membres du personnel du cégep, amis et famille)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sz="1000" baseline="0" dirty="0" smtClean="0"/>
              <a:t>Le projet qui obtient le plus de vote pour chacune des catégories reçoit un prix en argent.</a:t>
            </a:r>
          </a:p>
          <a:p>
            <a:endParaRPr lang="fr-CA" baseline="0" dirty="0" smtClean="0"/>
          </a:p>
          <a:p>
            <a:endParaRPr lang="fr-CA" baseline="0" dirty="0" smtClean="0"/>
          </a:p>
          <a:p>
            <a:endParaRPr lang="fr-CA" baseline="0" dirty="0" smtClean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085166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u="sng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20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73737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13135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84679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11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VST2016</a:t>
            </a:r>
          </a:p>
          <a:p>
            <a:r>
              <a:rPr lang="fr-CA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chimie de la couleur</a:t>
            </a:r>
          </a:p>
          <a:p>
            <a:r>
              <a:rPr lang="fr-CA" sz="11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Olivier</a:t>
            </a:r>
            <a:r>
              <a:rPr lang="fr-CA" sz="11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A" sz="11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Leogane</a:t>
            </a:r>
            <a:endParaRPr lang="fr-CA" sz="11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A" sz="11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Chimiste et artiste autodidacte</a:t>
            </a:r>
            <a:endParaRPr lang="fr-CA" sz="11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A" sz="11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A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 boson de </a:t>
            </a:r>
            <a:r>
              <a:rPr lang="fr-CA" sz="11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Higgs</a:t>
            </a:r>
            <a:endParaRPr lang="fr-CA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Yves </a:t>
            </a:r>
            <a:r>
              <a:rPr lang="fr-FR" sz="11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Sirois</a:t>
            </a:r>
            <a:endParaRPr lang="fr-FR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Directeur de recherche CNRS à  l’École polytechnique en France</a:t>
            </a:r>
            <a:endParaRPr lang="fr-CA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A" sz="11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A" sz="11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VST2017</a:t>
            </a:r>
          </a:p>
          <a:p>
            <a:r>
              <a:rPr lang="fr-CA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chimie de l’amour</a:t>
            </a:r>
          </a:p>
          <a:p>
            <a:r>
              <a:rPr lang="fr-CA" sz="11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Normand Voyer</a:t>
            </a:r>
          </a:p>
          <a:p>
            <a:r>
              <a:rPr lang="fr-CA" sz="11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Chimiste et chroniqueur</a:t>
            </a:r>
            <a:r>
              <a:rPr lang="fr-CA" sz="11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scientifique</a:t>
            </a:r>
            <a:endParaRPr lang="fr-CA" sz="11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A" sz="11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A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L’élaboration du vaccin contre l’</a:t>
            </a:r>
            <a:r>
              <a:rPr lang="fr-CA" sz="11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Ebola</a:t>
            </a:r>
            <a:endParaRPr lang="fr-CA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A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Gaby </a:t>
            </a:r>
            <a:r>
              <a:rPr lang="fr-CA" sz="11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Kobinger</a:t>
            </a:r>
            <a:endParaRPr lang="fr-CA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A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Microbiologiste, professeur-chercheur et directeur du Centre de recherche en infectiologie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18911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108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3221182"/>
          </a:xfrm>
        </p:spPr>
        <p:txBody>
          <a:bodyPr/>
          <a:lstStyle/>
          <a:p>
            <a:endParaRPr lang="fr-CA" dirty="0" smtClean="0"/>
          </a:p>
          <a:p>
            <a:r>
              <a:rPr lang="fr-CA" dirty="0" smtClean="0"/>
              <a:t>Publics cibles : Pourquoi?</a:t>
            </a:r>
          </a:p>
          <a:p>
            <a:endParaRPr lang="fr-CA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 smtClean="0"/>
              <a:t>2</a:t>
            </a:r>
            <a:r>
              <a:rPr lang="fr-CA" baseline="30000" dirty="0" smtClean="0"/>
              <a:t>e</a:t>
            </a:r>
            <a:r>
              <a:rPr lang="fr-CA" dirty="0" smtClean="0"/>
              <a:t> à 4</a:t>
            </a:r>
            <a:r>
              <a:rPr lang="fr-CA" baseline="30000" dirty="0" smtClean="0"/>
              <a:t>e</a:t>
            </a:r>
            <a:r>
              <a:rPr lang="fr-CA" dirty="0" smtClean="0"/>
              <a:t> secondaire : </a:t>
            </a:r>
            <a:r>
              <a:rPr lang="fr-CA" dirty="0" smtClean="0"/>
              <a:t>Pour </a:t>
            </a:r>
            <a:r>
              <a:rPr lang="fr-CA" dirty="0" smtClean="0"/>
              <a:t>leur permettre de faire un choix éclairé et valoriser la réussite scolaire</a:t>
            </a:r>
          </a:p>
          <a:p>
            <a:endParaRPr lang="fr-CA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 smtClean="0"/>
              <a:t>Cégépiens : </a:t>
            </a:r>
            <a:r>
              <a:rPr lang="fr-CA" dirty="0" smtClean="0"/>
              <a:t>R</a:t>
            </a:r>
            <a:r>
              <a:rPr lang="fr-CA" dirty="0" smtClean="0"/>
              <a:t>ecrutement </a:t>
            </a:r>
            <a:r>
              <a:rPr lang="fr-CA" dirty="0" smtClean="0"/>
              <a:t>dans nos</a:t>
            </a:r>
            <a:r>
              <a:rPr lang="fr-CA" baseline="0" dirty="0" smtClean="0"/>
              <a:t> </a:t>
            </a:r>
            <a:r>
              <a:rPr lang="fr-CA" baseline="0" dirty="0" smtClean="0"/>
              <a:t>programmes techniques présents lors de l’activité </a:t>
            </a:r>
            <a:r>
              <a:rPr lang="fr-CA" baseline="0" dirty="0" smtClean="0"/>
              <a:t>à </a:t>
            </a:r>
            <a:r>
              <a:rPr lang="fr-CA" baseline="0" dirty="0" smtClean="0"/>
              <a:t>partir de transfert d’élèves </a:t>
            </a:r>
            <a:r>
              <a:rPr lang="fr-CA" baseline="0" dirty="0" smtClean="0"/>
              <a:t>dans le Cégep.</a:t>
            </a:r>
            <a:endParaRPr lang="fr-CA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 smtClean="0"/>
              <a:t>Grand public 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 smtClean="0"/>
              <a:t>Famille et amis : </a:t>
            </a:r>
            <a:endParaRPr lang="fr-CA" dirty="0" smtClean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fr-CA" dirty="0" smtClean="0"/>
              <a:t>Leur</a:t>
            </a:r>
            <a:r>
              <a:rPr lang="fr-CA" baseline="0" dirty="0" smtClean="0"/>
              <a:t> </a:t>
            </a:r>
            <a:r>
              <a:rPr lang="fr-CA" baseline="0" dirty="0" smtClean="0"/>
              <a:t>expliquer où est rendu </a:t>
            </a:r>
            <a:r>
              <a:rPr lang="fr-CA" baseline="0" dirty="0" smtClean="0"/>
              <a:t>l’élève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fr-CA" dirty="0"/>
              <a:t>L</a:t>
            </a:r>
            <a:r>
              <a:rPr lang="fr-CA" baseline="0" dirty="0" smtClean="0"/>
              <a:t>eur </a:t>
            </a:r>
            <a:r>
              <a:rPr lang="fr-CA" baseline="0" dirty="0" smtClean="0"/>
              <a:t>montrer les réalisations effectuées dans le cadre des études collégiales</a:t>
            </a:r>
            <a:endParaRPr lang="fr-CA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 smtClean="0"/>
              <a:t>Ouverture en soirée : </a:t>
            </a:r>
            <a:endParaRPr lang="fr-CA" dirty="0" smtClean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fr-CA" dirty="0" smtClean="0"/>
              <a:t>Valoriser </a:t>
            </a:r>
            <a:r>
              <a:rPr lang="fr-CA" dirty="0" smtClean="0"/>
              <a:t>la diffusion de la </a:t>
            </a:r>
            <a:r>
              <a:rPr lang="fr-CA" dirty="0" smtClean="0"/>
              <a:t>science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fr-CA" dirty="0"/>
              <a:t>V</a:t>
            </a:r>
            <a:r>
              <a:rPr lang="fr-CA" dirty="0" smtClean="0"/>
              <a:t>aloriser </a:t>
            </a:r>
            <a:r>
              <a:rPr lang="fr-CA" dirty="0" smtClean="0"/>
              <a:t>l’appartenance</a:t>
            </a:r>
            <a:r>
              <a:rPr lang="fr-CA" baseline="0" dirty="0" smtClean="0"/>
              <a:t> à la communauté.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55728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Les</a:t>
            </a:r>
            <a:r>
              <a:rPr lang="fr-CA" baseline="0" dirty="0" smtClean="0"/>
              <a:t> programmes en gras sont exclusifs au Cégep de Saint-Laurent </a:t>
            </a:r>
            <a:r>
              <a:rPr lang="fr-C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dans le réseau collégial du Grand Montréal. 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44386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Vitrine : Cégep Saint-Laurent très connu pour les</a:t>
            </a:r>
            <a:r>
              <a:rPr lang="fr-CA" baseline="0" dirty="0" smtClean="0"/>
              <a:t> programmes artistiques, mais il n’y avait aucune activité qui donnait une vitrine des domaines scientifiques.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44386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00AAE7"/>
              </a:buClr>
              <a:buSzPct val="75000"/>
              <a:buFont typeface="Wingdings" charset="2"/>
              <a:buNone/>
            </a:pPr>
            <a:r>
              <a:rPr lang="fr-FR" sz="1100" b="1" u="sng" dirty="0" smtClean="0">
                <a:cs typeface="Arial"/>
              </a:rPr>
              <a:t>Développement de VST</a:t>
            </a:r>
            <a:r>
              <a:rPr lang="fr-FR" sz="1100" b="1" u="sng" dirty="0" smtClean="0">
                <a:cs typeface="Arial"/>
              </a:rPr>
              <a:t>:</a:t>
            </a:r>
            <a:endParaRPr lang="fr-FR" sz="1100" b="1" u="sng" dirty="0" smtClean="0">
              <a:cs typeface="Arial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AE7"/>
              </a:buClr>
              <a:buSzPct val="75000"/>
              <a:buFont typeface="Arial" panose="020B0604020202020204" pitchFamily="34" charset="0"/>
              <a:buChar char="•"/>
              <a:tabLst/>
              <a:defRPr/>
            </a:pPr>
            <a:r>
              <a:rPr lang="fr-FR" sz="1100" dirty="0" smtClean="0">
                <a:cs typeface="Arial"/>
              </a:rPr>
              <a:t>Une</a:t>
            </a:r>
            <a:r>
              <a:rPr lang="fr-FR" sz="1100" baseline="0" dirty="0" smtClean="0">
                <a:cs typeface="Arial"/>
              </a:rPr>
              <a:t> 1</a:t>
            </a:r>
            <a:r>
              <a:rPr lang="fr-FR" sz="1100" baseline="30000" dirty="0" smtClean="0">
                <a:cs typeface="Arial"/>
              </a:rPr>
              <a:t>er</a:t>
            </a:r>
            <a:r>
              <a:rPr lang="fr-FR" sz="1100" baseline="0" dirty="0" smtClean="0">
                <a:cs typeface="Arial"/>
              </a:rPr>
              <a:t> rencontre avec les représentants de chaque programme/</a:t>
            </a:r>
            <a:r>
              <a:rPr lang="fr-FR" sz="1100" baseline="0" dirty="0" err="1" smtClean="0">
                <a:cs typeface="Arial"/>
              </a:rPr>
              <a:t>dpt</a:t>
            </a:r>
            <a:r>
              <a:rPr lang="fr-FR" sz="1100" baseline="0" dirty="0" smtClean="0">
                <a:cs typeface="Arial"/>
              </a:rPr>
              <a:t> à caractère scientifique</a:t>
            </a:r>
          </a:p>
          <a:p>
            <a:pPr marL="627063" lvl="1" indent="-177800">
              <a:buClr>
                <a:srgbClr val="00AAE7"/>
              </a:buClr>
              <a:buSzPct val="75000"/>
              <a:buFont typeface="Arial" panose="020B0604020202020204" pitchFamily="34" charset="0"/>
              <a:buChar char="•"/>
            </a:pPr>
            <a:r>
              <a:rPr lang="fr-FR" sz="1100" baseline="0" dirty="0" smtClean="0">
                <a:cs typeface="Arial"/>
              </a:rPr>
              <a:t>Nommer quelqu’un (une pers/ pas un </a:t>
            </a:r>
            <a:r>
              <a:rPr lang="fr-FR" sz="1100" baseline="0" dirty="0" err="1" smtClean="0">
                <a:cs typeface="Arial"/>
              </a:rPr>
              <a:t>dpt</a:t>
            </a:r>
            <a:r>
              <a:rPr lang="fr-FR" sz="1100" baseline="0" dirty="0" smtClean="0">
                <a:cs typeface="Arial"/>
              </a:rPr>
              <a:t>) qui veut s’impliquer? Idéalement avec de l’expérience dans l’organisation d’un </a:t>
            </a:r>
            <a:r>
              <a:rPr lang="fr-FR" sz="1100" baseline="0" dirty="0" err="1" smtClean="0">
                <a:cs typeface="Arial"/>
              </a:rPr>
              <a:t>Colloc</a:t>
            </a:r>
            <a:r>
              <a:rPr lang="fr-FR" sz="1100" baseline="0" dirty="0" smtClean="0">
                <a:cs typeface="Arial"/>
              </a:rPr>
              <a:t> </a:t>
            </a:r>
          </a:p>
          <a:p>
            <a:pPr marL="627063" lvl="1" indent="-177800">
              <a:buClr>
                <a:srgbClr val="00AAE7"/>
              </a:buClr>
              <a:buSzPct val="75000"/>
              <a:buFont typeface="Arial" panose="020B0604020202020204" pitchFamily="34" charset="0"/>
              <a:buChar char="•"/>
            </a:pPr>
            <a:r>
              <a:rPr lang="fr-FR" sz="1100" baseline="0" dirty="0" smtClean="0">
                <a:cs typeface="Arial"/>
              </a:rPr>
              <a:t>Nommer un(e)  conseiller(e)  </a:t>
            </a:r>
            <a:r>
              <a:rPr lang="fr-FR" sz="1100" baseline="0" dirty="0" smtClean="0">
                <a:cs typeface="Arial"/>
              </a:rPr>
              <a:t>pédagogique pour appuyer le projet</a:t>
            </a:r>
            <a:endParaRPr lang="fr-FR" sz="1100" baseline="0" dirty="0" smtClean="0">
              <a:cs typeface="Arial"/>
            </a:endParaRPr>
          </a:p>
          <a:p>
            <a:pPr marL="627063" lvl="1" indent="-177800">
              <a:buClr>
                <a:srgbClr val="00AAE7"/>
              </a:buClr>
              <a:buSzPct val="75000"/>
              <a:buFont typeface="Arial" panose="020B0604020202020204" pitchFamily="34" charset="0"/>
              <a:buChar char="•"/>
            </a:pPr>
            <a:endParaRPr lang="fr-CA" sz="1100" b="1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AE7"/>
              </a:buClr>
              <a:buSzPct val="75000"/>
              <a:buFont typeface="Arial" panose="020B0604020202020204" pitchFamily="34" charset="0"/>
              <a:buNone/>
              <a:tabLst/>
              <a:defRPr/>
            </a:pPr>
            <a:r>
              <a:rPr lang="fr-CA" sz="1100" b="1" dirty="0" smtClean="0"/>
              <a:t>Trouver</a:t>
            </a:r>
            <a:r>
              <a:rPr lang="fr-CA" sz="1100" b="1" baseline="0" dirty="0" smtClean="0"/>
              <a:t> les activités qui représenteraient le Salon et la façon de les mettre en place:</a:t>
            </a:r>
          </a:p>
          <a:p>
            <a:pPr marL="628650" lvl="3" indent="-171450">
              <a:buClr>
                <a:srgbClr val="00AAE7"/>
              </a:buClr>
              <a:buSzPct val="75000"/>
              <a:buFont typeface="Arial" panose="020B0604020202020204" pitchFamily="34" charset="0"/>
              <a:buChar char="•"/>
              <a:defRPr/>
            </a:pPr>
            <a:r>
              <a:rPr lang="fr-CA" sz="1100" baseline="0" dirty="0" smtClean="0"/>
              <a:t>Affiche : format, normes…</a:t>
            </a:r>
          </a:p>
          <a:p>
            <a:pPr marL="628650" lvl="3" indent="-171450">
              <a:buClr>
                <a:srgbClr val="00AAE7"/>
              </a:buClr>
              <a:buSzPct val="75000"/>
              <a:buFont typeface="Arial" panose="020B0604020202020204" pitchFamily="34" charset="0"/>
              <a:buChar char="•"/>
              <a:defRPr/>
            </a:pPr>
            <a:r>
              <a:rPr lang="fr-CA" sz="1100" baseline="0" dirty="0" smtClean="0"/>
              <a:t>Conférencier : </a:t>
            </a:r>
            <a:r>
              <a:rPr lang="fr-CA" sz="1100" dirty="0"/>
              <a:t>T</a:t>
            </a:r>
            <a:r>
              <a:rPr lang="fr-CA" sz="1100" baseline="0" dirty="0" smtClean="0"/>
              <a:t>ype </a:t>
            </a:r>
            <a:r>
              <a:rPr lang="fr-CA" sz="1100" baseline="0" dirty="0" smtClean="0"/>
              <a:t>de présentation, </a:t>
            </a:r>
            <a:r>
              <a:rPr lang="fr-CA" sz="1100" dirty="0"/>
              <a:t>durée, favoriser </a:t>
            </a:r>
            <a:r>
              <a:rPr lang="fr-CA" sz="1100" u="none" baseline="0" dirty="0" smtClean="0"/>
              <a:t>les anciens finissants</a:t>
            </a:r>
            <a:endParaRPr lang="fr-CA" sz="1100" dirty="0"/>
          </a:p>
          <a:p>
            <a:pPr marL="628650" lvl="3" indent="-171450">
              <a:buClr>
                <a:srgbClr val="00AAE7"/>
              </a:buClr>
              <a:buSzPct val="75000"/>
              <a:buFont typeface="Arial" panose="020B0604020202020204" pitchFamily="34" charset="0"/>
              <a:buChar char="•"/>
              <a:defRPr/>
            </a:pPr>
            <a:r>
              <a:rPr lang="fr-CA" sz="1100" baseline="0" dirty="0" smtClean="0"/>
              <a:t>Manipulations offertes</a:t>
            </a:r>
            <a:r>
              <a:rPr lang="fr-CA" sz="1100" dirty="0" smtClean="0"/>
              <a:t> par les enseignants du Collège</a:t>
            </a:r>
            <a:endParaRPr lang="fr-CA" sz="1100" baseline="0" dirty="0" smtClean="0"/>
          </a:p>
          <a:p>
            <a:pPr marL="1714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AE7"/>
              </a:buClr>
              <a:buSzPct val="75000"/>
              <a:buFont typeface="Wingdings" panose="05000000000000000000" pitchFamily="2" charset="2"/>
              <a:buChar char="v"/>
              <a:tabLst/>
              <a:defRPr/>
            </a:pPr>
            <a:r>
              <a:rPr lang="fr-FR" sz="1100" b="1" dirty="0" smtClean="0">
                <a:solidFill>
                  <a:srgbClr val="00AAE7"/>
                </a:solidFill>
                <a:cs typeface="Arial"/>
              </a:rPr>
              <a:t>Penser à l’espace nécessaire pour tout ça</a:t>
            </a:r>
            <a:endParaRPr lang="fr-FR" sz="1100" b="1" dirty="0" smtClean="0">
              <a:solidFill>
                <a:srgbClr val="00AAE7"/>
              </a:solidFill>
              <a:cs typeface="Arial"/>
            </a:endParaRPr>
          </a:p>
          <a:p>
            <a:endParaRPr lang="fr-CA" sz="1100" b="1" dirty="0" smtClean="0"/>
          </a:p>
          <a:p>
            <a:r>
              <a:rPr lang="fr-CA" sz="1100" b="1" dirty="0" smtClean="0"/>
              <a:t>S’assurer </a:t>
            </a:r>
            <a:r>
              <a:rPr lang="fr-CA" sz="1100" b="1" dirty="0" smtClean="0"/>
              <a:t>de l’intérêt pour ce genre d’activité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dirty="0"/>
              <a:t>T</a:t>
            </a:r>
            <a:r>
              <a:rPr lang="fr-CA" sz="1100" baseline="0" dirty="0" smtClean="0"/>
              <a:t>rouver 1 enseignant responsable/programme</a:t>
            </a:r>
            <a:r>
              <a:rPr lang="fr-CA" sz="1100" dirty="0" smtClean="0"/>
              <a:t> </a:t>
            </a:r>
            <a:r>
              <a:rPr lang="fr-CA" sz="1100" baseline="0" dirty="0" smtClean="0"/>
              <a:t>pour faire la liaison avec les organisateurs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aseline="0" dirty="0" smtClean="0"/>
              <a:t>Communiquer avec les écoles sec. du quartier (enseignant → enseignant et CP → CP).</a:t>
            </a:r>
          </a:p>
          <a:p>
            <a:pPr marL="628650" marR="0" lvl="3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sz="1100" baseline="0" dirty="0" smtClean="0"/>
              <a:t>Développer du matériel de promotion qui présente l’activité et qui permet d’expliquer le gain pédagogique potentiel (guide du visiteur, conférence…)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CA" sz="1100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fr-CA" sz="1100" b="1" baseline="0" dirty="0" smtClean="0"/>
              <a:t>Définir clairement les attentes par rapport aux participants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aseline="0" dirty="0" smtClean="0"/>
              <a:t>Critère de sélection (seulement les finissants ?)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aseline="0" dirty="0" smtClean="0"/>
              <a:t>Documentation à remettre (résumé, présentation…)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aseline="0" dirty="0" smtClean="0"/>
              <a:t>Présence à la journée de l’activité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CA" sz="1100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CA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CA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CA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CA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B6AC1-7E61-489E-B513-7C87F8C67E0B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51158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255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256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8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943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08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646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837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80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709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117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D3E02-C1CA-1D42-B568-A284A1CD9B56}" type="datetimeFigureOut">
              <a:rPr lang="fr-FR" smtClean="0"/>
              <a:t>05/06/2017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8CAAB-8E0C-0440-A1CF-3D366D574A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234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tags" Target="../tags/tag41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3.xml"/><Relationship Id="rId4" Type="http://schemas.openxmlformats.org/officeDocument/2006/relationships/tags" Target="../tags/tag4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2.jp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image" Target="../media/image2.jp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2.jp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image" Target="../media/image2.jp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2.jp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image" Target="../media/image2.jp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2.jp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2.jpg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7" Type="http://schemas.openxmlformats.org/officeDocument/2006/relationships/image" Target="../media/image2.jp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jp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image" Target="../media/image2.jp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tags" Target="../tags/tag85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tags" Target="../tags/tag11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.emf"/><Relationship Id="rId5" Type="http://schemas.openxmlformats.org/officeDocument/2006/relationships/tags" Target="../tags/tag13.xml"/><Relationship Id="rId10" Type="http://schemas.openxmlformats.org/officeDocument/2006/relationships/image" Target="../media/image4.png"/><Relationship Id="rId4" Type="http://schemas.openxmlformats.org/officeDocument/2006/relationships/tags" Target="../tags/tag12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tags" Target="../tags/tag16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8.emf"/><Relationship Id="rId5" Type="http://schemas.openxmlformats.org/officeDocument/2006/relationships/tags" Target="../tags/tag18.xml"/><Relationship Id="rId10" Type="http://schemas.openxmlformats.org/officeDocument/2006/relationships/image" Target="../media/image7.emf"/><Relationship Id="rId4" Type="http://schemas.openxmlformats.org/officeDocument/2006/relationships/tags" Target="../tags/tag17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21.xml"/><Relationship Id="rId7" Type="http://schemas.openxmlformats.org/officeDocument/2006/relationships/image" Target="../media/image2.jp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2.jp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2.jp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2.jp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2.jp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4F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95299" y="3029532"/>
            <a:ext cx="8258176" cy="1745625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fr-FR" sz="6500" dirty="0" smtClean="0">
                <a:solidFill>
                  <a:schemeClr val="bg1"/>
                </a:solidFill>
                <a:latin typeface="Arial"/>
                <a:cs typeface="Arial"/>
              </a:rPr>
              <a:t>Vivre la science et les technologies (VST)</a:t>
            </a:r>
            <a:endParaRPr lang="fr-FR" sz="65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Sous-titre 2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90549" y="4632282"/>
            <a:ext cx="8162925" cy="65233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i="1" dirty="0" smtClean="0">
                <a:solidFill>
                  <a:srgbClr val="FFFFFF"/>
                </a:solidFill>
                <a:latin typeface="Arial"/>
                <a:cs typeface="Arial"/>
              </a:rPr>
              <a:t>Salon sur les sciences et les technologies à l’intention des élèves du secondaire</a:t>
            </a:r>
            <a:endParaRPr lang="fr-FR" i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ous-titre 2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85800" y="6021288"/>
            <a:ext cx="7086600" cy="65233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800" dirty="0" smtClean="0">
                <a:solidFill>
                  <a:schemeClr val="bg1"/>
                </a:solidFill>
                <a:latin typeface="Arial"/>
                <a:cs typeface="Arial"/>
              </a:rPr>
              <a:t>Patrick Gouin et Frédérick Viens </a:t>
            </a:r>
          </a:p>
          <a:p>
            <a:pPr algn="l"/>
            <a:r>
              <a:rPr lang="fr-FR" sz="1800" dirty="0">
                <a:solidFill>
                  <a:schemeClr val="bg1"/>
                </a:solidFill>
                <a:latin typeface="Arial"/>
                <a:cs typeface="Arial"/>
              </a:rPr>
              <a:t>7</a:t>
            </a:r>
            <a:r>
              <a:rPr lang="fr-FR" sz="1800" dirty="0" smtClean="0">
                <a:solidFill>
                  <a:schemeClr val="bg1"/>
                </a:solidFill>
                <a:latin typeface="Arial"/>
                <a:cs typeface="Arial"/>
              </a:rPr>
              <a:t> juin 2017</a:t>
            </a:r>
            <a:endParaRPr lang="fr-FR" sz="1800" dirty="0">
              <a:solidFill>
                <a:srgbClr val="4B4F59"/>
              </a:solidFill>
              <a:latin typeface="Arial"/>
              <a:cs typeface="Arial"/>
            </a:endParaRPr>
          </a:p>
        </p:txBody>
      </p:sp>
      <p:pic>
        <p:nvPicPr>
          <p:cNvPr id="6" name="Picture 2" descr="K:\DIRECTION_DES_COMMUNICATIONS\Logos\Dossier final-nouveau logo\14-499_CEGEP_Logos_Declinaisons\14-499_CEGEP_Logos_Declinaisons\Logos\1_Horizontal\Renv\CegepSL_H_RGB_RenvBlancBleu_BR.pn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606162"/>
            <a:ext cx="4299264" cy="88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51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00A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CA" sz="5000" dirty="0" smtClean="0">
                <a:solidFill>
                  <a:schemeClr val="bg1"/>
                </a:solidFill>
                <a:latin typeface="Arial"/>
                <a:cs typeface="Arial"/>
              </a:rPr>
              <a:t>Nos éditions en chiffres</a:t>
            </a:r>
            <a:endParaRPr lang="fr-CA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graphicFrame>
        <p:nvGraphicFramePr>
          <p:cNvPr id="3" name="Tableau 2"/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716179262"/>
              </p:ext>
            </p:extLst>
          </p:nvPr>
        </p:nvGraphicFramePr>
        <p:xfrm>
          <a:off x="432374" y="2040530"/>
          <a:ext cx="8279252" cy="4030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2962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296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61200"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Édition</a:t>
                      </a:r>
                      <a:endParaRPr lang="fr-CA" sz="2800" dirty="0"/>
                    </a:p>
                  </a:txBody>
                  <a:tcPr anchor="ctr">
                    <a:solidFill>
                      <a:srgbClr val="00AA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École secondaire (niveau)</a:t>
                      </a:r>
                    </a:p>
                  </a:txBody>
                  <a:tcPr anchor="ctr">
                    <a:solidFill>
                      <a:srgbClr val="00AA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Nombre d’inscrits</a:t>
                      </a:r>
                      <a:endParaRPr lang="fr-CA" sz="2800" dirty="0"/>
                    </a:p>
                  </a:txBody>
                  <a:tcPr anchor="ctr">
                    <a:solidFill>
                      <a:srgbClr val="00AA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fr-CA" sz="3200" dirty="0" smtClean="0"/>
                        <a:t>1</a:t>
                      </a:r>
                      <a:r>
                        <a:rPr lang="fr-CA" sz="3200" baseline="30000" dirty="0" smtClean="0"/>
                        <a:t>re</a:t>
                      </a:r>
                      <a:endParaRPr lang="fr-CA" sz="3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Saint-Laurent (II)</a:t>
                      </a:r>
                      <a:endParaRPr lang="fr-C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57</a:t>
                      </a:r>
                      <a:endParaRPr lang="fr-CA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72000">
                <a:tc>
                  <a:txBody>
                    <a:bodyPr/>
                    <a:lstStyle/>
                    <a:p>
                      <a:pPr algn="ctr"/>
                      <a:r>
                        <a:rPr lang="fr-CA" sz="3200" dirty="0" smtClean="0"/>
                        <a:t>2</a:t>
                      </a:r>
                      <a:r>
                        <a:rPr lang="fr-CA" sz="3200" baseline="30000" dirty="0" smtClean="0"/>
                        <a:t>e</a:t>
                      </a:r>
                      <a:endParaRPr lang="fr-CA" sz="3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800" dirty="0" smtClean="0"/>
                        <a:t>Saint-Laurent (II)</a:t>
                      </a:r>
                    </a:p>
                    <a:p>
                      <a:pPr algn="ctr"/>
                      <a:r>
                        <a:rPr lang="fr-CA" sz="2800" dirty="0" err="1" smtClean="0"/>
                        <a:t>Saint-Maxime</a:t>
                      </a:r>
                      <a:r>
                        <a:rPr lang="fr-CA" sz="2800" baseline="0" dirty="0" smtClean="0"/>
                        <a:t> (IV)</a:t>
                      </a:r>
                      <a:endParaRPr lang="fr-C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80</a:t>
                      </a:r>
                    </a:p>
                    <a:p>
                      <a:pPr algn="ctr"/>
                      <a:r>
                        <a:rPr lang="fr-CA" sz="2800" dirty="0" smtClean="0"/>
                        <a:t>28</a:t>
                      </a:r>
                      <a:endParaRPr lang="fr-CA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13717">
                <a:tc>
                  <a:txBody>
                    <a:bodyPr/>
                    <a:lstStyle/>
                    <a:p>
                      <a:pPr algn="ctr"/>
                      <a:r>
                        <a:rPr lang="fr-CA" sz="3200" dirty="0" smtClean="0"/>
                        <a:t>3</a:t>
                      </a:r>
                      <a:r>
                        <a:rPr lang="fr-CA" sz="3200" baseline="30000" dirty="0" smtClean="0"/>
                        <a:t>e</a:t>
                      </a:r>
                      <a:r>
                        <a:rPr lang="fr-CA" sz="3200" dirty="0" smtClean="0"/>
                        <a:t> </a:t>
                      </a:r>
                      <a:endParaRPr lang="fr-CA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800" b="1" dirty="0" smtClean="0">
                          <a:solidFill>
                            <a:srgbClr val="00AAE7"/>
                          </a:solidFill>
                        </a:rPr>
                        <a:t>La Voie </a:t>
                      </a:r>
                      <a:r>
                        <a:rPr lang="fr-CA" sz="2800" b="1" baseline="0" dirty="0" smtClean="0">
                          <a:solidFill>
                            <a:srgbClr val="00AAE7"/>
                          </a:solidFill>
                        </a:rPr>
                        <a:t>(IV) *</a:t>
                      </a:r>
                      <a:endParaRPr lang="fr-CA" sz="2800" b="1" dirty="0" smtClean="0">
                        <a:solidFill>
                          <a:srgbClr val="00AAE7"/>
                        </a:solidFill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800" dirty="0" smtClean="0"/>
                        <a:t>Pierre-Laporte </a:t>
                      </a:r>
                      <a:r>
                        <a:rPr lang="fr-CA" sz="2800" baseline="0" dirty="0" smtClean="0"/>
                        <a:t>(IV)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800" baseline="0" dirty="0" smtClean="0"/>
                        <a:t>Mont-Saint-Louis ( IV)</a:t>
                      </a:r>
                      <a:endParaRPr lang="fr-CA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135 </a:t>
                      </a:r>
                    </a:p>
                    <a:p>
                      <a:pPr algn="ctr"/>
                      <a:r>
                        <a:rPr lang="fr-CA" sz="2800" dirty="0" smtClean="0"/>
                        <a:t>(total)</a:t>
                      </a:r>
                      <a:endParaRPr lang="fr-CA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>
            <p:custDataLst>
              <p:tags r:id="rId5"/>
            </p:custDataLst>
          </p:nvPr>
        </p:nvSpPr>
        <p:spPr>
          <a:xfrm>
            <a:off x="640080" y="6235859"/>
            <a:ext cx="393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rgbClr val="00AAE7"/>
                </a:solidFill>
              </a:rPr>
              <a:t>* Programme international</a:t>
            </a:r>
            <a:endParaRPr lang="fr-CA" dirty="0">
              <a:solidFill>
                <a:srgbClr val="00AA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86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00A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CA" sz="5000" dirty="0" smtClean="0">
                <a:solidFill>
                  <a:schemeClr val="bg1"/>
                </a:solidFill>
                <a:latin typeface="Arial"/>
                <a:cs typeface="Arial"/>
              </a:rPr>
              <a:t>Nos éditions en chiffres</a:t>
            </a:r>
            <a:endParaRPr lang="fr-CA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graphicFrame>
        <p:nvGraphicFramePr>
          <p:cNvPr id="5" name="Tableau 4"/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690167186"/>
              </p:ext>
            </p:extLst>
          </p:nvPr>
        </p:nvGraphicFramePr>
        <p:xfrm>
          <a:off x="432687" y="2038246"/>
          <a:ext cx="8278626" cy="4031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195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1954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1954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853552"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Édition</a:t>
                      </a:r>
                      <a:endParaRPr lang="fr-CA" sz="2800" dirty="0"/>
                    </a:p>
                  </a:txBody>
                  <a:tcPr anchor="ctr">
                    <a:solidFill>
                      <a:srgbClr val="00AA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800" dirty="0" smtClean="0"/>
                        <a:t>Nombre de programmes</a:t>
                      </a:r>
                    </a:p>
                  </a:txBody>
                  <a:tcPr anchor="ctr">
                    <a:solidFill>
                      <a:srgbClr val="00AA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800" dirty="0" smtClean="0"/>
                        <a:t>Nombre d’équipes participantes</a:t>
                      </a:r>
                      <a:endParaRPr lang="fr-CA" sz="2800" dirty="0"/>
                    </a:p>
                  </a:txBody>
                  <a:tcPr anchor="ctr">
                    <a:solidFill>
                      <a:srgbClr val="00AA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Nombre de conférences</a:t>
                      </a:r>
                      <a:endParaRPr lang="fr-CA" sz="2800" dirty="0"/>
                    </a:p>
                  </a:txBody>
                  <a:tcPr anchor="ctr">
                    <a:solidFill>
                      <a:srgbClr val="00AA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25879">
                <a:tc>
                  <a:txBody>
                    <a:bodyPr/>
                    <a:lstStyle/>
                    <a:p>
                      <a:pPr algn="ctr"/>
                      <a:r>
                        <a:rPr lang="fr-CA" sz="3200" dirty="0" smtClean="0"/>
                        <a:t>1</a:t>
                      </a:r>
                      <a:r>
                        <a:rPr lang="fr-CA" sz="3200" baseline="30000" dirty="0" smtClean="0"/>
                        <a:t>re</a:t>
                      </a:r>
                      <a:endParaRPr lang="fr-CA" sz="3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6</a:t>
                      </a:r>
                      <a:endParaRPr lang="fr-C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20</a:t>
                      </a:r>
                      <a:endParaRPr lang="fr-C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2</a:t>
                      </a:r>
                      <a:endParaRPr lang="fr-CA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5879">
                <a:tc>
                  <a:txBody>
                    <a:bodyPr/>
                    <a:lstStyle/>
                    <a:p>
                      <a:pPr algn="ctr"/>
                      <a:r>
                        <a:rPr lang="fr-CA" sz="3200" dirty="0" smtClean="0"/>
                        <a:t>2</a:t>
                      </a:r>
                      <a:r>
                        <a:rPr lang="fr-CA" sz="3200" baseline="30000" dirty="0" smtClean="0"/>
                        <a:t>e</a:t>
                      </a:r>
                      <a:endParaRPr lang="fr-CA" sz="3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800" dirty="0" smtClean="0"/>
                        <a:t>7 </a:t>
                      </a:r>
                      <a:endParaRPr lang="fr-C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18 / 23</a:t>
                      </a:r>
                      <a:endParaRPr lang="fr-C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2</a:t>
                      </a:r>
                      <a:endParaRPr lang="fr-CA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25879">
                <a:tc>
                  <a:txBody>
                    <a:bodyPr/>
                    <a:lstStyle/>
                    <a:p>
                      <a:pPr algn="ctr"/>
                      <a:r>
                        <a:rPr lang="fr-CA" sz="3200" dirty="0" smtClean="0"/>
                        <a:t>3</a:t>
                      </a:r>
                      <a:r>
                        <a:rPr lang="fr-CA" sz="3200" baseline="30000" dirty="0" smtClean="0"/>
                        <a:t>e</a:t>
                      </a:r>
                      <a:r>
                        <a:rPr lang="fr-CA" sz="3200" dirty="0" smtClean="0"/>
                        <a:t> </a:t>
                      </a:r>
                      <a:endParaRPr lang="fr-CA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800" dirty="0" smtClean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25 / 27</a:t>
                      </a:r>
                      <a:endParaRPr lang="fr-C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/>
                        <a:t>3</a:t>
                      </a:r>
                      <a:endParaRPr lang="fr-CA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476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00A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/>
            <a:r>
              <a:rPr lang="fr-CA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Prospective</a:t>
            </a:r>
            <a:r>
              <a:rPr lang="fr-CA" sz="5400" b="1" dirty="0">
                <a:solidFill>
                  <a:schemeClr val="bg1"/>
                </a:solidFill>
              </a:rPr>
              <a:t> </a:t>
            </a:r>
            <a:endParaRPr lang="fr-CA" sz="5400" dirty="0">
              <a:solidFill>
                <a:schemeClr val="bg1"/>
              </a:solidFill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sp>
        <p:nvSpPr>
          <p:cNvPr id="21" name="Espace réservé du texte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295275" y="1904135"/>
            <a:ext cx="8658225" cy="41503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S’assurer d’avoir une base solide d’écoles participantes</a:t>
            </a:r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Atteindre plus de 200 visiteurs du secondaire </a:t>
            </a:r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Avoir plus d’une trentaine d’équipes pour la présentation des affiches</a:t>
            </a:r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Assurer l’engagement d’anciens étudiants</a:t>
            </a:r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Former de nouveaux partenariats</a:t>
            </a:r>
            <a:endParaRPr lang="fr-CA" sz="3000" dirty="0"/>
          </a:p>
          <a:p>
            <a:pPr marL="0" lvl="0" indent="0">
              <a:lnSpc>
                <a:spcPct val="114000"/>
              </a:lnSpc>
              <a:buClr>
                <a:srgbClr val="00AAE7"/>
              </a:buClr>
              <a:buSzPct val="75000"/>
              <a:buNone/>
            </a:pPr>
            <a:endParaRPr lang="fr-CA" sz="3000" dirty="0"/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 lvl="0"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b="1" dirty="0"/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b="1" dirty="0"/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FR" sz="3000" dirty="0" smtClean="0">
              <a:solidFill>
                <a:srgbClr val="4B4F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118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6014029"/>
          </a:xfrm>
          <a:prstGeom prst="rect">
            <a:avLst/>
          </a:prstGeom>
          <a:solidFill>
            <a:srgbClr val="4B4F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pic>
        <p:nvPicPr>
          <p:cNvPr id="6" name="Image 5" descr="14-013_CEGEP_Powerpoint2-logo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sp>
        <p:nvSpPr>
          <p:cNvPr id="15" name="Titr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72440" y="446501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fr-FR" sz="6000" dirty="0">
                <a:solidFill>
                  <a:srgbClr val="00AAE7"/>
                </a:solidFill>
                <a:latin typeface="Arial"/>
                <a:cs typeface="Arial"/>
              </a:rPr>
              <a:t>L’engagement étudiant</a:t>
            </a:r>
          </a:p>
        </p:txBody>
      </p:sp>
    </p:spTree>
    <p:extLst>
      <p:ext uri="{BB962C8B-B14F-4D97-AF65-F5344CB8AC3E}">
        <p14:creationId xmlns:p14="http://schemas.microsoft.com/office/powerpoint/2010/main" val="347570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4B4F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FR" sz="5000" dirty="0" smtClean="0">
                <a:solidFill>
                  <a:schemeClr val="bg1"/>
                </a:solidFill>
                <a:latin typeface="Arial"/>
                <a:cs typeface="Arial"/>
              </a:rPr>
              <a:t>Comment convaincre nos étudiants?</a:t>
            </a:r>
            <a:endParaRPr lang="fr-FR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0585" y="1940573"/>
            <a:ext cx="8229600" cy="4468522"/>
          </a:xfrm>
        </p:spPr>
        <p:txBody>
          <a:bodyPr anchor="t">
            <a:noAutofit/>
          </a:bodyPr>
          <a:lstStyle/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/>
                <a:cs typeface="Arial"/>
              </a:rPr>
              <a:t>Trouver une façon de les rejoindre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600" dirty="0" smtClean="0">
                <a:solidFill>
                  <a:srgbClr val="4B4F59"/>
                </a:solidFill>
                <a:latin typeface="Arial"/>
                <a:cs typeface="Arial"/>
              </a:rPr>
              <a:t>Impliquer leurs enseignants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600" dirty="0" smtClean="0">
                <a:solidFill>
                  <a:srgbClr val="4B4F59"/>
                </a:solidFill>
                <a:latin typeface="Arial"/>
                <a:cs typeface="Arial"/>
              </a:rPr>
              <a:t>Utiliser des cours ou des périodes prévues à l’horaire pour rejoindre le plus grand nombre de personnes </a:t>
            </a:r>
            <a:r>
              <a:rPr lang="fr-CA" sz="2600" b="1" dirty="0" smtClean="0">
                <a:solidFill>
                  <a:srgbClr val="00AAE7"/>
                </a:solidFill>
                <a:latin typeface="Arial"/>
                <a:cs typeface="Arial"/>
              </a:rPr>
              <a:t>(les rencontrer)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600" dirty="0" smtClean="0">
                <a:solidFill>
                  <a:srgbClr val="4B4F59"/>
                </a:solidFill>
                <a:latin typeface="Arial"/>
                <a:cs typeface="Arial"/>
              </a:rPr>
              <a:t>Expliquer les gains possibles pour eux</a:t>
            </a:r>
            <a:endParaRPr lang="fr-CA" sz="2600" dirty="0">
              <a:solidFill>
                <a:srgbClr val="4B4F59"/>
              </a:solidFill>
              <a:latin typeface="Arial"/>
              <a:cs typeface="Arial"/>
            </a:endParaRP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800" dirty="0" smtClean="0">
                <a:solidFill>
                  <a:srgbClr val="4B4F59"/>
                </a:solidFill>
                <a:latin typeface="Arial"/>
                <a:cs typeface="Arial"/>
              </a:rPr>
              <a:t>Définir des attentes </a:t>
            </a:r>
            <a:r>
              <a:rPr lang="fr-CA" sz="2800" dirty="0">
                <a:solidFill>
                  <a:srgbClr val="4B4F59"/>
                </a:solidFill>
                <a:latin typeface="Arial"/>
                <a:cs typeface="Arial"/>
              </a:rPr>
              <a:t>claires dès le départ </a:t>
            </a:r>
            <a:endParaRPr lang="fr-CA" sz="2800" dirty="0" smtClean="0">
              <a:solidFill>
                <a:srgbClr val="4B4F59"/>
              </a:solidFill>
              <a:latin typeface="Arial"/>
              <a:cs typeface="Arial"/>
            </a:endParaRP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600" dirty="0" smtClean="0">
                <a:solidFill>
                  <a:srgbClr val="4B4F59"/>
                </a:solidFill>
                <a:latin typeface="Arial"/>
                <a:cs typeface="Arial"/>
              </a:rPr>
              <a:t>Document d’inscription 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600" dirty="0" smtClean="0">
                <a:solidFill>
                  <a:srgbClr val="4B4F59"/>
                </a:solidFill>
                <a:latin typeface="Arial"/>
                <a:cs typeface="Arial"/>
              </a:rPr>
              <a:t>Calendrier préétabli</a:t>
            </a:r>
            <a:endParaRPr lang="fr-FR" sz="2600" dirty="0" smtClean="0">
              <a:solidFill>
                <a:srgbClr val="4B4F59"/>
              </a:solidFill>
              <a:latin typeface="Arial"/>
              <a:cs typeface="Arial"/>
            </a:endParaRP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2800" dirty="0" smtClean="0">
              <a:solidFill>
                <a:srgbClr val="4B4F59"/>
              </a:solidFill>
              <a:latin typeface="Arial"/>
              <a:cs typeface="Arial"/>
            </a:endParaRP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FR" sz="2800" dirty="0" smtClean="0">
              <a:solidFill>
                <a:srgbClr val="4B4F59"/>
              </a:solidFill>
              <a:latin typeface="Arial"/>
              <a:cs typeface="Arial"/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7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4B4F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FR" sz="5000" dirty="0" smtClean="0">
                <a:solidFill>
                  <a:schemeClr val="bg1"/>
                </a:solidFill>
                <a:latin typeface="Arial"/>
                <a:cs typeface="Arial"/>
              </a:rPr>
              <a:t>Éléments facilitateurs</a:t>
            </a:r>
            <a:endParaRPr lang="fr-FR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0585" y="1940573"/>
            <a:ext cx="8229600" cy="3421136"/>
          </a:xfr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/>
                <a:cs typeface="Arial"/>
              </a:rPr>
              <a:t>Utiliser les tâches similaires déjà présentes dans leurs cours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/>
                <a:cs typeface="Arial"/>
              </a:rPr>
              <a:t>Inscription obligatoire dans certains cours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/>
                <a:cs typeface="Arial"/>
              </a:rPr>
              <a:t>La possibilité du travail d’équipe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/>
                <a:cs typeface="Arial"/>
              </a:rPr>
              <a:t>Parrainage enseignant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>
                <a:solidFill>
                  <a:srgbClr val="4B4F59"/>
                </a:solidFill>
                <a:latin typeface="Arial"/>
                <a:cs typeface="Arial"/>
              </a:rPr>
              <a:t>Ouvrir à un plus grand nombre de </a:t>
            </a:r>
            <a:r>
              <a:rPr lang="fr-CA" sz="3000" dirty="0" smtClean="0">
                <a:solidFill>
                  <a:srgbClr val="4B4F59"/>
                </a:solidFill>
                <a:latin typeface="Arial"/>
                <a:cs typeface="Arial"/>
              </a:rPr>
              <a:t>personnes</a:t>
            </a:r>
            <a:endParaRPr lang="fr-CA" sz="3000" dirty="0">
              <a:solidFill>
                <a:srgbClr val="4B4F59"/>
              </a:solidFill>
              <a:latin typeface="Arial"/>
              <a:cs typeface="Arial"/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3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4B4F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451585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FR" sz="5000" dirty="0" smtClean="0">
                <a:solidFill>
                  <a:schemeClr val="bg1"/>
                </a:solidFill>
                <a:latin typeface="Arial"/>
                <a:cs typeface="Arial"/>
              </a:rPr>
              <a:t>La participation de nos étudiants?</a:t>
            </a:r>
            <a:endParaRPr lang="fr-FR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0585" y="1940573"/>
            <a:ext cx="8229600" cy="4468522"/>
          </a:xfr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>
                <a:solidFill>
                  <a:srgbClr val="4B4F59"/>
                </a:solidFill>
                <a:latin typeface="Arial"/>
                <a:cs typeface="Arial"/>
              </a:rPr>
              <a:t>Remplir le document d’inscription </a:t>
            </a:r>
          </a:p>
          <a:p>
            <a:pPr>
              <a:lnSpc>
                <a:spcPct val="150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>
                <a:solidFill>
                  <a:srgbClr val="4B4F59"/>
                </a:solidFill>
                <a:latin typeface="Arial"/>
                <a:cs typeface="Arial"/>
              </a:rPr>
              <a:t>Préparer et remettre un résumé final </a:t>
            </a:r>
          </a:p>
          <a:p>
            <a:pPr>
              <a:lnSpc>
                <a:spcPct val="150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/>
                <a:cs typeface="Arial"/>
              </a:rPr>
              <a:t>Préparer et remettre leur document de présentation</a:t>
            </a:r>
          </a:p>
          <a:p>
            <a:pPr>
              <a:lnSpc>
                <a:spcPct val="150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/>
                <a:cs typeface="Arial"/>
              </a:rPr>
              <a:t>Être présent pendant toute la journée de l’événement</a:t>
            </a: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7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4B4F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FR" sz="5000" dirty="0" smtClean="0">
                <a:solidFill>
                  <a:schemeClr val="bg1"/>
                </a:solidFill>
                <a:latin typeface="Arial"/>
                <a:cs typeface="Arial"/>
              </a:rPr>
              <a:t>Les gains pour les cégépiens</a:t>
            </a:r>
            <a:endParaRPr lang="fr-FR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0584" y="1940573"/>
            <a:ext cx="8541015" cy="4468522"/>
          </a:xfrm>
        </p:spPr>
        <p:txBody>
          <a:bodyPr anchor="t">
            <a:noAutofit/>
          </a:bodyPr>
          <a:lstStyle/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000" dirty="0" smtClean="0">
                <a:solidFill>
                  <a:srgbClr val="4B4F59"/>
                </a:solidFill>
                <a:latin typeface="Arial"/>
                <a:cs typeface="Arial"/>
              </a:rPr>
              <a:t>Améliorer leur compréhension des </a:t>
            </a: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concepts </a:t>
            </a: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000" dirty="0" smtClean="0">
                <a:solidFill>
                  <a:srgbClr val="4B4F59"/>
                </a:solidFill>
                <a:latin typeface="Arial"/>
                <a:cs typeface="Arial"/>
              </a:rPr>
              <a:t>Développer leurs aptitudes 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Communication scientifique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2600" dirty="0">
                <a:solidFill>
                  <a:srgbClr val="4B4F59"/>
                </a:solidFill>
                <a:latin typeface="Arial"/>
                <a:cs typeface="Arial"/>
              </a:rPr>
              <a:t>V</a:t>
            </a: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ulgarisation scientifique </a:t>
            </a:r>
            <a:r>
              <a:rPr lang="fr-CA" sz="2600" dirty="0" smtClean="0">
                <a:solidFill>
                  <a:srgbClr val="4B4F59"/>
                </a:solidFill>
                <a:latin typeface="Arial"/>
                <a:cs typeface="Arial"/>
              </a:rPr>
              <a:t>auprès</a:t>
            </a:r>
          </a:p>
          <a:p>
            <a:pPr lvl="2">
              <a:buClr>
                <a:srgbClr val="4B4F59"/>
              </a:buClr>
              <a:buSzPct val="75000"/>
              <a:buFont typeface="Wingdings" charset="2"/>
              <a:buChar char="§"/>
            </a:pPr>
            <a:r>
              <a:rPr lang="fr-CA" dirty="0" smtClean="0">
                <a:solidFill>
                  <a:srgbClr val="4B4F59"/>
                </a:solidFill>
                <a:latin typeface="Arial"/>
                <a:cs typeface="Arial"/>
              </a:rPr>
              <a:t>d’un public varié </a:t>
            </a:r>
            <a:r>
              <a:rPr lang="fr-CA" sz="2000" dirty="0">
                <a:solidFill>
                  <a:srgbClr val="4B4F59"/>
                </a:solidFill>
                <a:latin typeface="Arial"/>
                <a:cs typeface="Arial"/>
              </a:rPr>
              <a:t>(différents </a:t>
            </a:r>
            <a:r>
              <a:rPr lang="fr-CA" sz="2000" dirty="0" smtClean="0">
                <a:solidFill>
                  <a:srgbClr val="4B4F59"/>
                </a:solidFill>
                <a:latin typeface="Arial"/>
                <a:cs typeface="Arial"/>
              </a:rPr>
              <a:t>niveaux de connaissances)</a:t>
            </a:r>
          </a:p>
          <a:p>
            <a:pPr lvl="2">
              <a:buClr>
                <a:srgbClr val="4B4F59"/>
              </a:buClr>
              <a:buSzPct val="75000"/>
              <a:buFont typeface="Wingdings" charset="2"/>
              <a:buChar char="§"/>
            </a:pPr>
            <a:r>
              <a:rPr lang="fr-CA" dirty="0" smtClean="0">
                <a:solidFill>
                  <a:srgbClr val="4B4F59"/>
                </a:solidFill>
                <a:latin typeface="Arial"/>
                <a:cs typeface="Arial"/>
              </a:rPr>
              <a:t>d’une communauté culturelle diversifiée</a:t>
            </a:r>
            <a:endParaRPr lang="fr-FR" dirty="0">
              <a:solidFill>
                <a:srgbClr val="4B4F59"/>
              </a:solidFill>
              <a:latin typeface="Arial"/>
              <a:cs typeface="Arial"/>
            </a:endParaRPr>
          </a:p>
          <a:p>
            <a:pPr marL="457200" lvl="2" indent="-457200"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P</a:t>
            </a:r>
            <a:r>
              <a:rPr lang="fr-FR" sz="3000" dirty="0" smtClean="0">
                <a:solidFill>
                  <a:srgbClr val="4B4F59"/>
                </a:solidFill>
                <a:latin typeface="Arial"/>
                <a:cs typeface="Arial"/>
              </a:rPr>
              <a:t>résenter </a:t>
            </a: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leurs travaux et </a:t>
            </a:r>
            <a:r>
              <a:rPr lang="fr-FR" sz="3000" dirty="0" smtClean="0">
                <a:solidFill>
                  <a:srgbClr val="4B4F59"/>
                </a:solidFill>
                <a:latin typeface="Arial"/>
                <a:cs typeface="Arial"/>
              </a:rPr>
              <a:t>diffuser </a:t>
            </a: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leurs résultats de recherche</a:t>
            </a:r>
          </a:p>
          <a:p>
            <a:pPr marL="914400" lvl="2" indent="0">
              <a:buClr>
                <a:srgbClr val="4B4F59"/>
              </a:buClr>
              <a:buSzPct val="75000"/>
              <a:buNone/>
            </a:pPr>
            <a:endParaRPr lang="fr-FR" dirty="0" smtClean="0">
              <a:solidFill>
                <a:srgbClr val="4B4F59"/>
              </a:solidFill>
              <a:latin typeface="Arial"/>
              <a:cs typeface="Arial"/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4B4F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FR" sz="5000" dirty="0" smtClean="0">
                <a:solidFill>
                  <a:schemeClr val="bg1"/>
                </a:solidFill>
                <a:latin typeface="Arial"/>
                <a:cs typeface="Arial"/>
              </a:rPr>
              <a:t>Les gains pour les cégépiens</a:t>
            </a:r>
            <a:endParaRPr lang="fr-FR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0584" y="1940573"/>
            <a:ext cx="8510536" cy="4641758"/>
          </a:xfrm>
        </p:spPr>
        <p:txBody>
          <a:bodyPr anchor="t">
            <a:noAutofit/>
          </a:bodyPr>
          <a:lstStyle/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000" dirty="0" smtClean="0">
                <a:solidFill>
                  <a:srgbClr val="4B4F59"/>
                </a:solidFill>
                <a:latin typeface="Arial"/>
                <a:cs typeface="Arial"/>
              </a:rPr>
              <a:t>Partager leurs </a:t>
            </a: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compétences et connaissances </a:t>
            </a:r>
            <a:endParaRPr lang="fr-FR" sz="3000" dirty="0" smtClean="0">
              <a:solidFill>
                <a:srgbClr val="4B4F59"/>
              </a:solidFill>
              <a:latin typeface="Arial"/>
              <a:cs typeface="Arial"/>
            </a:endParaRP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Échanges entre </a:t>
            </a:r>
            <a:r>
              <a:rPr lang="fr-FR" sz="2600" dirty="0">
                <a:solidFill>
                  <a:srgbClr val="4B4F59"/>
                </a:solidFill>
                <a:latin typeface="Arial"/>
                <a:cs typeface="Arial"/>
              </a:rPr>
              <a:t>les participants (</a:t>
            </a: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inter-programmes)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Échanges entre </a:t>
            </a:r>
            <a:r>
              <a:rPr lang="fr-FR" sz="2600" dirty="0">
                <a:solidFill>
                  <a:srgbClr val="4B4F59"/>
                </a:solidFill>
                <a:latin typeface="Arial"/>
                <a:cs typeface="Arial"/>
              </a:rPr>
              <a:t>nos étudiants et les </a:t>
            </a: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visiteurs</a:t>
            </a:r>
          </a:p>
          <a:p>
            <a:pPr lvl="2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2200" dirty="0">
                <a:solidFill>
                  <a:srgbClr val="4B4F59"/>
                </a:solidFill>
                <a:latin typeface="Arial"/>
                <a:cs typeface="Arial"/>
              </a:rPr>
              <a:t>S</a:t>
            </a:r>
            <a:r>
              <a:rPr lang="fr-FR" sz="2200" dirty="0" smtClean="0">
                <a:solidFill>
                  <a:srgbClr val="4B4F59"/>
                </a:solidFill>
                <a:latin typeface="Arial"/>
                <a:cs typeface="Arial"/>
              </a:rPr>
              <a:t>ervir de modèle</a:t>
            </a:r>
            <a:endParaRPr lang="fr-FR" sz="2200" dirty="0">
              <a:solidFill>
                <a:srgbClr val="4B4F59"/>
              </a:solidFill>
              <a:latin typeface="Arial"/>
              <a:cs typeface="Arial"/>
            </a:endParaRPr>
          </a:p>
          <a:p>
            <a:pPr marL="365125" lvl="1" indent="-365125"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Développer </a:t>
            </a:r>
            <a:r>
              <a:rPr lang="fr-FR" sz="3000" dirty="0" smtClean="0">
                <a:solidFill>
                  <a:srgbClr val="4B4F59"/>
                </a:solidFill>
                <a:latin typeface="Arial"/>
                <a:cs typeface="Arial"/>
              </a:rPr>
              <a:t>leurs sentiments </a:t>
            </a: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de fierté et d’appartenance </a:t>
            </a:r>
          </a:p>
          <a:p>
            <a:pPr marL="765175" lvl="2" indent="-365125"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À un programme</a:t>
            </a:r>
          </a:p>
          <a:p>
            <a:pPr marL="765175" lvl="2" indent="-365125"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Au Cégep</a:t>
            </a:r>
          </a:p>
          <a:p>
            <a:pPr marL="765175" lvl="2" indent="-365125"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À </a:t>
            </a:r>
            <a:r>
              <a:rPr lang="fr-FR" sz="2600" dirty="0">
                <a:solidFill>
                  <a:srgbClr val="4B4F59"/>
                </a:solidFill>
                <a:latin typeface="Arial"/>
                <a:cs typeface="Arial"/>
              </a:rPr>
              <a:t>la communauté</a:t>
            </a:r>
          </a:p>
          <a:p>
            <a:pPr marL="457200" lvl="1" indent="0">
              <a:buClr>
                <a:srgbClr val="00AAE7"/>
              </a:buClr>
              <a:buSzPct val="75000"/>
              <a:buNone/>
            </a:pPr>
            <a:endParaRPr lang="fr-FR" sz="2600" dirty="0" smtClean="0">
              <a:solidFill>
                <a:srgbClr val="4B4F59"/>
              </a:solidFill>
              <a:latin typeface="Arial"/>
              <a:cs typeface="Arial"/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5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4B4F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FR" sz="5000" dirty="0" smtClean="0">
                <a:solidFill>
                  <a:schemeClr val="bg1"/>
                </a:solidFill>
                <a:latin typeface="Arial"/>
                <a:cs typeface="Arial"/>
              </a:rPr>
              <a:t>Les gains pour les élèves du secondaire</a:t>
            </a:r>
            <a:endParaRPr lang="fr-FR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242763" y="1940573"/>
            <a:ext cx="8485598" cy="4072300"/>
          </a:xfrm>
        </p:spPr>
        <p:txBody>
          <a:bodyPr anchor="t">
            <a:noAutofit/>
          </a:bodyPr>
          <a:lstStyle/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800" dirty="0" smtClean="0">
                <a:solidFill>
                  <a:srgbClr val="4B4F59"/>
                </a:solidFill>
                <a:latin typeface="Arial"/>
                <a:cs typeface="Arial"/>
              </a:rPr>
              <a:t>Assister à une  grande diversité </a:t>
            </a:r>
            <a:r>
              <a:rPr lang="fr-CA" sz="2800" dirty="0">
                <a:solidFill>
                  <a:srgbClr val="4B4F59"/>
                </a:solidFill>
                <a:latin typeface="Arial"/>
                <a:cs typeface="Arial"/>
              </a:rPr>
              <a:t>de projets en sciences et </a:t>
            </a:r>
            <a:r>
              <a:rPr lang="fr-CA" sz="2800" dirty="0" smtClean="0">
                <a:solidFill>
                  <a:srgbClr val="4B4F59"/>
                </a:solidFill>
                <a:latin typeface="Arial"/>
                <a:cs typeface="Arial"/>
              </a:rPr>
              <a:t>technologies</a:t>
            </a:r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2800" dirty="0" smtClean="0">
                <a:solidFill>
                  <a:srgbClr val="4B4F59"/>
                </a:solidFill>
                <a:latin typeface="Arial"/>
                <a:cs typeface="Arial"/>
              </a:rPr>
              <a:t>Connaître davantage les différents programmes collégiaux</a:t>
            </a:r>
            <a:endParaRPr lang="fr-CA" sz="2800" dirty="0">
              <a:solidFill>
                <a:srgbClr val="4B4F59"/>
              </a:solidFill>
              <a:latin typeface="Arial"/>
              <a:cs typeface="Arial"/>
            </a:endParaRPr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2800" dirty="0" smtClean="0">
                <a:solidFill>
                  <a:srgbClr val="4B4F59"/>
                </a:solidFill>
                <a:latin typeface="Arial"/>
                <a:cs typeface="Arial"/>
              </a:rPr>
              <a:t>Développer </a:t>
            </a:r>
            <a:r>
              <a:rPr lang="fr-FR" sz="2800" dirty="0">
                <a:solidFill>
                  <a:srgbClr val="4B4F59"/>
                </a:solidFill>
                <a:latin typeface="Arial"/>
                <a:cs typeface="Arial"/>
              </a:rPr>
              <a:t>un intérêt envers </a:t>
            </a:r>
            <a:r>
              <a:rPr lang="fr-CA" sz="2800" dirty="0" smtClean="0">
                <a:solidFill>
                  <a:srgbClr val="4B4F59"/>
                </a:solidFill>
                <a:latin typeface="Arial"/>
                <a:cs typeface="Arial"/>
              </a:rPr>
              <a:t>les </a:t>
            </a:r>
            <a:r>
              <a:rPr lang="fr-CA" sz="2800" dirty="0">
                <a:solidFill>
                  <a:srgbClr val="4B4F59"/>
                </a:solidFill>
                <a:latin typeface="Arial"/>
                <a:cs typeface="Arial"/>
              </a:rPr>
              <a:t>perspectives d’avenir dans </a:t>
            </a:r>
            <a:r>
              <a:rPr lang="fr-CA" sz="2800" dirty="0" smtClean="0">
                <a:solidFill>
                  <a:srgbClr val="4B4F59"/>
                </a:solidFill>
                <a:latin typeface="Arial"/>
                <a:cs typeface="Arial"/>
              </a:rPr>
              <a:t>plusieurs domaines</a:t>
            </a:r>
            <a:endParaRPr lang="fr-CA" sz="2800" dirty="0">
              <a:solidFill>
                <a:srgbClr val="4B4F59"/>
              </a:solidFill>
              <a:latin typeface="Arial"/>
              <a:cs typeface="Arial"/>
            </a:endParaRPr>
          </a:p>
          <a:p>
            <a:pPr>
              <a:lnSpc>
                <a:spcPct val="114000"/>
              </a:lnSpc>
              <a:buClr>
                <a:srgbClr val="00AAE7"/>
              </a:buClr>
              <a:buSzPct val="75000"/>
              <a:buFont typeface="Wingdings" panose="05000000000000000000" pitchFamily="2" charset="2"/>
              <a:buChar char="v"/>
            </a:pPr>
            <a:r>
              <a:rPr lang="fr-CA" sz="2400" i="1" dirty="0" smtClean="0">
                <a:solidFill>
                  <a:srgbClr val="4B4F59"/>
                </a:solidFill>
                <a:latin typeface="Arial"/>
                <a:cs typeface="Arial"/>
              </a:rPr>
              <a:t>Pour l’école secondaire Saint-Laurent, cette activité servait à valoriser la réussite scolaire des élèves du 2</a:t>
            </a:r>
            <a:r>
              <a:rPr lang="fr-CA" sz="2400" i="1" baseline="30000" dirty="0" smtClean="0">
                <a:solidFill>
                  <a:srgbClr val="4B4F59"/>
                </a:solidFill>
                <a:latin typeface="Arial"/>
                <a:cs typeface="Arial"/>
              </a:rPr>
              <a:t>e</a:t>
            </a:r>
            <a:r>
              <a:rPr lang="fr-CA" sz="2400" i="1" dirty="0" smtClean="0">
                <a:solidFill>
                  <a:srgbClr val="4B4F59"/>
                </a:solidFill>
                <a:latin typeface="Arial"/>
                <a:cs typeface="Arial"/>
              </a:rPr>
              <a:t> secondaire</a:t>
            </a:r>
            <a:endParaRPr lang="fr-FR" sz="2400" i="1" dirty="0" smtClean="0">
              <a:solidFill>
                <a:srgbClr val="4B4F59"/>
              </a:solidFill>
              <a:latin typeface="Arial"/>
              <a:cs typeface="Arial"/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25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00AAE7"/>
          </a:solidFill>
          <a:ln>
            <a:solidFill>
              <a:srgbClr val="00AAE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FR" sz="5000" dirty="0" smtClean="0">
                <a:solidFill>
                  <a:schemeClr val="bg1"/>
                </a:solidFill>
                <a:latin typeface="Arial"/>
                <a:cs typeface="Arial"/>
              </a:rPr>
              <a:t>Description</a:t>
            </a:r>
            <a:endParaRPr lang="fr-FR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Espace réservé du texte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450584" y="1940573"/>
            <a:ext cx="8571496" cy="4295286"/>
          </a:xfrm>
        </p:spPr>
        <p:txBody>
          <a:bodyPr anchor="t">
            <a:normAutofit fontScale="77500" lnSpcReduction="20000"/>
          </a:bodyPr>
          <a:lstStyle/>
          <a:p>
            <a:pPr marL="0" indent="0">
              <a:buClr>
                <a:srgbClr val="00AAE7"/>
              </a:buClr>
              <a:buSzPct val="75000"/>
              <a:buNone/>
            </a:pPr>
            <a:r>
              <a:rPr lang="fr-CA" sz="3600" dirty="0">
                <a:solidFill>
                  <a:srgbClr val="4B4F59"/>
                </a:solidFill>
                <a:latin typeface="Arial"/>
                <a:cs typeface="Arial"/>
              </a:rPr>
              <a:t>Activité de valorisation scientifique et </a:t>
            </a:r>
            <a:r>
              <a:rPr lang="fr-CA" sz="3600" dirty="0" smtClean="0">
                <a:solidFill>
                  <a:srgbClr val="4B4F59"/>
                </a:solidFill>
                <a:latin typeface="Arial"/>
                <a:cs typeface="Arial"/>
              </a:rPr>
              <a:t>technologique</a:t>
            </a:r>
          </a:p>
          <a:p>
            <a:pPr marL="0" indent="0">
              <a:buClr>
                <a:srgbClr val="00AAE7"/>
              </a:buClr>
              <a:buSzPct val="75000"/>
              <a:buNone/>
            </a:pPr>
            <a:endParaRPr lang="fr-FR" sz="1900" dirty="0" smtClean="0">
              <a:solidFill>
                <a:srgbClr val="4B4F59"/>
              </a:solidFill>
              <a:latin typeface="Arial"/>
              <a:cs typeface="Arial"/>
            </a:endParaRP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500" dirty="0">
                <a:solidFill>
                  <a:srgbClr val="4B4F59"/>
                </a:solidFill>
                <a:latin typeface="Arial"/>
                <a:cs typeface="Arial"/>
              </a:rPr>
              <a:t>Présentations par affiche de projets collégiaux:</a:t>
            </a:r>
          </a:p>
          <a:p>
            <a:pPr marL="811213" lvl="2" indent="-361950"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3100" dirty="0">
                <a:solidFill>
                  <a:srgbClr val="4B4F59"/>
                </a:solidFill>
                <a:latin typeface="Arial"/>
                <a:cs typeface="Arial"/>
              </a:rPr>
              <a:t>Vulgarisation scientifique</a:t>
            </a:r>
          </a:p>
          <a:p>
            <a:pPr marL="811213" lvl="2" indent="-361950"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3100" dirty="0">
                <a:solidFill>
                  <a:srgbClr val="4B4F59"/>
                </a:solidFill>
                <a:latin typeface="Arial"/>
                <a:cs typeface="Arial"/>
              </a:rPr>
              <a:t>Projets spécifiques</a:t>
            </a: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500" dirty="0" smtClean="0">
                <a:solidFill>
                  <a:srgbClr val="4B4F59"/>
                </a:solidFill>
                <a:latin typeface="Arial"/>
                <a:cs typeface="Arial"/>
              </a:rPr>
              <a:t>Des </a:t>
            </a:r>
            <a:r>
              <a:rPr lang="fr-FR" sz="3500" dirty="0">
                <a:solidFill>
                  <a:srgbClr val="4B4F59"/>
                </a:solidFill>
                <a:latin typeface="Arial"/>
                <a:cs typeface="Arial"/>
              </a:rPr>
              <a:t>conférences </a:t>
            </a:r>
            <a:endParaRPr lang="fr-FR" sz="3500" dirty="0" smtClean="0">
              <a:solidFill>
                <a:srgbClr val="4B4F59"/>
              </a:solidFill>
              <a:latin typeface="Arial"/>
              <a:cs typeface="Arial"/>
            </a:endParaRPr>
          </a:p>
          <a:p>
            <a:pPr marL="361950" lvl="1" indent="-36195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500" dirty="0" smtClean="0">
                <a:solidFill>
                  <a:srgbClr val="4B4F59"/>
                </a:solidFill>
                <a:latin typeface="Arial"/>
                <a:cs typeface="Arial"/>
              </a:rPr>
              <a:t>Ateliers </a:t>
            </a:r>
            <a:r>
              <a:rPr lang="fr-FR" sz="3500" dirty="0">
                <a:solidFill>
                  <a:srgbClr val="4B4F59"/>
                </a:solidFill>
                <a:latin typeface="Arial"/>
                <a:cs typeface="Arial"/>
              </a:rPr>
              <a:t>de manipulation offerts </a:t>
            </a:r>
            <a:r>
              <a:rPr lang="fr-FR" sz="3500" dirty="0" smtClean="0">
                <a:solidFill>
                  <a:srgbClr val="4B4F59"/>
                </a:solidFill>
                <a:latin typeface="Arial"/>
                <a:cs typeface="Arial"/>
              </a:rPr>
              <a:t>par</a:t>
            </a:r>
          </a:p>
          <a:p>
            <a:pPr marL="762000" lvl="2" indent="-36195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100" dirty="0" smtClean="0">
                <a:solidFill>
                  <a:srgbClr val="4B4F59"/>
                </a:solidFill>
                <a:latin typeface="Arial"/>
                <a:cs typeface="Arial"/>
              </a:rPr>
              <a:t>des enseignants du Collège</a:t>
            </a:r>
          </a:p>
          <a:p>
            <a:pPr marL="762000" lvl="2" indent="-36195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100" dirty="0" smtClean="0">
                <a:solidFill>
                  <a:srgbClr val="4B4F59"/>
                </a:solidFill>
                <a:latin typeface="Arial"/>
                <a:cs typeface="Arial"/>
              </a:rPr>
              <a:t>Montréal-scientifique (nouveauté 2017)</a:t>
            </a:r>
          </a:p>
          <a:p>
            <a:pPr marL="361950" lvl="1" indent="-36195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500" dirty="0" smtClean="0">
                <a:solidFill>
                  <a:srgbClr val="4B4F59"/>
                </a:solidFill>
                <a:latin typeface="Arial"/>
                <a:cs typeface="Arial"/>
              </a:rPr>
              <a:t>Remise des prix</a:t>
            </a:r>
            <a:endParaRPr lang="fr-FR" sz="3500" dirty="0">
              <a:solidFill>
                <a:srgbClr val="4B4F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714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00A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/>
            <a:r>
              <a:rPr lang="fr-CA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 partenaires</a:t>
            </a:r>
            <a:r>
              <a:rPr lang="fr-CA" sz="5400" b="1" dirty="0">
                <a:solidFill>
                  <a:schemeClr val="bg1"/>
                </a:solidFill>
              </a:rPr>
              <a:t> </a:t>
            </a:r>
            <a:endParaRPr lang="fr-CA" sz="5400" dirty="0">
              <a:solidFill>
                <a:schemeClr val="bg1"/>
              </a:solidFill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sp>
        <p:nvSpPr>
          <p:cNvPr id="21" name="Espace réservé du texte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295275" y="1876425"/>
            <a:ext cx="8658225" cy="44278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8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CA" sz="28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présentateur </a:t>
            </a:r>
            <a:r>
              <a:rPr lang="fr-CA" sz="28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officiel: Hydro-Québec</a:t>
            </a: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8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CA" sz="28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fondation du cégep de </a:t>
            </a:r>
            <a:r>
              <a:rPr lang="fr-CA" sz="28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Saint-Laurent</a:t>
            </a: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8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Subvention Projets novateurs 2014-2015 du </a:t>
            </a:r>
            <a:r>
              <a:rPr lang="fr-CA" sz="28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ministère </a:t>
            </a:r>
            <a:r>
              <a:rPr lang="fr-CA" sz="28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l’Enseignement supérieur, de la recherche et de la science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600" i="1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Favoriser le recrutement des filles dans des programmes traditionnellement masculins</a:t>
            </a: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8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CA" sz="28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 des études du cégep de </a:t>
            </a:r>
            <a:r>
              <a:rPr lang="fr-CA" sz="28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Saint-Laurent</a:t>
            </a: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 lvl="0"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 lvl="0"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 lvl="0"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b="1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b="1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FR" sz="3000" dirty="0" smtClean="0">
              <a:solidFill>
                <a:srgbClr val="4B4F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035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6014029"/>
          </a:xfrm>
          <a:prstGeom prst="rect">
            <a:avLst/>
          </a:prstGeom>
          <a:solidFill>
            <a:srgbClr val="00A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pic>
        <p:nvPicPr>
          <p:cNvPr id="7" name="Image 6" descr="14-013_CEGEP_Powerpoint2-logo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278315" y="4953000"/>
            <a:ext cx="4888045" cy="14066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fr-FR" sz="10000" dirty="0" smtClean="0">
                <a:solidFill>
                  <a:schemeClr val="bg1"/>
                </a:solidFill>
                <a:latin typeface="Arial"/>
                <a:cs typeface="Arial"/>
              </a:rPr>
              <a:t>Merci</a:t>
            </a:r>
            <a:endParaRPr lang="fr-FR" sz="10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7" y="861956"/>
            <a:ext cx="9066755" cy="407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>
            <p:custDataLst>
              <p:tags r:id="rId5"/>
            </p:custDataLst>
          </p:nvPr>
        </p:nvSpPr>
        <p:spPr>
          <a:xfrm>
            <a:off x="425247" y="182880"/>
            <a:ext cx="83987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CA" sz="3200" dirty="0">
                <a:solidFill>
                  <a:schemeClr val="bg1"/>
                </a:solidFill>
                <a:cs typeface="Arial" panose="020B0604020202020204" pitchFamily="34" charset="0"/>
              </a:rPr>
              <a:t>4</a:t>
            </a:r>
            <a:r>
              <a:rPr lang="fr-CA" sz="3200" baseline="30000" dirty="0">
                <a:solidFill>
                  <a:schemeClr val="bg1"/>
                </a:solidFill>
                <a:cs typeface="Arial" panose="020B0604020202020204" pitchFamily="34" charset="0"/>
              </a:rPr>
              <a:t>e</a:t>
            </a:r>
            <a:r>
              <a:rPr lang="fr-CA" sz="3200" dirty="0">
                <a:solidFill>
                  <a:schemeClr val="bg1"/>
                </a:solidFill>
                <a:cs typeface="Arial" panose="020B0604020202020204" pitchFamily="34" charset="0"/>
              </a:rPr>
              <a:t> édition : 16 mai 2018 </a:t>
            </a:r>
            <a:r>
              <a:rPr lang="fr-CA" sz="3200" dirty="0" smtClean="0">
                <a:solidFill>
                  <a:schemeClr val="bg1"/>
                </a:solidFill>
                <a:cs typeface="Arial" panose="020B0604020202020204" pitchFamily="34" charset="0"/>
              </a:rPr>
              <a:t>! </a:t>
            </a:r>
            <a:r>
              <a:rPr lang="fr-CA" sz="3200" b="1" dirty="0">
                <a:solidFill>
                  <a:schemeClr val="bg1"/>
                </a:solidFill>
                <a:cs typeface="Arial" panose="020B0604020202020204" pitchFamily="34" charset="0"/>
              </a:rPr>
              <a:t>C’est un rendez-vous </a:t>
            </a:r>
            <a:r>
              <a:rPr lang="fr-CA" sz="3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!</a:t>
            </a:r>
            <a:endParaRPr lang="fr-FR" sz="32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endParaRPr lang="fr-C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60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57780" y="-67344"/>
            <a:ext cx="8686800" cy="1713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fr-FR" sz="4000" dirty="0" smtClean="0">
                <a:solidFill>
                  <a:srgbClr val="00AAE7"/>
                </a:solidFill>
                <a:latin typeface="Arial"/>
                <a:cs typeface="Arial"/>
              </a:rPr>
              <a:t>Nos affiches</a:t>
            </a:r>
            <a:endParaRPr lang="fr-FR" sz="4000" dirty="0">
              <a:solidFill>
                <a:srgbClr val="00AAE7"/>
              </a:solidFill>
              <a:latin typeface="Arial"/>
              <a:cs typeface="Arial"/>
            </a:endParaRPr>
          </a:p>
        </p:txBody>
      </p:sp>
      <p:pic>
        <p:nvPicPr>
          <p:cNvPr id="15" name="Image 14" descr="14-013_CEGEP_Powerpoint2-logo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37" y="1307040"/>
            <a:ext cx="4025185" cy="235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93" y="3753381"/>
            <a:ext cx="7392508" cy="231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391" y="1322280"/>
            <a:ext cx="3272075" cy="2359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880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53964" y="-73740"/>
            <a:ext cx="8686800" cy="1713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fr-FR" sz="4000" dirty="0" smtClean="0">
                <a:solidFill>
                  <a:srgbClr val="00AAE7"/>
                </a:solidFill>
                <a:latin typeface="Arial"/>
                <a:cs typeface="Arial"/>
              </a:rPr>
              <a:t>Nos conférences</a:t>
            </a:r>
            <a:endParaRPr lang="fr-FR" sz="4000" dirty="0">
              <a:solidFill>
                <a:srgbClr val="00AAE7"/>
              </a:solidFill>
              <a:latin typeface="Arial"/>
              <a:cs typeface="Arial"/>
            </a:endParaRPr>
          </a:p>
        </p:txBody>
      </p:sp>
      <p:pic>
        <p:nvPicPr>
          <p:cNvPr id="15" name="Image 14" descr="14-013_CEGEP_Powerpoint2-logo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91" y="1430595"/>
            <a:ext cx="4963423" cy="290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158" y="1430595"/>
            <a:ext cx="3287460" cy="468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39" y="4408160"/>
            <a:ext cx="4963423" cy="1730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47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68220" y="-52104"/>
            <a:ext cx="8686800" cy="1713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fr-FR" sz="4000" dirty="0" smtClean="0">
                <a:solidFill>
                  <a:srgbClr val="00AAE7"/>
                </a:solidFill>
                <a:latin typeface="Arial"/>
                <a:cs typeface="Arial"/>
              </a:rPr>
              <a:t>Nos ateliers de manipulations</a:t>
            </a:r>
            <a:endParaRPr lang="fr-FR" sz="4000" dirty="0">
              <a:solidFill>
                <a:srgbClr val="00AAE7"/>
              </a:solidFill>
              <a:latin typeface="Arial"/>
              <a:cs typeface="Arial"/>
            </a:endParaRPr>
          </a:p>
        </p:txBody>
      </p:sp>
      <p:pic>
        <p:nvPicPr>
          <p:cNvPr id="15" name="Image 14" descr="14-013_CEGEP_Powerpoint2-logo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79" y="1720532"/>
            <a:ext cx="4364059" cy="382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060" y="1720532"/>
            <a:ext cx="3720245" cy="382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7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0585" y="1940573"/>
            <a:ext cx="8229600" cy="4295286"/>
          </a:xfrm>
        </p:spPr>
        <p:txBody>
          <a:bodyPr anchor="t">
            <a:normAutofit/>
          </a:bodyPr>
          <a:lstStyle/>
          <a:p>
            <a:pPr marL="358775" lvl="1" indent="-358775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000" dirty="0" smtClean="0">
                <a:solidFill>
                  <a:srgbClr val="4B4F59"/>
                </a:solidFill>
                <a:latin typeface="Arial"/>
                <a:cs typeface="Arial"/>
              </a:rPr>
              <a:t>Élèves </a:t>
            </a: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du secondaire </a:t>
            </a:r>
          </a:p>
          <a:p>
            <a:pPr marL="809625" lvl="2" indent="-358775">
              <a:lnSpc>
                <a:spcPct val="90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2600" dirty="0">
                <a:solidFill>
                  <a:srgbClr val="4B4F59"/>
                </a:solidFill>
                <a:latin typeface="Arial"/>
                <a:cs typeface="Arial"/>
              </a:rPr>
              <a:t>2e, 3e et 4e </a:t>
            </a: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secondaire</a:t>
            </a:r>
          </a:p>
          <a:p>
            <a:pPr marL="450850" lvl="2" indent="0">
              <a:lnSpc>
                <a:spcPct val="90000"/>
              </a:lnSpc>
              <a:buClr>
                <a:srgbClr val="00AAE7"/>
              </a:buClr>
              <a:buSzPct val="75000"/>
              <a:buNone/>
            </a:pPr>
            <a:endParaRPr lang="fr-FR" sz="1800" dirty="0">
              <a:solidFill>
                <a:srgbClr val="4B4F59"/>
              </a:solidFill>
              <a:latin typeface="Arial"/>
              <a:cs typeface="Arial"/>
            </a:endParaRPr>
          </a:p>
          <a:p>
            <a:pPr marL="358775" lvl="1" indent="-358775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000" dirty="0" smtClean="0">
                <a:solidFill>
                  <a:srgbClr val="4B4F59"/>
                </a:solidFill>
                <a:latin typeface="Arial"/>
                <a:cs typeface="Arial"/>
              </a:rPr>
              <a:t>Cégépiens(</a:t>
            </a:r>
            <a:r>
              <a:rPr lang="fr-FR" sz="3000" dirty="0" err="1" smtClean="0">
                <a:solidFill>
                  <a:srgbClr val="4B4F59"/>
                </a:solidFill>
                <a:latin typeface="Arial"/>
                <a:cs typeface="Arial"/>
              </a:rPr>
              <a:t>nes</a:t>
            </a: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) de </a:t>
            </a:r>
            <a:r>
              <a:rPr lang="fr-FR" sz="3000" dirty="0" smtClean="0">
                <a:solidFill>
                  <a:srgbClr val="4B4F59"/>
                </a:solidFill>
                <a:latin typeface="Arial"/>
                <a:cs typeface="Arial"/>
              </a:rPr>
              <a:t>1re année</a:t>
            </a:r>
          </a:p>
          <a:p>
            <a:pPr marL="0" lvl="1" indent="0">
              <a:buClr>
                <a:srgbClr val="00AAE7"/>
              </a:buClr>
              <a:buSzPct val="75000"/>
              <a:buNone/>
            </a:pPr>
            <a:endParaRPr lang="fr-FR" sz="1800" dirty="0">
              <a:solidFill>
                <a:srgbClr val="4B4F59"/>
              </a:solidFill>
              <a:latin typeface="Arial"/>
              <a:cs typeface="Arial"/>
            </a:endParaRPr>
          </a:p>
          <a:p>
            <a:pPr marL="358775" lvl="1" indent="-358775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sz="3000" dirty="0">
                <a:solidFill>
                  <a:srgbClr val="4B4F59"/>
                </a:solidFill>
                <a:latin typeface="Arial"/>
                <a:cs typeface="Arial"/>
              </a:rPr>
              <a:t>Grand public</a:t>
            </a:r>
          </a:p>
          <a:p>
            <a:pPr marL="793750" lvl="2" indent="-342900">
              <a:lnSpc>
                <a:spcPct val="90000"/>
              </a:lnSpc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Communauté du cégep de Saint-Laurent</a:t>
            </a:r>
          </a:p>
          <a:p>
            <a:pPr marL="793750" lvl="2" indent="-342900">
              <a:lnSpc>
                <a:spcPct val="90000"/>
              </a:lnSpc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Famille </a:t>
            </a:r>
            <a:r>
              <a:rPr lang="fr-FR" sz="2600" dirty="0">
                <a:solidFill>
                  <a:srgbClr val="4B4F59"/>
                </a:solidFill>
                <a:latin typeface="Arial"/>
                <a:cs typeface="Arial"/>
              </a:rPr>
              <a:t>et </a:t>
            </a: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amis</a:t>
            </a:r>
          </a:p>
          <a:p>
            <a:pPr marL="793750" lvl="2" indent="-342900">
              <a:lnSpc>
                <a:spcPct val="90000"/>
              </a:lnSpc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Ouverture </a:t>
            </a:r>
            <a:r>
              <a:rPr lang="fr-FR" sz="2600" dirty="0">
                <a:solidFill>
                  <a:srgbClr val="4B4F59"/>
                </a:solidFill>
                <a:latin typeface="Arial"/>
                <a:cs typeface="Arial"/>
              </a:rPr>
              <a:t>à tous en </a:t>
            </a:r>
            <a:r>
              <a:rPr lang="fr-FR" sz="2600" dirty="0" smtClean="0">
                <a:solidFill>
                  <a:srgbClr val="4B4F59"/>
                </a:solidFill>
                <a:latin typeface="Arial"/>
                <a:cs typeface="Arial"/>
              </a:rPr>
              <a:t>soirée</a:t>
            </a:r>
          </a:p>
          <a:p>
            <a:pPr marL="793750" lvl="2" indent="-342900">
              <a:lnSpc>
                <a:spcPct val="90000"/>
              </a:lnSpc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endParaRPr lang="fr-FR" sz="2600" dirty="0">
              <a:solidFill>
                <a:srgbClr val="4B4F59"/>
              </a:solidFill>
              <a:latin typeface="Arial"/>
              <a:cs typeface="Arial"/>
            </a:endParaRPr>
          </a:p>
          <a:p>
            <a:pPr marL="457200" lvl="1" indent="0">
              <a:buClr>
                <a:srgbClr val="00AAE7"/>
              </a:buClr>
              <a:buSzPct val="75000"/>
              <a:buNone/>
            </a:pPr>
            <a:endParaRPr lang="fr-FR" dirty="0">
              <a:solidFill>
                <a:srgbClr val="4B4F59"/>
              </a:solidFill>
              <a:latin typeface="Arial"/>
              <a:cs typeface="Arial"/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sp>
        <p:nvSpPr>
          <p:cNvPr id="10" name="Rectangle 9"/>
          <p:cNvSpPr/>
          <p:nvPr>
            <p:custDataLst>
              <p:tags r:id="rId3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00AAE7"/>
          </a:solidFill>
          <a:ln>
            <a:solidFill>
              <a:srgbClr val="00AAE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11" name="Titr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fr-FR" sz="5000" dirty="0" smtClean="0">
                <a:solidFill>
                  <a:schemeClr val="bg1"/>
                </a:solidFill>
                <a:latin typeface="Arial"/>
                <a:cs typeface="Arial"/>
              </a:rPr>
              <a:t>Publics cibles</a:t>
            </a:r>
            <a:endParaRPr lang="fr-FR" sz="50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021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00A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/>
            <a:r>
              <a:rPr lang="fr-CA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 programmes du collège</a:t>
            </a:r>
            <a:r>
              <a:rPr lang="fr-CA" sz="5400" b="1" dirty="0">
                <a:solidFill>
                  <a:schemeClr val="bg1"/>
                </a:solidFill>
              </a:rPr>
              <a:t> </a:t>
            </a:r>
            <a:endParaRPr lang="fr-CA" sz="5400" dirty="0">
              <a:solidFill>
                <a:schemeClr val="bg1"/>
              </a:solidFill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sp>
        <p:nvSpPr>
          <p:cNvPr id="21" name="Espace réservé du texte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50584" y="1876424"/>
            <a:ext cx="8693416" cy="54540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5500" b="1" dirty="0">
                <a:solidFill>
                  <a:srgbClr val="00AA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Assainissement de l’eau </a:t>
            </a:r>
          </a:p>
          <a:p>
            <a:pPr>
              <a:lnSpc>
                <a:spcPct val="13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55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Environnement, hygiène et sécurité au travail</a:t>
            </a:r>
          </a:p>
          <a:p>
            <a:pPr>
              <a:lnSpc>
                <a:spcPct val="13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55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 et robotique (Technologie de l’électronique)</a:t>
            </a:r>
          </a:p>
          <a:p>
            <a:pPr lvl="0">
              <a:lnSpc>
                <a:spcPct val="13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55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 </a:t>
            </a:r>
            <a:r>
              <a:rPr lang="fr-CA" sz="55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l’architecture</a:t>
            </a:r>
          </a:p>
          <a:p>
            <a:pPr>
              <a:lnSpc>
                <a:spcPct val="13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5500" b="1" dirty="0" smtClean="0">
                <a:solidFill>
                  <a:srgbClr val="00AA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Techniques </a:t>
            </a:r>
            <a:r>
              <a:rPr lang="fr-CA" sz="5500" b="1" dirty="0">
                <a:solidFill>
                  <a:srgbClr val="00AA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CA" sz="5500" b="1" dirty="0" err="1" smtClean="0">
                <a:solidFill>
                  <a:srgbClr val="00AA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bioécologie</a:t>
            </a:r>
            <a:endParaRPr lang="fr-CA" sz="5500" b="1" dirty="0" smtClean="0">
              <a:solidFill>
                <a:srgbClr val="00AAE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55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Techniques </a:t>
            </a:r>
            <a:r>
              <a:rPr lang="fr-CA" sz="55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génie </a:t>
            </a:r>
            <a:r>
              <a:rPr lang="fr-CA" sz="55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mécanique</a:t>
            </a:r>
          </a:p>
          <a:p>
            <a:pPr>
              <a:lnSpc>
                <a:spcPct val="13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55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Sciences </a:t>
            </a:r>
            <a:r>
              <a:rPr lang="fr-CA" sz="55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fr-CA" sz="55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et ses trois options :</a:t>
            </a:r>
          </a:p>
          <a:p>
            <a:pPr lvl="1">
              <a:lnSpc>
                <a:spcPct val="134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5500" dirty="0">
                <a:solidFill>
                  <a:srgbClr val="4B4F59"/>
                </a:solidFill>
                <a:latin typeface="Arial"/>
                <a:cs typeface="Arial"/>
              </a:rPr>
              <a:t>S</a:t>
            </a:r>
            <a:r>
              <a:rPr lang="fr-CA" sz="5500" dirty="0" smtClean="0">
                <a:solidFill>
                  <a:srgbClr val="4B4F59"/>
                </a:solidFill>
                <a:latin typeface="Arial"/>
                <a:cs typeface="Arial"/>
              </a:rPr>
              <a:t>ciences </a:t>
            </a:r>
            <a:r>
              <a:rPr lang="fr-CA" sz="5500" dirty="0">
                <a:solidFill>
                  <a:srgbClr val="4B4F59"/>
                </a:solidFill>
                <a:latin typeface="Arial"/>
                <a:cs typeface="Arial"/>
              </a:rPr>
              <a:t>de la santé, </a:t>
            </a:r>
            <a:r>
              <a:rPr lang="fr-CA" sz="5500" dirty="0" smtClean="0">
                <a:solidFill>
                  <a:srgbClr val="4B4F59"/>
                </a:solidFill>
                <a:latin typeface="Arial"/>
                <a:cs typeface="Arial"/>
              </a:rPr>
              <a:t>Sciences </a:t>
            </a:r>
            <a:r>
              <a:rPr lang="fr-CA" sz="5500" dirty="0">
                <a:solidFill>
                  <a:srgbClr val="4B4F59"/>
                </a:solidFill>
                <a:latin typeface="Arial"/>
                <a:cs typeface="Arial"/>
              </a:rPr>
              <a:t>pures et appliquées et </a:t>
            </a:r>
            <a:r>
              <a:rPr lang="fr-CA" sz="5500" b="1" dirty="0">
                <a:solidFill>
                  <a:srgbClr val="00AAE7"/>
                </a:solidFill>
                <a:latin typeface="Arial"/>
                <a:cs typeface="Arial"/>
              </a:rPr>
              <a:t>B</a:t>
            </a:r>
            <a:r>
              <a:rPr lang="fr-CA" sz="5500" b="1" dirty="0" smtClean="0">
                <a:solidFill>
                  <a:srgbClr val="00AAE7"/>
                </a:solidFill>
                <a:latin typeface="Arial"/>
                <a:cs typeface="Arial"/>
              </a:rPr>
              <a:t>iologie médicale</a:t>
            </a:r>
            <a:endParaRPr lang="fr-CA" sz="5500" dirty="0">
              <a:solidFill>
                <a:srgbClr val="00AAE7"/>
              </a:solidFill>
            </a:endParaRPr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 lvl="0"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 lvl="0"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b="1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b="1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FR" sz="3000" dirty="0" smtClean="0">
              <a:solidFill>
                <a:srgbClr val="4B4F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805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00A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/>
            <a:r>
              <a:rPr lang="fr-CA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intérêts de départ</a:t>
            </a:r>
            <a:r>
              <a:rPr lang="fr-CA" sz="5400" b="1" dirty="0">
                <a:solidFill>
                  <a:schemeClr val="bg1"/>
                </a:solidFill>
              </a:rPr>
              <a:t> </a:t>
            </a:r>
            <a:endParaRPr lang="fr-CA" sz="5400" dirty="0">
              <a:solidFill>
                <a:schemeClr val="bg1"/>
              </a:solidFill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sp>
        <p:nvSpPr>
          <p:cNvPr id="21" name="Espace réservé du texte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20104" y="1967864"/>
            <a:ext cx="8379721" cy="42679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buClr>
                <a:srgbClr val="00AAE7"/>
              </a:buClr>
              <a:buSzPct val="75000"/>
              <a:buFont typeface="Wingdings" panose="05000000000000000000" pitchFamily="2" charset="2"/>
              <a:buChar char="§"/>
            </a:pPr>
            <a:r>
              <a:rPr lang="fr-CA" sz="30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Offrir une vitrine aux domaines </a:t>
            </a:r>
            <a:r>
              <a:rPr lang="fr-CA" sz="30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scientifique et technologique ainsi qu’au Cégep</a:t>
            </a:r>
          </a:p>
          <a:p>
            <a:pPr lvl="0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30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Développer la curiosité des élèves du secondaire et les informer sur 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600" dirty="0" smtClean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diversité des possibilités en sciences et en technologies</a:t>
            </a:r>
          </a:p>
          <a:p>
            <a:pPr lvl="1"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CA" sz="2600" dirty="0">
                <a:solidFill>
                  <a:srgbClr val="4B4F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perspectives qui peuvent être explorées en optant pour les cours de sciences dès le secondaire</a:t>
            </a:r>
            <a:endParaRPr lang="fr-CA" sz="2600" dirty="0" smtClean="0">
              <a:solidFill>
                <a:srgbClr val="4B4F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00AAE7"/>
              </a:buClr>
              <a:buSzPct val="75000"/>
              <a:buNone/>
            </a:pPr>
            <a:endParaRPr lang="fr-CA" sz="3000" dirty="0"/>
          </a:p>
          <a:p>
            <a:pPr lvl="0"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 lvl="0"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b="1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CA" sz="3000" b="1" dirty="0"/>
          </a:p>
          <a:p>
            <a:pPr>
              <a:buClr>
                <a:srgbClr val="00AAE7"/>
              </a:buClr>
              <a:buSzPct val="75000"/>
              <a:buFont typeface="Wingdings" charset="2"/>
              <a:buChar char="§"/>
            </a:pPr>
            <a:endParaRPr lang="fr-FR" sz="3000" dirty="0" smtClean="0">
              <a:solidFill>
                <a:srgbClr val="4B4F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98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713260"/>
          </a:xfrm>
          <a:prstGeom prst="rect">
            <a:avLst/>
          </a:prstGeom>
          <a:solidFill>
            <a:srgbClr val="00A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AAE7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713260"/>
          </a:xfrm>
        </p:spPr>
        <p:txBody>
          <a:bodyPr>
            <a:normAutofit/>
          </a:bodyPr>
          <a:lstStyle/>
          <a:p>
            <a:pPr algn="l"/>
            <a:r>
              <a:rPr lang="fr-CA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développement de VST</a:t>
            </a:r>
            <a:endParaRPr lang="fr-CA" sz="5400" dirty="0">
              <a:solidFill>
                <a:schemeClr val="bg1"/>
              </a:solidFill>
            </a:endParaRPr>
          </a:p>
        </p:txBody>
      </p:sp>
      <p:pic>
        <p:nvPicPr>
          <p:cNvPr id="14" name="Image 13" descr="14-013_CEGEP_Powerpoint2-logo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81" y="6235859"/>
            <a:ext cx="1685925" cy="346472"/>
          </a:xfrm>
          <a:prstGeom prst="rect">
            <a:avLst/>
          </a:prstGeom>
        </p:spPr>
      </p:pic>
      <p:sp>
        <p:nvSpPr>
          <p:cNvPr id="10" name="Espace réservé du texte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450585" y="1940573"/>
            <a:ext cx="8229600" cy="4073455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dirty="0" smtClean="0">
                <a:solidFill>
                  <a:srgbClr val="4B4F59"/>
                </a:solidFill>
                <a:latin typeface="Arial"/>
                <a:cs typeface="Arial"/>
              </a:rPr>
              <a:t>Trouver les activités et</a:t>
            </a:r>
            <a:r>
              <a:rPr lang="fr-FR" dirty="0">
                <a:solidFill>
                  <a:srgbClr val="4B4F59"/>
                </a:solidFill>
                <a:latin typeface="Arial"/>
                <a:cs typeface="Arial"/>
              </a:rPr>
              <a:t> la façon de les mettre en </a:t>
            </a:r>
            <a:r>
              <a:rPr lang="fr-FR" dirty="0" smtClean="0">
                <a:solidFill>
                  <a:srgbClr val="4B4F59"/>
                </a:solidFill>
                <a:latin typeface="Arial"/>
                <a:cs typeface="Arial"/>
              </a:rPr>
              <a:t>place</a:t>
            </a:r>
          </a:p>
          <a:p>
            <a:pPr>
              <a:lnSpc>
                <a:spcPct val="150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dirty="0" smtClean="0">
                <a:solidFill>
                  <a:srgbClr val="4B4F59"/>
                </a:solidFill>
                <a:latin typeface="Arial"/>
                <a:cs typeface="Arial"/>
              </a:rPr>
              <a:t>S’assurer de l’intérêt pour ces activités</a:t>
            </a:r>
          </a:p>
          <a:p>
            <a:pPr>
              <a:lnSpc>
                <a:spcPct val="150000"/>
              </a:lnSpc>
              <a:buClr>
                <a:srgbClr val="00AAE7"/>
              </a:buClr>
              <a:buSzPct val="75000"/>
              <a:buFont typeface="Wingdings" charset="2"/>
              <a:buChar char="§"/>
            </a:pPr>
            <a:r>
              <a:rPr lang="fr-FR" dirty="0" smtClean="0">
                <a:solidFill>
                  <a:srgbClr val="4B4F59"/>
                </a:solidFill>
                <a:latin typeface="Arial"/>
                <a:cs typeface="Arial"/>
              </a:rPr>
              <a:t>Définir les attentes par rapport aux participants</a:t>
            </a:r>
          </a:p>
        </p:txBody>
      </p:sp>
    </p:spTree>
    <p:extLst>
      <p:ext uri="{BB962C8B-B14F-4D97-AF65-F5344CB8AC3E}">
        <p14:creationId xmlns:p14="http://schemas.microsoft.com/office/powerpoint/2010/main" val="370732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2608</TotalTime>
  <Words>1570</Words>
  <Application>Microsoft Office PowerPoint</Application>
  <PresentationFormat>Affichage à l'écran (4:3)</PresentationFormat>
  <Paragraphs>314</Paragraphs>
  <Slides>21</Slides>
  <Notes>21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Présentation PowerPoint</vt:lpstr>
      <vt:lpstr>Description</vt:lpstr>
      <vt:lpstr>Présentation PowerPoint</vt:lpstr>
      <vt:lpstr>Présentation PowerPoint</vt:lpstr>
      <vt:lpstr>Présentation PowerPoint</vt:lpstr>
      <vt:lpstr>Publics cibles</vt:lpstr>
      <vt:lpstr>Sept programmes du collège </vt:lpstr>
      <vt:lpstr>Les intérêts de départ </vt:lpstr>
      <vt:lpstr>Le développement de VST</vt:lpstr>
      <vt:lpstr>Nos éditions en chiffres</vt:lpstr>
      <vt:lpstr>Nos éditions en chiffres</vt:lpstr>
      <vt:lpstr>Prospective </vt:lpstr>
      <vt:lpstr>Présentation PowerPoint</vt:lpstr>
      <vt:lpstr>Comment convaincre nos étudiants?</vt:lpstr>
      <vt:lpstr>Éléments facilitateurs</vt:lpstr>
      <vt:lpstr>La participation de nos étudiants?</vt:lpstr>
      <vt:lpstr>Les gains pour les cégépiens</vt:lpstr>
      <vt:lpstr>Les gains pour les cégépiens</vt:lpstr>
      <vt:lpstr>Les gains pour les élèves du secondaire</vt:lpstr>
      <vt:lpstr>Nos partenaires </vt:lpstr>
      <vt:lpstr>Présentation PowerPoint</vt:lpstr>
    </vt:vector>
  </TitlesOfParts>
  <Company>Paginart Communication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 II</dc:creator>
  <cp:lastModifiedBy>admin</cp:lastModifiedBy>
  <cp:revision>182</cp:revision>
  <cp:lastPrinted>2017-06-05T15:04:08Z</cp:lastPrinted>
  <dcterms:created xsi:type="dcterms:W3CDTF">2014-03-25T14:29:26Z</dcterms:created>
  <dcterms:modified xsi:type="dcterms:W3CDTF">2017-06-05T19:56:02Z</dcterms:modified>
</cp:coreProperties>
</file>