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9" r:id="rId9"/>
    <p:sldId id="263" r:id="rId10"/>
    <p:sldId id="264" r:id="rId11"/>
    <p:sldId id="265" r:id="rId12"/>
    <p:sldId id="266" r:id="rId13"/>
    <p:sldId id="267" r:id="rId14"/>
    <p:sldId id="268" r:id="rId15"/>
    <p:sldId id="270"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876" autoAdjust="0"/>
  </p:normalViewPr>
  <p:slideViewPr>
    <p:cSldViewPr>
      <p:cViewPr varScale="1">
        <p:scale>
          <a:sx n="66" d="100"/>
          <a:sy n="66" d="100"/>
        </p:scale>
        <p:origin x="-150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01/06/2017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01/06/2017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01/06/2017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01/06/2017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t>01/06/2017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t>01/06/2017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t>01/06/2017</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t>01/06/2017</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t>01/06/2017</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t>01/06/2017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t>01/06/2017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t>01/06/2017</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3.png"/><Relationship Id="rId5" Type="http://schemas.openxmlformats.org/officeDocument/2006/relationships/tags" Target="../tags/tag5.xml"/><Relationship Id="rId10" Type="http://schemas.openxmlformats.org/officeDocument/2006/relationships/image" Target="../media/image2.png"/><Relationship Id="rId4" Type="http://schemas.openxmlformats.org/officeDocument/2006/relationships/tags" Target="../tags/tag4.xml"/><Relationship Id="rId9"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tags" Target="../tags/tag67.xml"/><Relationship Id="rId13" Type="http://schemas.openxmlformats.org/officeDocument/2006/relationships/image" Target="../media/image20.png"/><Relationship Id="rId3" Type="http://schemas.openxmlformats.org/officeDocument/2006/relationships/tags" Target="../tags/tag62.xml"/><Relationship Id="rId7" Type="http://schemas.openxmlformats.org/officeDocument/2006/relationships/tags" Target="../tags/tag66.xml"/><Relationship Id="rId12" Type="http://schemas.openxmlformats.org/officeDocument/2006/relationships/image" Target="../media/image5.png"/><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slideLayout" Target="../slideLayouts/slideLayout2.xml"/><Relationship Id="rId5" Type="http://schemas.openxmlformats.org/officeDocument/2006/relationships/tags" Target="../tags/tag64.xml"/><Relationship Id="rId10" Type="http://schemas.openxmlformats.org/officeDocument/2006/relationships/tags" Target="../tags/tag69.xml"/><Relationship Id="rId4" Type="http://schemas.openxmlformats.org/officeDocument/2006/relationships/tags" Target="../tags/tag63.xml"/><Relationship Id="rId9" Type="http://schemas.openxmlformats.org/officeDocument/2006/relationships/tags" Target="../tags/tag68.xml"/><Relationship Id="rId14"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image" Target="../media/image24.jpeg"/><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image" Target="../media/image23.jpeg"/><Relationship Id="rId5" Type="http://schemas.openxmlformats.org/officeDocument/2006/relationships/tags" Target="../tags/tag74.xml"/><Relationship Id="rId10" Type="http://schemas.openxmlformats.org/officeDocument/2006/relationships/image" Target="../media/image22.jpeg"/><Relationship Id="rId4" Type="http://schemas.openxmlformats.org/officeDocument/2006/relationships/tags" Target="../tags/tag73.xml"/><Relationship Id="rId9"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image" Target="../media/image27.jpeg"/><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image" Target="../media/image26.jpeg"/><Relationship Id="rId5" Type="http://schemas.openxmlformats.org/officeDocument/2006/relationships/tags" Target="../tags/tag81.xml"/><Relationship Id="rId10" Type="http://schemas.openxmlformats.org/officeDocument/2006/relationships/image" Target="../media/image25.jpeg"/><Relationship Id="rId4" Type="http://schemas.openxmlformats.org/officeDocument/2006/relationships/tags" Target="../tags/tag80.xml"/><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5.png"/><Relationship Id="rId5" Type="http://schemas.openxmlformats.org/officeDocument/2006/relationships/slideLayout" Target="../slideLayouts/slideLayout2.xml"/><Relationship Id="rId4" Type="http://schemas.openxmlformats.org/officeDocument/2006/relationships/tags" Target="../tags/tag87.xml"/></Relationships>
</file>

<file path=ppt/slides/_rels/slide14.xml.rels><?xml version="1.0" encoding="UTF-8" standalone="yes"?>
<Relationships xmlns="http://schemas.openxmlformats.org/package/2006/relationships"><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image" Target="../media/image5.png"/><Relationship Id="rId5" Type="http://schemas.openxmlformats.org/officeDocument/2006/relationships/slideLayout" Target="../slideLayouts/slideLayout2.xml"/><Relationship Id="rId4" Type="http://schemas.openxmlformats.org/officeDocument/2006/relationships/tags" Target="../tags/tag91.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30.png"/><Relationship Id="rId3" Type="http://schemas.openxmlformats.org/officeDocument/2006/relationships/tags" Target="../tags/tag94.xml"/><Relationship Id="rId7" Type="http://schemas.openxmlformats.org/officeDocument/2006/relationships/tags" Target="../tags/tag98.xml"/><Relationship Id="rId12" Type="http://schemas.microsoft.com/office/2007/relationships/hdphoto" Target="../media/hdphoto1.wdp"/><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image" Target="../media/image29.jpeg"/><Relationship Id="rId5" Type="http://schemas.openxmlformats.org/officeDocument/2006/relationships/tags" Target="../tags/tag96.xml"/><Relationship Id="rId10" Type="http://schemas.openxmlformats.org/officeDocument/2006/relationships/image" Target="../media/image28.png"/><Relationship Id="rId4" Type="http://schemas.openxmlformats.org/officeDocument/2006/relationships/tags" Target="../tags/tag95.xm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5.png"/><Relationship Id="rId5" Type="http://schemas.openxmlformats.org/officeDocument/2006/relationships/slideLayout" Target="../slideLayouts/slideLayout2.xml"/><Relationship Id="rId4" Type="http://schemas.openxmlformats.org/officeDocument/2006/relationships/tags" Target="../tags/tag11.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14.xml"/><Relationship Id="rId7"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5" Type="http://schemas.openxmlformats.org/officeDocument/2006/relationships/tags" Target="../tags/tag16.xml"/><Relationship Id="rId10" Type="http://schemas.openxmlformats.org/officeDocument/2006/relationships/image" Target="../media/image7.jpeg"/><Relationship Id="rId4" Type="http://schemas.openxmlformats.org/officeDocument/2006/relationships/tags" Target="../tags/tag15.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20.xml"/><Relationship Id="rId7"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9" Type="http://schemas.openxmlformats.org/officeDocument/2006/relationships/image" Target="../media/image8.jpeg"/></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6.xml"/><Relationship Id="rId7" Type="http://schemas.openxmlformats.org/officeDocument/2006/relationships/tags" Target="../tags/tag30.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5" Type="http://schemas.openxmlformats.org/officeDocument/2006/relationships/tags" Target="../tags/tag28.xml"/><Relationship Id="rId10" Type="http://schemas.openxmlformats.org/officeDocument/2006/relationships/image" Target="../media/image9.png"/><Relationship Id="rId4" Type="http://schemas.openxmlformats.org/officeDocument/2006/relationships/tags" Target="../tags/tag27.xml"/><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tags" Target="../tags/tag38.xml"/><Relationship Id="rId13" Type="http://schemas.openxmlformats.org/officeDocument/2006/relationships/image" Target="../media/image11.jpeg"/><Relationship Id="rId3" Type="http://schemas.openxmlformats.org/officeDocument/2006/relationships/tags" Target="../tags/tag33.xml"/><Relationship Id="rId7" Type="http://schemas.openxmlformats.org/officeDocument/2006/relationships/tags" Target="../tags/tag37.xml"/><Relationship Id="rId12" Type="http://schemas.openxmlformats.org/officeDocument/2006/relationships/image" Target="../media/image10.jpeg"/><Relationship Id="rId2" Type="http://schemas.openxmlformats.org/officeDocument/2006/relationships/tags" Target="../tags/tag32.xml"/><Relationship Id="rId16" Type="http://schemas.openxmlformats.org/officeDocument/2006/relationships/image" Target="../media/image14.jpeg"/><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image" Target="../media/image5.png"/><Relationship Id="rId5" Type="http://schemas.openxmlformats.org/officeDocument/2006/relationships/tags" Target="../tags/tag35.xml"/><Relationship Id="rId15" Type="http://schemas.openxmlformats.org/officeDocument/2006/relationships/image" Target="../media/image13.jpeg"/><Relationship Id="rId10" Type="http://schemas.openxmlformats.org/officeDocument/2006/relationships/slideLayout" Target="../slideLayouts/slideLayout2.xml"/><Relationship Id="rId4" Type="http://schemas.openxmlformats.org/officeDocument/2006/relationships/tags" Target="../tags/tag34.xml"/><Relationship Id="rId9" Type="http://schemas.openxmlformats.org/officeDocument/2006/relationships/tags" Target="../tags/tag39.xml"/><Relationship Id="rId1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5.png"/><Relationship Id="rId5" Type="http://schemas.openxmlformats.org/officeDocument/2006/relationships/slideLayout" Target="../slideLayouts/slideLayout2.xml"/><Relationship Id="rId4" Type="http://schemas.openxmlformats.org/officeDocument/2006/relationships/tags" Target="../tags/tag43.xml"/></Relationships>
</file>

<file path=ppt/slides/_rels/slide8.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5.png"/><Relationship Id="rId5" Type="http://schemas.openxmlformats.org/officeDocument/2006/relationships/slideLayout" Target="../slideLayouts/slideLayout2.xml"/><Relationship Id="rId4" Type="http://schemas.openxmlformats.org/officeDocument/2006/relationships/tags" Target="../tags/tag47.xml"/></Relationships>
</file>

<file path=ppt/slides/_rels/slide9.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slideLayout" Target="../slideLayouts/slideLayout2.xml"/><Relationship Id="rId18" Type="http://schemas.openxmlformats.org/officeDocument/2006/relationships/image" Target="../media/image18.png"/><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tags" Target="../tags/tag59.xml"/><Relationship Id="rId17" Type="http://schemas.openxmlformats.org/officeDocument/2006/relationships/image" Target="../media/image17.jpeg"/><Relationship Id="rId2" Type="http://schemas.openxmlformats.org/officeDocument/2006/relationships/tags" Target="../tags/tag49.xml"/><Relationship Id="rId16" Type="http://schemas.openxmlformats.org/officeDocument/2006/relationships/image" Target="../media/image16.jpeg"/><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5" Type="http://schemas.openxmlformats.org/officeDocument/2006/relationships/image" Target="../media/image15.jpeg"/><Relationship Id="rId10" Type="http://schemas.openxmlformats.org/officeDocument/2006/relationships/tags" Target="../tags/tag57.xml"/><Relationship Id="rId19" Type="http://schemas.openxmlformats.org/officeDocument/2006/relationships/image" Target="../media/image19.png"/><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Logo_-_Cegep_Garneau_-_RVB.png" descr="Logo_-_Cegep_Garneau_-_RVB.png"/>
          <p:cNvPicPr>
            <a:picLocks noChangeAspect="1"/>
          </p:cNvPicPr>
          <p:nvPr>
            <p:custDataLst>
              <p:tags r:id="rId1"/>
            </p:custDataLst>
          </p:nvPr>
        </p:nvPicPr>
        <p:blipFill rotWithShape="1">
          <a:blip r:embed="rId9" cstate="screen">
            <a:extLst>
              <a:ext uri="{28A0092B-C50C-407E-A947-70E740481C1C}">
                <a14:useLocalDpi xmlns:a14="http://schemas.microsoft.com/office/drawing/2010/main"/>
              </a:ext>
            </a:extLst>
          </a:blip>
          <a:srcRect l="9482" t="22618" r="9890" b="22372"/>
          <a:stretch/>
        </p:blipFill>
        <p:spPr>
          <a:xfrm>
            <a:off x="4283968" y="5646726"/>
            <a:ext cx="2520979" cy="783548"/>
          </a:xfrm>
          <a:prstGeom prst="rect">
            <a:avLst/>
          </a:prstGeom>
          <a:ln w="12700">
            <a:miter lim="400000"/>
          </a:ln>
        </p:spPr>
      </p:pic>
      <p:pic>
        <p:nvPicPr>
          <p:cNvPr id="5" name="Capture d’écran 2015-05-26 à 14.42.54.png" descr="Capture d’écran 2015-05-26 à 14.42.54.png"/>
          <p:cNvPicPr>
            <a:picLocks noChangeAspect="1"/>
          </p:cNvPicPr>
          <p:nvPr>
            <p:custDataLst>
              <p:tags r:id="rId2"/>
            </p:custDataLst>
          </p:nvPr>
        </p:nvPicPr>
        <p:blipFill>
          <a:blip r:embed="rId10" cstate="screen">
            <a:extLst>
              <a:ext uri="{28A0092B-C50C-407E-A947-70E740481C1C}">
                <a14:useLocalDpi xmlns:a14="http://schemas.microsoft.com/office/drawing/2010/main"/>
              </a:ext>
            </a:extLst>
          </a:blip>
          <a:stretch>
            <a:fillRect/>
          </a:stretch>
        </p:blipFill>
        <p:spPr>
          <a:xfrm>
            <a:off x="7290397" y="5356143"/>
            <a:ext cx="1606063" cy="1364715"/>
          </a:xfrm>
          <a:prstGeom prst="rect">
            <a:avLst/>
          </a:prstGeom>
          <a:ln w="12700">
            <a:miter lim="400000"/>
          </a:ln>
        </p:spPr>
      </p:pic>
      <p:pic>
        <p:nvPicPr>
          <p:cNvPr id="6" name="logo.png" descr="logo.png"/>
          <p:cNvPicPr>
            <a:picLocks noChangeAspect="1"/>
          </p:cNvPicPr>
          <p:nvPr>
            <p:custDataLst>
              <p:tags r:id="rId3"/>
            </p:custDataLst>
          </p:nvPr>
        </p:nvPicPr>
        <p:blipFill>
          <a:blip r:embed="rId11">
            <a:extLst/>
          </a:blip>
          <a:stretch>
            <a:fillRect/>
          </a:stretch>
        </p:blipFill>
        <p:spPr>
          <a:xfrm>
            <a:off x="292939" y="499161"/>
            <a:ext cx="2169823" cy="963136"/>
          </a:xfrm>
          <a:prstGeom prst="rect">
            <a:avLst/>
          </a:prstGeom>
          <a:ln w="12700">
            <a:miter lim="400000"/>
          </a:ln>
        </p:spPr>
      </p:pic>
      <p:pic>
        <p:nvPicPr>
          <p:cNvPr id="7" name="Capture d’écran 2017-05-26 à 15.59.41.png" descr="Capture d’écran 2017-05-26 à 15.59.41.png"/>
          <p:cNvPicPr>
            <a:picLocks noChangeAspect="1"/>
          </p:cNvPicPr>
          <p:nvPr>
            <p:custDataLst>
              <p:tags r:id="rId4"/>
            </p:custDataLst>
          </p:nvPr>
        </p:nvPicPr>
        <p:blipFill rotWithShape="1">
          <a:blip r:embed="rId12">
            <a:extLst/>
          </a:blip>
          <a:srcRect b="23273"/>
          <a:stretch/>
        </p:blipFill>
        <p:spPr>
          <a:xfrm>
            <a:off x="3944" y="0"/>
            <a:ext cx="9144000" cy="235332"/>
          </a:xfrm>
          <a:prstGeom prst="rect">
            <a:avLst/>
          </a:prstGeom>
          <a:ln w="12700">
            <a:miter lim="400000"/>
          </a:ln>
        </p:spPr>
      </p:pic>
      <p:cxnSp>
        <p:nvCxnSpPr>
          <p:cNvPr id="9" name="Connecteur droit 8"/>
          <p:cNvCxnSpPr/>
          <p:nvPr>
            <p:custDataLst>
              <p:tags r:id="rId5"/>
            </p:custDataLst>
          </p:nvPr>
        </p:nvCxnSpPr>
        <p:spPr>
          <a:xfrm>
            <a:off x="292939" y="3861048"/>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ZoneTexte 9"/>
          <p:cNvSpPr txBox="1"/>
          <p:nvPr>
            <p:custDataLst>
              <p:tags r:id="rId6"/>
            </p:custDataLst>
          </p:nvPr>
        </p:nvSpPr>
        <p:spPr>
          <a:xfrm>
            <a:off x="292939" y="2276872"/>
            <a:ext cx="8603521" cy="1446550"/>
          </a:xfrm>
          <a:prstGeom prst="rect">
            <a:avLst/>
          </a:prstGeom>
          <a:noFill/>
        </p:spPr>
        <p:txBody>
          <a:bodyPr wrap="square" rtlCol="0">
            <a:spAutoFit/>
          </a:bodyPr>
          <a:lstStyle/>
          <a:p>
            <a:pPr>
              <a:spcAft>
                <a:spcPts val="1200"/>
              </a:spcAft>
            </a:pPr>
            <a:r>
              <a:rPr lang="fr-CA" b="1" i="1" dirty="0">
                <a:solidFill>
                  <a:srgbClr val="000000"/>
                </a:solidFill>
                <a:latin typeface="Helvetica Neue"/>
                <a:ea typeface="Helvetica Neue"/>
                <a:cs typeface="Helvetica Neue"/>
                <a:sym typeface="Helvetica Neue Light"/>
              </a:rPr>
              <a:t>Atelier 602</a:t>
            </a:r>
          </a:p>
          <a:p>
            <a:r>
              <a:rPr lang="fr-CA" sz="3000" i="1" dirty="0" smtClean="0">
                <a:latin typeface="Helvetica Neue"/>
              </a:rPr>
              <a:t>Les étudiants s’engagent dans leur communauté (Rendez-vous de l’engagement étudiant, partie 1)</a:t>
            </a:r>
            <a:endParaRPr lang="fr-CA" sz="3000" i="1" dirty="0">
              <a:latin typeface="Helvetica Neue"/>
            </a:endParaRPr>
          </a:p>
        </p:txBody>
      </p:sp>
      <p:sp>
        <p:nvSpPr>
          <p:cNvPr id="11" name="ZoneTexte 10"/>
          <p:cNvSpPr txBox="1"/>
          <p:nvPr>
            <p:custDataLst>
              <p:tags r:id="rId7"/>
            </p:custDataLst>
          </p:nvPr>
        </p:nvSpPr>
        <p:spPr>
          <a:xfrm>
            <a:off x="292939" y="4077072"/>
            <a:ext cx="4283005" cy="461665"/>
          </a:xfrm>
          <a:prstGeom prst="rect">
            <a:avLst/>
          </a:prstGeom>
          <a:noFill/>
        </p:spPr>
        <p:txBody>
          <a:bodyPr wrap="square" rtlCol="0">
            <a:spAutoFit/>
          </a:bodyPr>
          <a:lstStyle/>
          <a:p>
            <a:r>
              <a:rPr lang="fr-CA" sz="2400" dirty="0" smtClean="0">
                <a:latin typeface="Helvetica Neue"/>
              </a:rPr>
              <a:t>Caroline Paquet</a:t>
            </a:r>
            <a:endParaRPr lang="fr-CA" sz="2400" dirty="0">
              <a:latin typeface="Helvetica Neue"/>
            </a:endParaRPr>
          </a:p>
        </p:txBody>
      </p:sp>
    </p:spTree>
    <p:extLst>
      <p:ext uri="{BB962C8B-B14F-4D97-AF65-F5344CB8AC3E}">
        <p14:creationId xmlns:p14="http://schemas.microsoft.com/office/powerpoint/2010/main" val="30782453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custDataLst>
              <p:tags r:id="rId1"/>
            </p:custDataLst>
          </p:nvPr>
        </p:nvPicPr>
        <p:blipFill rotWithShape="1">
          <a:blip r:embed="rId12">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custDataLst>
              <p:tags r:id="rId2"/>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Décoder le monde au MCQ</a:t>
            </a:r>
          </a:p>
        </p:txBody>
      </p:sp>
      <p:cxnSp>
        <p:nvCxnSpPr>
          <p:cNvPr id="6" name="Connecteur droit 5"/>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Rectangle 7"/>
          <p:cNvSpPr/>
          <p:nvPr>
            <p:custDataLst>
              <p:tags r:id="rId4"/>
            </p:custDataLst>
          </p:nvPr>
        </p:nvSpPr>
        <p:spPr>
          <a:xfrm>
            <a:off x="292937" y="1556793"/>
            <a:ext cx="8603521" cy="3016210"/>
          </a:xfrm>
          <a:prstGeom prst="rect">
            <a:avLst/>
          </a:prstGeom>
        </p:spPr>
        <p:txBody>
          <a:bodyPr wrap="square">
            <a:spAutoFit/>
          </a:bodyPr>
          <a:lstStyle/>
          <a:p>
            <a:pPr algn="just">
              <a:spcAft>
                <a:spcPts val="1200"/>
              </a:spcAft>
            </a:pPr>
            <a:r>
              <a:rPr lang="fr-CA" sz="2000" dirty="0" smtClean="0">
                <a:latin typeface="Helvetica Neue"/>
              </a:rPr>
              <a:t>« Dans </a:t>
            </a:r>
            <a:r>
              <a:rPr lang="fr-CA" sz="2000" dirty="0">
                <a:latin typeface="Helvetica Neue"/>
              </a:rPr>
              <a:t>une série d'entretiens, d'ateliers, de projections, de démonstrations et de spectacles, on explore les avancées de la science et des technologies </a:t>
            </a:r>
            <a:r>
              <a:rPr lang="fr-CA" sz="2000" dirty="0" smtClean="0">
                <a:latin typeface="Helvetica Neue"/>
              </a:rPr>
              <a:t>[…]. </a:t>
            </a:r>
            <a:r>
              <a:rPr lang="fr-CA" sz="2000" dirty="0">
                <a:latin typeface="Helvetica Neue"/>
              </a:rPr>
              <a:t>En compagnie de penseurs, d'artistes et de chercheurs, tous sont conviés à décoder le </a:t>
            </a:r>
            <a:r>
              <a:rPr lang="fr-CA" sz="2000" dirty="0" smtClean="0">
                <a:latin typeface="Helvetica Neue"/>
              </a:rPr>
              <a:t>monde!</a:t>
            </a:r>
            <a:endParaRPr lang="fr-CA" sz="2000" dirty="0">
              <a:latin typeface="Helvetica Neue"/>
            </a:endParaRPr>
          </a:p>
          <a:p>
            <a:pPr algn="just"/>
            <a:r>
              <a:rPr lang="fr-CA" sz="2000" dirty="0">
                <a:latin typeface="Helvetica Neue"/>
              </a:rPr>
              <a:t>Décoder le monde est un événement coréalisé par les Fonds de recherche du Québec, l'Université Laval, le Centre de démonstration en sciences physiques du Cégep Garneau et le Musée de la civilisation, en collaboration avec la Semaine </a:t>
            </a:r>
            <a:r>
              <a:rPr lang="fr-CA" sz="2000" dirty="0" err="1">
                <a:latin typeface="Helvetica Neue"/>
              </a:rPr>
              <a:t>NumériQC</a:t>
            </a:r>
            <a:r>
              <a:rPr lang="fr-CA" sz="2000" dirty="0">
                <a:latin typeface="Helvetica Neue"/>
              </a:rPr>
              <a:t>, Le Soleil et Fairmont Le Château Frontenac</a:t>
            </a:r>
            <a:r>
              <a:rPr lang="fr-CA" sz="2000" dirty="0" smtClean="0">
                <a:latin typeface="Helvetica Neue"/>
              </a:rPr>
              <a:t>. »</a:t>
            </a:r>
            <a:endParaRPr lang="fr-CA" sz="2000" dirty="0">
              <a:latin typeface="Helvetica Neue"/>
            </a:endParaRPr>
          </a:p>
        </p:txBody>
      </p:sp>
      <p:sp>
        <p:nvSpPr>
          <p:cNvPr id="9" name="ZoneTexte 8"/>
          <p:cNvSpPr txBox="1"/>
          <p:nvPr>
            <p:custDataLst>
              <p:tags r:id="rId5"/>
            </p:custDataLst>
          </p:nvPr>
        </p:nvSpPr>
        <p:spPr>
          <a:xfrm>
            <a:off x="2364268" y="5281752"/>
            <a:ext cx="1778051" cy="830997"/>
          </a:xfrm>
          <a:prstGeom prst="rect">
            <a:avLst/>
          </a:prstGeom>
          <a:noFill/>
        </p:spPr>
        <p:txBody>
          <a:bodyPr wrap="none" rtlCol="0">
            <a:spAutoFit/>
          </a:bodyPr>
          <a:lstStyle/>
          <a:p>
            <a:pPr algn="ctr"/>
            <a:r>
              <a:rPr lang="fr-CA" sz="2400" dirty="0" smtClean="0">
                <a:latin typeface="Helvetica Neue"/>
              </a:rPr>
              <a:t>2016</a:t>
            </a:r>
          </a:p>
          <a:p>
            <a:pPr algn="ctr"/>
            <a:r>
              <a:rPr lang="fr-CA" sz="2400" dirty="0" smtClean="0">
                <a:latin typeface="Helvetica Neue"/>
              </a:rPr>
              <a:t>La nordicité</a:t>
            </a:r>
            <a:endParaRPr lang="fr-CA" sz="2400" dirty="0">
              <a:latin typeface="Helvetica Neue"/>
            </a:endParaRPr>
          </a:p>
        </p:txBody>
      </p:sp>
      <p:sp>
        <p:nvSpPr>
          <p:cNvPr id="10" name="ZoneTexte 9"/>
          <p:cNvSpPr txBox="1"/>
          <p:nvPr>
            <p:custDataLst>
              <p:tags r:id="rId6"/>
            </p:custDataLst>
          </p:nvPr>
        </p:nvSpPr>
        <p:spPr>
          <a:xfrm>
            <a:off x="7178410" y="5230871"/>
            <a:ext cx="1622559" cy="830997"/>
          </a:xfrm>
          <a:prstGeom prst="rect">
            <a:avLst/>
          </a:prstGeom>
          <a:noFill/>
        </p:spPr>
        <p:txBody>
          <a:bodyPr wrap="none" rtlCol="0">
            <a:spAutoFit/>
          </a:bodyPr>
          <a:lstStyle/>
          <a:p>
            <a:pPr algn="ctr"/>
            <a:r>
              <a:rPr lang="fr-CA" sz="2400" dirty="0" smtClean="0">
                <a:latin typeface="Helvetica Neue"/>
              </a:rPr>
              <a:t>2017</a:t>
            </a:r>
          </a:p>
          <a:p>
            <a:pPr algn="ctr"/>
            <a:r>
              <a:rPr lang="fr-CA" sz="2400" dirty="0" smtClean="0">
                <a:latin typeface="Helvetica Neue"/>
              </a:rPr>
              <a:t>Les robots</a:t>
            </a:r>
            <a:endParaRPr lang="fr-CA" sz="2400" dirty="0">
              <a:latin typeface="Helvetica Neue"/>
            </a:endParaRPr>
          </a:p>
        </p:txBody>
      </p:sp>
      <p:cxnSp>
        <p:nvCxnSpPr>
          <p:cNvPr id="11" name="Connecteur droit 10"/>
          <p:cNvCxnSpPr/>
          <p:nvPr>
            <p:custDataLst>
              <p:tags r:id="rId7"/>
            </p:custDataLst>
          </p:nvPr>
        </p:nvCxnSpPr>
        <p:spPr>
          <a:xfrm flipH="1">
            <a:off x="4211960" y="4757669"/>
            <a:ext cx="5010" cy="1874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custDataLst>
              <p:tags r:id="rId8"/>
            </p:custDataLst>
          </p:nvPr>
        </p:nvSpPr>
        <p:spPr>
          <a:xfrm>
            <a:off x="5568624" y="4388337"/>
            <a:ext cx="3327834" cy="369332"/>
          </a:xfrm>
          <a:prstGeom prst="rect">
            <a:avLst/>
          </a:prstGeom>
        </p:spPr>
        <p:txBody>
          <a:bodyPr wrap="none">
            <a:spAutoFit/>
          </a:bodyPr>
          <a:lstStyle/>
          <a:p>
            <a:r>
              <a:rPr lang="fr-CA" dirty="0">
                <a:solidFill>
                  <a:schemeClr val="bg1">
                    <a:lumMod val="50000"/>
                  </a:schemeClr>
                </a:solidFill>
              </a:rPr>
              <a:t>https://www.mcq.org/fr/decoder</a:t>
            </a:r>
          </a:p>
        </p:txBody>
      </p:sp>
      <p:pic>
        <p:nvPicPr>
          <p:cNvPr id="7170" name="Picture 2"/>
          <p:cNvPicPr>
            <a:picLocks noChangeAspect="1" noChangeArrowheads="1"/>
          </p:cNvPicPr>
          <p:nvPr>
            <p:custDataLst>
              <p:tags r:id="rId9"/>
            </p:custDataLst>
          </p:nvPr>
        </p:nvPicPr>
        <p:blipFill rotWithShape="1">
          <a:blip r:embed="rId13">
            <a:extLst>
              <a:ext uri="{28A0092B-C50C-407E-A947-70E740481C1C}">
                <a14:useLocalDpi xmlns:a14="http://schemas.microsoft.com/office/drawing/2010/main" val="0"/>
              </a:ext>
            </a:extLst>
          </a:blip>
          <a:srcRect l="47633" t="39394" r="32358" b="27532"/>
          <a:stretch/>
        </p:blipFill>
        <p:spPr bwMode="auto">
          <a:xfrm>
            <a:off x="413663" y="4869159"/>
            <a:ext cx="1782073" cy="1656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custDataLst>
              <p:tags r:id="rId10"/>
            </p:custDataLst>
          </p:nvPr>
        </p:nvPicPr>
        <p:blipFill rotWithShape="1">
          <a:blip r:embed="rId14">
            <a:extLst>
              <a:ext uri="{28A0092B-C50C-407E-A947-70E740481C1C}">
                <a14:useLocalDpi xmlns:a14="http://schemas.microsoft.com/office/drawing/2010/main" val="0"/>
              </a:ext>
            </a:extLst>
          </a:blip>
          <a:srcRect l="59259" t="31155" r="21331" b="49653"/>
          <a:stretch/>
        </p:blipFill>
        <p:spPr bwMode="auto">
          <a:xfrm>
            <a:off x="4484393" y="4995287"/>
            <a:ext cx="2525486" cy="1403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4802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custDataLst>
              <p:tags r:id="rId1"/>
            </p:custDataLst>
          </p:nvPr>
        </p:nvPicPr>
        <p:blipFill rotWithShape="1">
          <a:blip r:embed="rId9">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custDataLst>
              <p:tags r:id="rId2"/>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Décoder le monde 2016</a:t>
            </a:r>
          </a:p>
        </p:txBody>
      </p:sp>
      <p:cxnSp>
        <p:nvCxnSpPr>
          <p:cNvPr id="6" name="Connecteur droit 5"/>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8195" name="Picture 3" descr="C:\Users\cpaquet\Documents\Cégep Garneau\CDSP\Étudiants bénévoles\MCQ - Décoder le monde\Édition 2016\Photos\IMG_2259.JPG"/>
          <p:cNvPicPr>
            <a:picLocks noChangeAspect="1" noChangeArrowheads="1"/>
          </p:cNvPicPr>
          <p:nvPr>
            <p:custDataLst>
              <p:tags r:id="rId4"/>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5292080" y="1772816"/>
            <a:ext cx="3469733" cy="462631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cpaquet\Documents\Cégep Garneau\CDSP\Étudiants bénévoles\MCQ - Décoder le monde\Édition 2016\Photos\IMG_2269.JPG"/>
          <p:cNvPicPr>
            <a:picLocks noChangeAspect="1" noChangeArrowheads="1"/>
          </p:cNvPicPr>
          <p:nvPr>
            <p:custDataLst>
              <p:tags r:id="rId5"/>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395536" y="2921128"/>
            <a:ext cx="4637331" cy="3477998"/>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C:\Users\cpaquet\Documents\Cégep Garneau\CDSP\Étudiants bénévoles\MCQ - Décoder le monde\Édition 2016\Photos\IMG_2281.JPG"/>
          <p:cNvPicPr>
            <a:picLocks noChangeAspect="1" noChangeArrowheads="1"/>
          </p:cNvPicPr>
          <p:nvPr>
            <p:custDataLst>
              <p:tags r:id="rId6"/>
            </p:custDataLst>
          </p:nvPr>
        </p:nvPicPr>
        <p:blipFill rotWithShape="1">
          <a:blip r:embed="rId12" cstate="print">
            <a:extLst>
              <a:ext uri="{28A0092B-C50C-407E-A947-70E740481C1C}">
                <a14:useLocalDpi xmlns:a14="http://schemas.microsoft.com/office/drawing/2010/main" val="0"/>
              </a:ext>
            </a:extLst>
          </a:blip>
          <a:srcRect t="12233" b="17049"/>
          <a:stretch/>
        </p:blipFill>
        <p:spPr bwMode="auto">
          <a:xfrm rot="20987612">
            <a:off x="1113604" y="1417910"/>
            <a:ext cx="2829820" cy="26682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1" name="Rectangle 10"/>
          <p:cNvSpPr/>
          <p:nvPr>
            <p:custDataLst>
              <p:tags r:id="rId7"/>
            </p:custDataLst>
          </p:nvPr>
        </p:nvSpPr>
        <p:spPr>
          <a:xfrm>
            <a:off x="6615428" y="6443463"/>
            <a:ext cx="2135521" cy="307777"/>
          </a:xfrm>
          <a:prstGeom prst="rect">
            <a:avLst/>
          </a:prstGeom>
        </p:spPr>
        <p:txBody>
          <a:bodyPr wrap="none">
            <a:spAutoFit/>
          </a:bodyPr>
          <a:lstStyle/>
          <a:p>
            <a:r>
              <a:rPr lang="fr-CA" sz="1400" dirty="0" smtClean="0">
                <a:latin typeface="Helvetica Neue"/>
              </a:rPr>
              <a:t>Crédits: Caroline Paquet</a:t>
            </a:r>
            <a:endParaRPr lang="fr-CA" sz="1400" dirty="0">
              <a:latin typeface="Helvetica Neue"/>
            </a:endParaRPr>
          </a:p>
        </p:txBody>
      </p:sp>
    </p:spTree>
    <p:extLst>
      <p:ext uri="{BB962C8B-B14F-4D97-AF65-F5344CB8AC3E}">
        <p14:creationId xmlns:p14="http://schemas.microsoft.com/office/powerpoint/2010/main" val="23651156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custDataLst>
              <p:tags r:id="rId1"/>
            </p:custDataLst>
          </p:nvPr>
        </p:nvPicPr>
        <p:blipFill rotWithShape="1">
          <a:blip r:embed="rId9">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ZoneTexte 5"/>
          <p:cNvSpPr txBox="1"/>
          <p:nvPr>
            <p:custDataLst>
              <p:tags r:id="rId2"/>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Décoder le monde 2017</a:t>
            </a:r>
          </a:p>
        </p:txBody>
      </p:sp>
      <p:cxnSp>
        <p:nvCxnSpPr>
          <p:cNvPr id="7" name="Connecteur droit 6"/>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219" name="Picture 3" descr="C:\Users\cpaquet\Documents\Cégep Garneau\CDSP\Étudiants bénévoles\MCQ - Décoder le monde\Édition 2017\Photos\IMG_3273.JPG"/>
          <p:cNvPicPr>
            <a:picLocks noChangeAspect="1" noChangeArrowheads="1"/>
          </p:cNvPicPr>
          <p:nvPr>
            <p:custDataLst>
              <p:tags r:id="rId4"/>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3779912" y="2564904"/>
            <a:ext cx="5057643" cy="3793232"/>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Users\cpaquet\Documents\Cégep Garneau\CDSP\Étudiants bénévoles\MCQ - Décoder le monde\Édition 2017\Photos\IMG_3299.JPG"/>
          <p:cNvPicPr>
            <a:picLocks noChangeAspect="1" noChangeArrowheads="1"/>
          </p:cNvPicPr>
          <p:nvPr>
            <p:custDataLst>
              <p:tags r:id="rId5"/>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rot="21006584">
            <a:off x="5119170" y="1312066"/>
            <a:ext cx="2816762" cy="21125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9218" name="Picture 2" descr="C:\Users\cpaquet\Documents\Cégep Garneau\CDSP\Étudiants bénévoles\MCQ - Décoder le monde\Édition 2017\Photos\IMG_3267.JPG"/>
          <p:cNvPicPr>
            <a:picLocks noChangeAspect="1" noChangeArrowheads="1"/>
          </p:cNvPicPr>
          <p:nvPr>
            <p:custDataLst>
              <p:tags r:id="rId6"/>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394307" y="2149936"/>
            <a:ext cx="4105685" cy="30792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0" name="Rectangle 9"/>
          <p:cNvSpPr/>
          <p:nvPr>
            <p:custDataLst>
              <p:tags r:id="rId7"/>
            </p:custDataLst>
          </p:nvPr>
        </p:nvSpPr>
        <p:spPr>
          <a:xfrm>
            <a:off x="6690667" y="6361583"/>
            <a:ext cx="2135521" cy="307777"/>
          </a:xfrm>
          <a:prstGeom prst="rect">
            <a:avLst/>
          </a:prstGeom>
        </p:spPr>
        <p:txBody>
          <a:bodyPr wrap="none">
            <a:spAutoFit/>
          </a:bodyPr>
          <a:lstStyle/>
          <a:p>
            <a:r>
              <a:rPr lang="fr-CA" sz="1400" dirty="0" smtClean="0">
                <a:latin typeface="Helvetica Neue"/>
              </a:rPr>
              <a:t>Crédits: Caroline Paquet</a:t>
            </a:r>
            <a:endParaRPr lang="fr-CA" sz="1400" dirty="0">
              <a:latin typeface="Helvetica Neue"/>
            </a:endParaRPr>
          </a:p>
        </p:txBody>
      </p:sp>
    </p:spTree>
    <p:extLst>
      <p:ext uri="{BB962C8B-B14F-4D97-AF65-F5344CB8AC3E}">
        <p14:creationId xmlns:p14="http://schemas.microsoft.com/office/powerpoint/2010/main" val="1615894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custDataLst>
              <p:tags r:id="rId1"/>
            </p:custDataLst>
          </p:nvPr>
        </p:nvPicPr>
        <p:blipFill rotWithShape="1">
          <a:blip r:embed="rId6">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custDataLst>
              <p:tags r:id="rId2"/>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Décoder le monde au MCQ</a:t>
            </a:r>
          </a:p>
        </p:txBody>
      </p:sp>
      <p:cxnSp>
        <p:nvCxnSpPr>
          <p:cNvPr id="6" name="Connecteur droit 5"/>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Rectangle 7"/>
          <p:cNvSpPr/>
          <p:nvPr>
            <p:custDataLst>
              <p:tags r:id="rId4"/>
            </p:custDataLst>
          </p:nvPr>
        </p:nvSpPr>
        <p:spPr>
          <a:xfrm>
            <a:off x="292938" y="1556792"/>
            <a:ext cx="8603521" cy="4955203"/>
          </a:xfrm>
          <a:prstGeom prst="rect">
            <a:avLst/>
          </a:prstGeom>
        </p:spPr>
        <p:txBody>
          <a:bodyPr wrap="square">
            <a:spAutoFit/>
          </a:bodyPr>
          <a:lstStyle/>
          <a:p>
            <a:pPr algn="just"/>
            <a:r>
              <a:rPr lang="fr-CA" sz="2800" dirty="0" smtClean="0">
                <a:latin typeface="Helvetica Neue"/>
              </a:rPr>
              <a:t>Témoignages des étudiants</a:t>
            </a:r>
          </a:p>
          <a:p>
            <a:pPr algn="just"/>
            <a:endParaRPr lang="fr-CA" i="1" dirty="0">
              <a:latin typeface="Helvetica Neue"/>
            </a:endParaRPr>
          </a:p>
          <a:p>
            <a:pPr algn="just">
              <a:spcAft>
                <a:spcPts val="600"/>
              </a:spcAft>
            </a:pPr>
            <a:r>
              <a:rPr lang="fr-CA" sz="2000" dirty="0" smtClean="0">
                <a:latin typeface="Helvetica Neue"/>
              </a:rPr>
              <a:t>«</a:t>
            </a:r>
            <a:r>
              <a:rPr lang="fr-CA" sz="2000" dirty="0">
                <a:latin typeface="Helvetica Neue"/>
              </a:rPr>
              <a:t> C'était vraiment une expérience enrichissante. Le fait de devoir expliquer et démontrer simplement des concepts, parfois à de jeunes enfants, nous permettait de mieux les comprendre nous-mêmes. Mais, c'était surtout bien du plaisir, spécialement lorsque les gens étaient intéressés et intrigués. </a:t>
            </a:r>
            <a:r>
              <a:rPr lang="fr-CA" sz="2000" dirty="0" smtClean="0">
                <a:latin typeface="Helvetica Neue"/>
              </a:rPr>
              <a:t>»</a:t>
            </a:r>
          </a:p>
          <a:p>
            <a:pPr algn="just"/>
            <a:r>
              <a:rPr lang="fr-CA" sz="2000" i="1" dirty="0">
                <a:latin typeface="Helvetica Neue"/>
              </a:rPr>
              <a:t>Jonathan Gagnon</a:t>
            </a:r>
            <a:endParaRPr lang="fr-CA" sz="2000" dirty="0">
              <a:latin typeface="Helvetica Neue"/>
            </a:endParaRPr>
          </a:p>
          <a:p>
            <a:pPr algn="just"/>
            <a:endParaRPr lang="fr-CA" sz="2000" dirty="0">
              <a:latin typeface="Helvetica Neue"/>
            </a:endParaRPr>
          </a:p>
          <a:p>
            <a:pPr algn="just">
              <a:spcAft>
                <a:spcPts val="600"/>
              </a:spcAft>
            </a:pPr>
            <a:r>
              <a:rPr lang="fr-CA" sz="2000" dirty="0" smtClean="0">
                <a:latin typeface="Helvetica Neue"/>
              </a:rPr>
              <a:t>«</a:t>
            </a:r>
            <a:r>
              <a:rPr lang="fr-CA" sz="2000" dirty="0">
                <a:latin typeface="Helvetica Neue"/>
              </a:rPr>
              <a:t> J'ai adoré mon expérience, c'était très enrichissant et valorisant. J'ai vraiment été étonnée de l'intérêt des gens envers notre présentation, comme quoi à n'importe quel âge on aime toujours en apprendre! Malgré le fait que nous étions entourés de toutes sortes de technologie à la fine pointe, je nous sentais vraiment à notre place. </a:t>
            </a:r>
            <a:r>
              <a:rPr lang="fr-CA" sz="2000" dirty="0" smtClean="0">
                <a:latin typeface="Helvetica Neue"/>
              </a:rPr>
              <a:t>»</a:t>
            </a:r>
          </a:p>
          <a:p>
            <a:pPr algn="just"/>
            <a:r>
              <a:rPr lang="fr-CA" sz="2000" i="1" dirty="0">
                <a:latin typeface="Helvetica Neue"/>
              </a:rPr>
              <a:t>Éloïse </a:t>
            </a:r>
            <a:r>
              <a:rPr lang="fr-CA" sz="2000" i="1" dirty="0" smtClean="0">
                <a:latin typeface="Helvetica Neue"/>
              </a:rPr>
              <a:t>Simon</a:t>
            </a:r>
            <a:endParaRPr lang="fr-CA" sz="2000" dirty="0">
              <a:latin typeface="Helvetica Neue"/>
            </a:endParaRPr>
          </a:p>
        </p:txBody>
      </p:sp>
    </p:spTree>
    <p:extLst>
      <p:ext uri="{BB962C8B-B14F-4D97-AF65-F5344CB8AC3E}">
        <p14:creationId xmlns:p14="http://schemas.microsoft.com/office/powerpoint/2010/main" val="14754144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292938" y="1700808"/>
            <a:ext cx="8603521" cy="4909036"/>
          </a:xfrm>
          <a:prstGeom prst="rect">
            <a:avLst/>
          </a:prstGeom>
        </p:spPr>
        <p:txBody>
          <a:bodyPr wrap="square">
            <a:spAutoFit/>
          </a:bodyPr>
          <a:lstStyle/>
          <a:p>
            <a:pPr algn="just"/>
            <a:r>
              <a:rPr lang="fr-CA" sz="2800" dirty="0">
                <a:latin typeface="Helvetica Neue"/>
              </a:rPr>
              <a:t>Témoignages des </a:t>
            </a:r>
            <a:r>
              <a:rPr lang="fr-CA" sz="2800" dirty="0" smtClean="0">
                <a:latin typeface="Helvetica Neue"/>
              </a:rPr>
              <a:t>étudiants (suite)</a:t>
            </a:r>
            <a:endParaRPr lang="fr-CA" sz="2800" dirty="0">
              <a:latin typeface="Helvetica Neue"/>
            </a:endParaRPr>
          </a:p>
          <a:p>
            <a:pPr algn="just"/>
            <a:endParaRPr lang="fr-CA" sz="2000" dirty="0">
              <a:latin typeface="Helvetica Neue"/>
            </a:endParaRPr>
          </a:p>
          <a:p>
            <a:pPr algn="just">
              <a:spcAft>
                <a:spcPts val="600"/>
              </a:spcAft>
            </a:pPr>
            <a:r>
              <a:rPr lang="fr-CA" sz="2000" dirty="0" smtClean="0">
                <a:latin typeface="Helvetica Neue"/>
              </a:rPr>
              <a:t>«</a:t>
            </a:r>
            <a:r>
              <a:rPr lang="fr-CA" sz="2000" dirty="0">
                <a:latin typeface="Helvetica Neue"/>
              </a:rPr>
              <a:t> Animer l’activité au Musée de la civilisation a été une expérience nouvelle et enrichissante pour moi. La vulgarisation des concepts scientifiques, afin de les expliquer autant aux enfants qu’aux adultes, m’a demandé une certaine adaptation, mais j’ai été surprise de la manière dont s’est déroulée l’activité. Non seulement cela m’a permis d’entrer en contact avec de nouvelles personnes, mais cela m’a également permis de mieux comprendre les notions scientifiques puisque j’ai dû expliquer une même information plusieurs fois et de manière différente pour que les autres comprennent. De plus, l’environnement dans lequel s’est déroulé le tout était approprié pour faire les démonstrations, ce qui m’a donné le goût de poursuivre mon expérience. Bref, j’ai très apprécié animer cette activité au Musée. </a:t>
            </a:r>
            <a:r>
              <a:rPr lang="fr-CA" sz="2000" dirty="0" smtClean="0">
                <a:latin typeface="Helvetica Neue"/>
              </a:rPr>
              <a:t>»</a:t>
            </a:r>
          </a:p>
          <a:p>
            <a:pPr algn="just"/>
            <a:r>
              <a:rPr lang="fr-CA" sz="2000" i="1" dirty="0" err="1">
                <a:latin typeface="Helvetica Neue"/>
              </a:rPr>
              <a:t>Piremiya</a:t>
            </a:r>
            <a:r>
              <a:rPr lang="fr-CA" sz="2000" i="1" dirty="0">
                <a:latin typeface="Helvetica Neue"/>
              </a:rPr>
              <a:t> </a:t>
            </a:r>
            <a:r>
              <a:rPr lang="fr-CA" sz="2000" i="1" dirty="0" err="1" smtClean="0">
                <a:latin typeface="Helvetica Neue"/>
              </a:rPr>
              <a:t>Thayanantham</a:t>
            </a:r>
            <a:endParaRPr lang="fr-CA" sz="2000" dirty="0">
              <a:latin typeface="Helvetica Neue"/>
            </a:endParaRPr>
          </a:p>
        </p:txBody>
      </p:sp>
      <p:pic>
        <p:nvPicPr>
          <p:cNvPr id="5" name="Picture 2"/>
          <p:cNvPicPr>
            <a:picLocks noChangeAspect="1" noChangeArrowheads="1"/>
          </p:cNvPicPr>
          <p:nvPr>
            <p:custDataLst>
              <p:tags r:id="rId2"/>
            </p:custDataLst>
          </p:nvPr>
        </p:nvPicPr>
        <p:blipFill rotWithShape="1">
          <a:blip r:embed="rId6">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ZoneTexte 5"/>
          <p:cNvSpPr txBox="1"/>
          <p:nvPr>
            <p:custDataLst>
              <p:tags r:id="rId3"/>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Décoder le monde au MCQ</a:t>
            </a:r>
          </a:p>
        </p:txBody>
      </p:sp>
      <p:cxnSp>
        <p:nvCxnSpPr>
          <p:cNvPr id="7" name="Connecteur droit 6"/>
          <p:cNvCxnSpPr/>
          <p:nvPr>
            <p:custDataLst>
              <p:tags r:id="rId4"/>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15220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custDataLst>
              <p:tags r:id="rId1"/>
            </p:custDataLst>
          </p:nvPr>
        </p:nvPicPr>
        <p:blipFill rotWithShape="1">
          <a:blip r:embed="rId9">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custDataLst>
              <p:tags r:id="rId2"/>
            </p:custDataLst>
          </p:nvPr>
        </p:nvSpPr>
        <p:spPr>
          <a:xfrm>
            <a:off x="1168121" y="347917"/>
            <a:ext cx="7632848" cy="584775"/>
          </a:xfrm>
          <a:prstGeom prst="rect">
            <a:avLst/>
          </a:prstGeom>
          <a:noFill/>
        </p:spPr>
        <p:txBody>
          <a:bodyPr wrap="square" rtlCol="0">
            <a:spAutoFit/>
          </a:bodyPr>
          <a:lstStyle/>
          <a:p>
            <a:r>
              <a:rPr lang="fr-CA" sz="3200" dirty="0" smtClean="0">
                <a:latin typeface="Helvetica Neue"/>
              </a:rPr>
              <a:t>Autres projets d’engagement étudiants</a:t>
            </a:r>
            <a:endParaRPr lang="fr-CA" sz="3200" dirty="0" smtClean="0">
              <a:latin typeface="Helvetica Neue"/>
            </a:endParaRPr>
          </a:p>
        </p:txBody>
      </p:sp>
      <p:cxnSp>
        <p:nvCxnSpPr>
          <p:cNvPr id="6" name="Connecteur droit 5"/>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4246164" y="3645023"/>
            <a:ext cx="4650295" cy="2956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Users\cpaquet\Documents\Cégep Garneau\Colloques\AQPC\AQPC 2017\IMG_4810.JPG"/>
          <p:cNvPicPr>
            <a:picLocks noChangeAspect="1" noChangeArrowheads="1"/>
          </p:cNvPicPr>
          <p:nvPr>
            <p:custDataLst>
              <p:tags r:id="rId5"/>
            </p:custDataLst>
          </p:nvPr>
        </p:nvPicPr>
        <p:blipFill rotWithShape="1">
          <a:blip r:embed="rId11" cstate="print">
            <a:extLst>
              <a:ext uri="{BEBA8EAE-BF5A-486C-A8C5-ECC9F3942E4B}">
                <a14:imgProps xmlns:a14="http://schemas.microsoft.com/office/drawing/2010/main">
                  <a14:imgLayer r:embed="rId12">
                    <a14:imgEffect>
                      <a14:brightnessContrast bright="20000" contrast="-20000"/>
                    </a14:imgEffect>
                  </a14:imgLayer>
                </a14:imgProps>
              </a:ext>
              <a:ext uri="{28A0092B-C50C-407E-A947-70E740481C1C}">
                <a14:useLocalDpi xmlns:a14="http://schemas.microsoft.com/office/drawing/2010/main" val="0"/>
              </a:ext>
            </a:extLst>
          </a:blip>
          <a:srcRect r="15051" b="6404"/>
          <a:stretch/>
        </p:blipFill>
        <p:spPr bwMode="auto">
          <a:xfrm>
            <a:off x="292939" y="1628800"/>
            <a:ext cx="4495085" cy="330176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custDataLst>
              <p:tags r:id="rId6"/>
            </p:custDataLst>
          </p:nvPr>
        </p:nvPicPr>
        <p:blipFill>
          <a:blip r:embed="rId13">
            <a:extLst>
              <a:ext uri="{28A0092B-C50C-407E-A947-70E740481C1C}">
                <a14:useLocalDpi xmlns:a14="http://schemas.microsoft.com/office/drawing/2010/main" val="0"/>
              </a:ext>
            </a:extLst>
          </a:blip>
          <a:srcRect/>
          <a:stretch>
            <a:fillRect/>
          </a:stretch>
        </p:blipFill>
        <p:spPr bwMode="auto">
          <a:xfrm>
            <a:off x="5796136" y="1484784"/>
            <a:ext cx="1999334" cy="19837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custDataLst>
              <p:tags r:id="rId7"/>
            </p:custDataLst>
          </p:nvPr>
        </p:nvSpPr>
        <p:spPr>
          <a:xfrm>
            <a:off x="292939" y="4935937"/>
            <a:ext cx="2045753" cy="307777"/>
          </a:xfrm>
          <a:prstGeom prst="rect">
            <a:avLst/>
          </a:prstGeom>
        </p:spPr>
        <p:txBody>
          <a:bodyPr wrap="none">
            <a:spAutoFit/>
          </a:bodyPr>
          <a:lstStyle/>
          <a:p>
            <a:r>
              <a:rPr lang="fr-CA" sz="1400" dirty="0" smtClean="0">
                <a:latin typeface="Helvetica Neue"/>
              </a:rPr>
              <a:t>Crédits: </a:t>
            </a:r>
            <a:r>
              <a:rPr lang="fr-CA" sz="1400" dirty="0" smtClean="0">
                <a:latin typeface="Helvetica Neue"/>
              </a:rPr>
              <a:t>Mathieu Riopel</a:t>
            </a:r>
            <a:endParaRPr lang="fr-CA" sz="1400" dirty="0">
              <a:latin typeface="Helvetica Neue"/>
            </a:endParaRPr>
          </a:p>
        </p:txBody>
      </p:sp>
    </p:spTree>
    <p:extLst>
      <p:ext uri="{BB962C8B-B14F-4D97-AF65-F5344CB8AC3E}">
        <p14:creationId xmlns:p14="http://schemas.microsoft.com/office/powerpoint/2010/main" val="2351487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custDataLst>
              <p:tags r:id="rId1"/>
            </p:custDataLst>
          </p:nvPr>
        </p:nvPicPr>
        <p:blipFill rotWithShape="1">
          <a:blip r:embed="rId6">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ZoneTexte 5"/>
          <p:cNvSpPr txBox="1"/>
          <p:nvPr>
            <p:custDataLst>
              <p:tags r:id="rId2"/>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Plan de la présentation</a:t>
            </a:r>
          </a:p>
        </p:txBody>
      </p:sp>
      <p:cxnSp>
        <p:nvCxnSpPr>
          <p:cNvPr id="7" name="Connecteur droit 6"/>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custDataLst>
              <p:tags r:id="rId4"/>
            </p:custDataLst>
          </p:nvPr>
        </p:nvSpPr>
        <p:spPr>
          <a:xfrm>
            <a:off x="292938" y="2132856"/>
            <a:ext cx="8603521" cy="3293209"/>
          </a:xfrm>
          <a:prstGeom prst="rect">
            <a:avLst/>
          </a:prstGeom>
          <a:noFill/>
        </p:spPr>
        <p:txBody>
          <a:bodyPr wrap="square" rtlCol="0">
            <a:spAutoFit/>
          </a:bodyPr>
          <a:lstStyle/>
          <a:p>
            <a:pPr marL="342900" indent="-342900">
              <a:spcAft>
                <a:spcPts val="1200"/>
              </a:spcAft>
              <a:buFont typeface="+mj-lt"/>
              <a:buAutoNum type="arabicPeriod"/>
            </a:pPr>
            <a:r>
              <a:rPr lang="fr-CA" sz="2800" dirty="0" smtClean="0">
                <a:latin typeface="Helvetica Neue"/>
              </a:rPr>
              <a:t>Le Centre de démonstration en sciences physiques (CDSP)</a:t>
            </a:r>
          </a:p>
          <a:p>
            <a:pPr marL="342900" indent="-342900">
              <a:spcAft>
                <a:spcPts val="1200"/>
              </a:spcAft>
              <a:buFont typeface="+mj-lt"/>
              <a:buAutoNum type="arabicPeriod"/>
            </a:pPr>
            <a:r>
              <a:rPr lang="fr-CA" sz="2800" dirty="0" smtClean="0">
                <a:latin typeface="Helvetica Neue"/>
              </a:rPr>
              <a:t>Les projets d’engagement étudiant</a:t>
            </a:r>
          </a:p>
          <a:p>
            <a:pPr marL="857250" lvl="1" indent="-400050">
              <a:spcAft>
                <a:spcPts val="1200"/>
              </a:spcAft>
              <a:buFont typeface="+mj-lt"/>
              <a:buAutoNum type="romanLcPeriod"/>
            </a:pPr>
            <a:r>
              <a:rPr lang="fr-CA" sz="2800" dirty="0" smtClean="0">
                <a:latin typeface="Helvetica Neue"/>
              </a:rPr>
              <a:t>L’Hôtel de Glace</a:t>
            </a:r>
          </a:p>
          <a:p>
            <a:pPr marL="857250" lvl="1" indent="-400050">
              <a:spcAft>
                <a:spcPts val="1200"/>
              </a:spcAft>
              <a:buFont typeface="+mj-lt"/>
              <a:buAutoNum type="romanLcPeriod"/>
            </a:pPr>
            <a:r>
              <a:rPr lang="fr-CA" sz="2800" dirty="0" smtClean="0">
                <a:latin typeface="Helvetica Neue"/>
              </a:rPr>
              <a:t>Décoder le monde au Musée de la </a:t>
            </a:r>
            <a:r>
              <a:rPr lang="fr-CA" sz="2800" dirty="0" smtClean="0">
                <a:latin typeface="Helvetica Neue"/>
              </a:rPr>
              <a:t>civilisation</a:t>
            </a:r>
          </a:p>
          <a:p>
            <a:pPr marL="857250" lvl="1" indent="-400050">
              <a:spcAft>
                <a:spcPts val="1200"/>
              </a:spcAft>
              <a:buFont typeface="+mj-lt"/>
              <a:buAutoNum type="romanLcPeriod"/>
            </a:pPr>
            <a:r>
              <a:rPr lang="fr-CA" sz="2800" dirty="0" smtClean="0">
                <a:latin typeface="Helvetica Neue"/>
              </a:rPr>
              <a:t>Et autres…</a:t>
            </a:r>
            <a:endParaRPr lang="fr-CA" sz="2800" dirty="0" smtClean="0">
              <a:latin typeface="Helvetica Neue"/>
            </a:endParaRPr>
          </a:p>
        </p:txBody>
      </p:sp>
    </p:spTree>
    <p:extLst>
      <p:ext uri="{BB962C8B-B14F-4D97-AF65-F5344CB8AC3E}">
        <p14:creationId xmlns:p14="http://schemas.microsoft.com/office/powerpoint/2010/main" val="8289865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custDataLst>
              <p:tags r:id="rId1"/>
            </p:custDataLst>
          </p:nvPr>
        </p:nvPicPr>
        <p:blipFill rotWithShape="1">
          <a:blip r:embed="rId8">
            <a:extLst>
              <a:ext uri="{28A0092B-C50C-407E-A947-70E740481C1C}">
                <a14:useLocalDpi xmlns:a14="http://schemas.microsoft.com/office/drawing/2010/main" val="0"/>
              </a:ext>
            </a:extLst>
          </a:blip>
          <a:srcRect l="48191" t="19272" r="13851" b="5918"/>
          <a:stretch/>
        </p:blipFill>
        <p:spPr bwMode="auto">
          <a:xfrm>
            <a:off x="5700164" y="3140967"/>
            <a:ext cx="3169717" cy="351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custDataLst>
              <p:tags r:id="rId2"/>
            </p:custDataLst>
          </p:nvPr>
        </p:nvPicPr>
        <p:blipFill rotWithShape="1">
          <a:blip r:embed="rId9">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ZoneTexte 6"/>
          <p:cNvSpPr txBox="1"/>
          <p:nvPr>
            <p:custDataLst>
              <p:tags r:id="rId3"/>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Le CDSP</a:t>
            </a:r>
          </a:p>
        </p:txBody>
      </p:sp>
      <p:cxnSp>
        <p:nvCxnSpPr>
          <p:cNvPr id="8" name="Connecteur droit 7"/>
          <p:cNvCxnSpPr/>
          <p:nvPr>
            <p:custDataLst>
              <p:tags r:id="rId4"/>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 name="Rectangle 3"/>
          <p:cNvSpPr/>
          <p:nvPr>
            <p:custDataLst>
              <p:tags r:id="rId5"/>
            </p:custDataLst>
          </p:nvPr>
        </p:nvSpPr>
        <p:spPr>
          <a:xfrm>
            <a:off x="292937" y="1628799"/>
            <a:ext cx="8603521" cy="1323439"/>
          </a:xfrm>
          <a:prstGeom prst="rect">
            <a:avLst/>
          </a:prstGeom>
        </p:spPr>
        <p:txBody>
          <a:bodyPr wrap="square">
            <a:spAutoFit/>
          </a:bodyPr>
          <a:lstStyle/>
          <a:p>
            <a:pPr algn="just"/>
            <a:r>
              <a:rPr lang="fr-CA" sz="2000" dirty="0">
                <a:latin typeface="Helvetica Neue"/>
              </a:rPr>
              <a:t>Ouvert à toute la communauté éducative et à la population de la grande région de Québec, le Centre de démonstration en sciences physiques </a:t>
            </a:r>
            <a:r>
              <a:rPr lang="fr-CA" sz="2000" dirty="0" smtClean="0">
                <a:latin typeface="Helvetica Neue"/>
              </a:rPr>
              <a:t>est </a:t>
            </a:r>
            <a:r>
              <a:rPr lang="fr-CA" sz="2000" dirty="0">
                <a:latin typeface="Helvetica Neue"/>
              </a:rPr>
              <a:t>un organisme voué à la diffusion de la science et de la technologie ainsi qu’au développement de la culture scientifique.</a:t>
            </a:r>
          </a:p>
        </p:txBody>
      </p:sp>
      <p:pic>
        <p:nvPicPr>
          <p:cNvPr id="1031" name="Picture 7" descr="Jeune_en_action_Energie"/>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292938" y="3140966"/>
            <a:ext cx="5268413" cy="3512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0523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custDataLst>
              <p:tags r:id="rId1"/>
            </p:custDataLst>
          </p:nvPr>
        </p:nvPicPr>
        <p:blipFill rotWithShape="1">
          <a:blip r:embed="rId8">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custDataLst>
              <p:tags r:id="rId2"/>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Le CDSP</a:t>
            </a:r>
          </a:p>
        </p:txBody>
      </p:sp>
      <p:cxnSp>
        <p:nvCxnSpPr>
          <p:cNvPr id="6" name="Connecteur droit 5"/>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custDataLst>
              <p:tags r:id="rId4"/>
            </p:custDataLst>
          </p:nvPr>
        </p:nvSpPr>
        <p:spPr>
          <a:xfrm>
            <a:off x="292937" y="1628801"/>
            <a:ext cx="5935247" cy="3477875"/>
          </a:xfrm>
          <a:prstGeom prst="rect">
            <a:avLst/>
          </a:prstGeom>
        </p:spPr>
        <p:txBody>
          <a:bodyPr wrap="square">
            <a:spAutoFit/>
          </a:bodyPr>
          <a:lstStyle/>
          <a:p>
            <a:pPr fontAlgn="base">
              <a:spcAft>
                <a:spcPts val="1200"/>
              </a:spcAft>
            </a:pPr>
            <a:r>
              <a:rPr lang="fr-CA" sz="2000" dirty="0">
                <a:latin typeface="Helvetica Neue"/>
              </a:rPr>
              <a:t>Pour mener à bien sa mission, le </a:t>
            </a:r>
            <a:r>
              <a:rPr lang="fr-CA" sz="2000" dirty="0" smtClean="0">
                <a:latin typeface="Helvetica Neue"/>
              </a:rPr>
              <a:t>CDSP intervient </a:t>
            </a:r>
            <a:r>
              <a:rPr lang="fr-CA" sz="2000" dirty="0">
                <a:latin typeface="Helvetica Neue"/>
              </a:rPr>
              <a:t>dans trois champs d’activités :</a:t>
            </a:r>
          </a:p>
          <a:p>
            <a:pPr fontAlgn="base">
              <a:spcAft>
                <a:spcPts val="600"/>
              </a:spcAft>
            </a:pPr>
            <a:r>
              <a:rPr lang="fr-CA" sz="2000" b="1" dirty="0">
                <a:latin typeface="Helvetica Neue"/>
              </a:rPr>
              <a:t>Éducation et médiation scientifiques</a:t>
            </a:r>
            <a:r>
              <a:rPr lang="fr-CA" sz="2000" dirty="0">
                <a:latin typeface="Helvetica Neue"/>
              </a:rPr>
              <a:t> pour le développement de la culture scientifique auprès de tous les </a:t>
            </a:r>
            <a:r>
              <a:rPr lang="fr-CA" sz="2000" dirty="0" smtClean="0">
                <a:latin typeface="Helvetica Neue"/>
              </a:rPr>
              <a:t>publics.</a:t>
            </a:r>
          </a:p>
          <a:p>
            <a:pPr fontAlgn="base">
              <a:spcAft>
                <a:spcPts val="600"/>
              </a:spcAft>
            </a:pPr>
            <a:r>
              <a:rPr lang="fr-CA" sz="2000" b="1" dirty="0" smtClean="0">
                <a:latin typeface="Helvetica Neue"/>
              </a:rPr>
              <a:t>Accompagnement </a:t>
            </a:r>
            <a:r>
              <a:rPr lang="fr-CA" sz="2000" b="1" dirty="0">
                <a:latin typeface="Helvetica Neue"/>
              </a:rPr>
              <a:t>pédagogique et formation </a:t>
            </a:r>
            <a:r>
              <a:rPr lang="fr-CA" sz="2000" dirty="0">
                <a:latin typeface="Helvetica Neue"/>
              </a:rPr>
              <a:t>à l’intention des enseignants et des techniciens en travaux </a:t>
            </a:r>
            <a:r>
              <a:rPr lang="fr-CA" sz="2000" dirty="0" smtClean="0">
                <a:latin typeface="Helvetica Neue"/>
              </a:rPr>
              <a:t>pratiques.</a:t>
            </a:r>
          </a:p>
          <a:p>
            <a:pPr fontAlgn="base">
              <a:spcAft>
                <a:spcPts val="600"/>
              </a:spcAft>
            </a:pPr>
            <a:r>
              <a:rPr lang="fr-CA" sz="2000" b="1" dirty="0" smtClean="0">
                <a:latin typeface="Helvetica Neue"/>
              </a:rPr>
              <a:t>Recherche </a:t>
            </a:r>
            <a:r>
              <a:rPr lang="fr-CA" sz="2000" b="1" dirty="0">
                <a:latin typeface="Helvetica Neue"/>
              </a:rPr>
              <a:t>et innovation</a:t>
            </a:r>
            <a:r>
              <a:rPr lang="fr-CA" sz="2000" dirty="0">
                <a:latin typeface="Helvetica Neue"/>
              </a:rPr>
              <a:t> </a:t>
            </a:r>
            <a:r>
              <a:rPr lang="fr-CA" sz="2000" dirty="0" smtClean="0">
                <a:latin typeface="Helvetica Neue"/>
              </a:rPr>
              <a:t>en </a:t>
            </a:r>
            <a:r>
              <a:rPr lang="fr-CA" sz="2000" dirty="0">
                <a:latin typeface="Helvetica Neue"/>
              </a:rPr>
              <a:t>éducation et médiation scientifiques.</a:t>
            </a:r>
          </a:p>
        </p:txBody>
      </p:sp>
      <p:pic>
        <p:nvPicPr>
          <p:cNvPr id="3074" name="Picture 2" descr="Humain vertical"/>
          <p:cNvPicPr>
            <a:picLocks noChangeAspect="1" noChangeArrowheads="1"/>
          </p:cNvPicPr>
          <p:nvPr>
            <p:custDataLst>
              <p:tags r:id="rId5"/>
            </p:custDataLst>
          </p:nvPr>
        </p:nvPicPr>
        <p:blipFill>
          <a:blip r:embed="rId9">
            <a:extLst>
              <a:ext uri="{28A0092B-C50C-407E-A947-70E740481C1C}">
                <a14:useLocalDpi xmlns:a14="http://schemas.microsoft.com/office/drawing/2010/main" val="0"/>
              </a:ext>
            </a:extLst>
          </a:blip>
          <a:srcRect/>
          <a:stretch>
            <a:fillRect/>
          </a:stretch>
        </p:blipFill>
        <p:spPr bwMode="auto">
          <a:xfrm>
            <a:off x="6467608" y="1628801"/>
            <a:ext cx="2333361" cy="4968551"/>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custDataLst>
              <p:tags r:id="rId6"/>
            </p:custDataLst>
          </p:nvPr>
        </p:nvSpPr>
        <p:spPr>
          <a:xfrm>
            <a:off x="2177838" y="5951021"/>
            <a:ext cx="4083169" cy="646331"/>
          </a:xfrm>
          <a:prstGeom prst="rect">
            <a:avLst/>
          </a:prstGeom>
          <a:noFill/>
        </p:spPr>
        <p:txBody>
          <a:bodyPr wrap="none" rtlCol="0">
            <a:spAutoFit/>
          </a:bodyPr>
          <a:lstStyle/>
          <a:p>
            <a:r>
              <a:rPr lang="fr-CA" dirty="0" smtClean="0">
                <a:latin typeface="Helvetica Neue"/>
              </a:rPr>
              <a:t>Conférence-démonstration 2016-2017</a:t>
            </a:r>
          </a:p>
          <a:p>
            <a:r>
              <a:rPr lang="fr-CA" dirty="0" err="1" smtClean="0">
                <a:latin typeface="Helvetica Neue"/>
              </a:rPr>
              <a:t>DémoScience</a:t>
            </a:r>
            <a:r>
              <a:rPr lang="fr-CA" dirty="0" smtClean="0">
                <a:latin typeface="Helvetica Neue"/>
              </a:rPr>
              <a:t> 2016-2017</a:t>
            </a:r>
            <a:endParaRPr lang="fr-CA" dirty="0">
              <a:latin typeface="Helvetica Neue"/>
            </a:endParaRPr>
          </a:p>
        </p:txBody>
      </p:sp>
    </p:spTree>
    <p:extLst>
      <p:ext uri="{BB962C8B-B14F-4D97-AF65-F5344CB8AC3E}">
        <p14:creationId xmlns:p14="http://schemas.microsoft.com/office/powerpoint/2010/main" val="497480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custDataLst>
              <p:tags r:id="rId1"/>
            </p:custDataLst>
          </p:nvPr>
        </p:nvPicPr>
        <p:blipFill rotWithShape="1">
          <a:blip r:embed="rId9">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custDataLst>
              <p:tags r:id="rId2"/>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Les projets d’engagement étudiant</a:t>
            </a:r>
          </a:p>
        </p:txBody>
      </p:sp>
      <p:cxnSp>
        <p:nvCxnSpPr>
          <p:cNvPr id="6" name="Connecteur droit 5"/>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AutoShape 2" descr="https://www.hoteldeglace-canada.com/360/visite-virtuelle-complete.jpg"/>
          <p:cNvSpPr>
            <a:spLocks noChangeAspect="1" noChangeArrowheads="1"/>
          </p:cNvSpPr>
          <p:nvPr>
            <p:custDataLst>
              <p:tags r:id="rId4"/>
            </p:custDataLst>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pic>
        <p:nvPicPr>
          <p:cNvPr id="4099" name="Picture 3"/>
          <p:cNvPicPr>
            <a:picLocks noChangeAspect="1" noChangeArrowheads="1"/>
          </p:cNvPicPr>
          <p:nvPr>
            <p:custDataLst>
              <p:tags r:id="rId5"/>
            </p:custDataLst>
          </p:nvPr>
        </p:nvPicPr>
        <p:blipFill rotWithShape="1">
          <a:blip r:embed="rId10">
            <a:extLst>
              <a:ext uri="{28A0092B-C50C-407E-A947-70E740481C1C}">
                <a14:useLocalDpi xmlns:a14="http://schemas.microsoft.com/office/drawing/2010/main" val="0"/>
              </a:ext>
            </a:extLst>
          </a:blip>
          <a:srcRect l="16956" t="30357" r="19905" b="25189"/>
          <a:stretch/>
        </p:blipFill>
        <p:spPr bwMode="auto">
          <a:xfrm>
            <a:off x="487154" y="1700808"/>
            <a:ext cx="8215087" cy="3251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custDataLst>
              <p:tags r:id="rId6"/>
            </p:custDataLst>
          </p:nvPr>
        </p:nvSpPr>
        <p:spPr>
          <a:xfrm>
            <a:off x="6688613" y="4996600"/>
            <a:ext cx="2013628" cy="307777"/>
          </a:xfrm>
          <a:prstGeom prst="rect">
            <a:avLst/>
          </a:prstGeom>
        </p:spPr>
        <p:txBody>
          <a:bodyPr wrap="none">
            <a:spAutoFit/>
          </a:bodyPr>
          <a:lstStyle/>
          <a:p>
            <a:pPr algn="r"/>
            <a:r>
              <a:rPr lang="fr-CA" sz="1400" dirty="0" smtClean="0">
                <a:latin typeface="Helvetica Neue"/>
              </a:rPr>
              <a:t>Crédits: Luc </a:t>
            </a:r>
            <a:r>
              <a:rPr lang="fr-CA" sz="1400" dirty="0">
                <a:latin typeface="Helvetica Neue"/>
              </a:rPr>
              <a:t>Villeneuve</a:t>
            </a:r>
          </a:p>
        </p:txBody>
      </p:sp>
      <p:sp>
        <p:nvSpPr>
          <p:cNvPr id="9" name="ZoneTexte 8"/>
          <p:cNvSpPr txBox="1"/>
          <p:nvPr>
            <p:custDataLst>
              <p:tags r:id="rId7"/>
            </p:custDataLst>
          </p:nvPr>
        </p:nvSpPr>
        <p:spPr>
          <a:xfrm>
            <a:off x="1892675" y="5317362"/>
            <a:ext cx="5404043" cy="1384995"/>
          </a:xfrm>
          <a:prstGeom prst="rect">
            <a:avLst/>
          </a:prstGeom>
          <a:noFill/>
        </p:spPr>
        <p:txBody>
          <a:bodyPr wrap="none" rtlCol="0">
            <a:spAutoFit/>
          </a:bodyPr>
          <a:lstStyle/>
          <a:p>
            <a:pPr algn="ctr"/>
            <a:r>
              <a:rPr lang="fr-CA" sz="2800" dirty="0" smtClean="0">
                <a:latin typeface="Helvetica Neue"/>
              </a:rPr>
              <a:t>Hôtel de Glace</a:t>
            </a:r>
          </a:p>
          <a:p>
            <a:pPr algn="ctr"/>
            <a:r>
              <a:rPr lang="fr-CA" sz="2800" dirty="0" smtClean="0">
                <a:latin typeface="Helvetica Neue"/>
              </a:rPr>
              <a:t>Animations - relâche mars 2016</a:t>
            </a:r>
          </a:p>
          <a:p>
            <a:pPr algn="ctr"/>
            <a:r>
              <a:rPr lang="fr-CA" sz="2800" dirty="0" smtClean="0">
                <a:latin typeface="Helvetica Neue"/>
              </a:rPr>
              <a:t>Portraits de science</a:t>
            </a:r>
          </a:p>
        </p:txBody>
      </p:sp>
    </p:spTree>
    <p:extLst>
      <p:ext uri="{BB962C8B-B14F-4D97-AF65-F5344CB8AC3E}">
        <p14:creationId xmlns:p14="http://schemas.microsoft.com/office/powerpoint/2010/main" val="4251970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custDataLst>
              <p:tags r:id="rId1"/>
            </p:custDataLst>
          </p:nvPr>
        </p:nvPicPr>
        <p:blipFill rotWithShape="1">
          <a:blip r:embed="rId11">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custDataLst>
              <p:tags r:id="rId2"/>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Hôtel de Glace</a:t>
            </a:r>
          </a:p>
        </p:txBody>
      </p:sp>
      <p:cxnSp>
        <p:nvCxnSpPr>
          <p:cNvPr id="6" name="Connecteur droit 5"/>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124" name="Picture 4" descr="C:\Users\cpaquet\Documents\Cégep Garneau\CDSP\Étudiants bénévoles\Hôtel de glace\Photos\IMG_2120.JPG"/>
          <p:cNvPicPr>
            <a:picLocks noChangeAspect="1" noChangeArrowheads="1"/>
          </p:cNvPicPr>
          <p:nvPr>
            <p:custDataLst>
              <p:tags r:id="rId4"/>
            </p:custDataLst>
          </p:nvPr>
        </p:nvPicPr>
        <p:blipFill rotWithShape="1">
          <a:blip r:embed="rId12" cstate="print">
            <a:extLst>
              <a:ext uri="{28A0092B-C50C-407E-A947-70E740481C1C}">
                <a14:useLocalDpi xmlns:a14="http://schemas.microsoft.com/office/drawing/2010/main" val="0"/>
              </a:ext>
            </a:extLst>
          </a:blip>
          <a:srcRect l="24556" t="19060" r="36964" b="6354"/>
          <a:stretch/>
        </p:blipFill>
        <p:spPr bwMode="auto">
          <a:xfrm>
            <a:off x="270242" y="3451550"/>
            <a:ext cx="2213525" cy="3217810"/>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cpaquet\Documents\Cégep Garneau\CDSP\Étudiants bénévoles\Hôtel de glace\Photos\IMG_2094.JPG"/>
          <p:cNvPicPr>
            <a:picLocks noChangeAspect="1" noChangeArrowheads="1"/>
          </p:cNvPicPr>
          <p:nvPr>
            <p:custDataLst>
              <p:tags r:id="rId5"/>
            </p:custDataLst>
          </p:nvPr>
        </p:nvPicPr>
        <p:blipFill rotWithShape="1">
          <a:blip r:embed="rId13" cstate="print">
            <a:extLst>
              <a:ext uri="{28A0092B-C50C-407E-A947-70E740481C1C}">
                <a14:useLocalDpi xmlns:a14="http://schemas.microsoft.com/office/drawing/2010/main" val="0"/>
              </a:ext>
            </a:extLst>
          </a:blip>
          <a:srcRect l="15120" r="10549" b="23090"/>
          <a:stretch/>
        </p:blipFill>
        <p:spPr bwMode="auto">
          <a:xfrm>
            <a:off x="6711394" y="3315876"/>
            <a:ext cx="2222005" cy="3065452"/>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descr="C:\Users\cpaquet\Documents\Cégep Garneau\CDSP\Étudiants bénévoles\Hôtel de glace\Photos\IMG_2127.JPG"/>
          <p:cNvPicPr>
            <a:picLocks noChangeAspect="1" noChangeArrowheads="1"/>
          </p:cNvPicPr>
          <p:nvPr>
            <p:custDataLst>
              <p:tags r:id="rId6"/>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2685035" y="1576925"/>
            <a:ext cx="3819326" cy="5092435"/>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cpaquet\Documents\Cégep Garneau\CDSP\Étudiants bénévoles\Hôtel de glace\Photos\IMG_2119.JPG"/>
          <p:cNvPicPr>
            <a:picLocks noChangeAspect="1" noChangeArrowheads="1"/>
          </p:cNvPicPr>
          <p:nvPr>
            <p:custDataLst>
              <p:tags r:id="rId7"/>
            </p:custDataLst>
          </p:nvPr>
        </p:nvPicPr>
        <p:blipFill>
          <a:blip r:embed="rId15" cstate="print">
            <a:extLst>
              <a:ext uri="{28A0092B-C50C-407E-A947-70E740481C1C}">
                <a14:useLocalDpi xmlns:a14="http://schemas.microsoft.com/office/drawing/2010/main" val="0"/>
              </a:ext>
            </a:extLst>
          </a:blip>
          <a:srcRect/>
          <a:stretch>
            <a:fillRect/>
          </a:stretch>
        </p:blipFill>
        <p:spPr bwMode="auto">
          <a:xfrm>
            <a:off x="270242" y="1576925"/>
            <a:ext cx="2213526" cy="166014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Users\cpaquet\Documents\Cégep Garneau\CDSP\Étudiants bénévoles\Hôtel de glace\Photos\IMG_2124.JPG"/>
          <p:cNvPicPr>
            <a:picLocks noChangeAspect="1" noChangeArrowheads="1"/>
          </p:cNvPicPr>
          <p:nvPr>
            <p:custDataLst>
              <p:tags r:id="rId8"/>
            </p:custDataLst>
          </p:nvPr>
        </p:nvPicPr>
        <p:blipFill rotWithShape="1">
          <a:blip r:embed="rId16" cstate="print">
            <a:extLst>
              <a:ext uri="{28A0092B-C50C-407E-A947-70E740481C1C}">
                <a14:useLocalDpi xmlns:a14="http://schemas.microsoft.com/office/drawing/2010/main" val="0"/>
              </a:ext>
            </a:extLst>
          </a:blip>
          <a:srcRect l="45520" t="15705" r="15076" b="25197"/>
          <a:stretch/>
        </p:blipFill>
        <p:spPr bwMode="auto">
          <a:xfrm>
            <a:off x="6871115" y="1576925"/>
            <a:ext cx="1902561" cy="21401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4" name="Rectangle 13"/>
          <p:cNvSpPr/>
          <p:nvPr>
            <p:custDataLst>
              <p:tags r:id="rId9"/>
            </p:custDataLst>
          </p:nvPr>
        </p:nvSpPr>
        <p:spPr>
          <a:xfrm>
            <a:off x="6797878" y="6381328"/>
            <a:ext cx="2135521" cy="307777"/>
          </a:xfrm>
          <a:prstGeom prst="rect">
            <a:avLst/>
          </a:prstGeom>
        </p:spPr>
        <p:txBody>
          <a:bodyPr wrap="none">
            <a:spAutoFit/>
          </a:bodyPr>
          <a:lstStyle/>
          <a:p>
            <a:pPr algn="r"/>
            <a:r>
              <a:rPr lang="fr-CA" sz="1400" dirty="0" smtClean="0">
                <a:latin typeface="Helvetica Neue"/>
              </a:rPr>
              <a:t>Crédits: Caroline Paquet</a:t>
            </a:r>
            <a:endParaRPr lang="fr-CA" sz="1400" dirty="0">
              <a:latin typeface="Helvetica Neue"/>
            </a:endParaRPr>
          </a:p>
        </p:txBody>
      </p:sp>
    </p:spTree>
    <p:extLst>
      <p:ext uri="{BB962C8B-B14F-4D97-AF65-F5344CB8AC3E}">
        <p14:creationId xmlns:p14="http://schemas.microsoft.com/office/powerpoint/2010/main" val="11529286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custDataLst>
              <p:tags r:id="rId1"/>
            </p:custDataLst>
          </p:nvPr>
        </p:nvPicPr>
        <p:blipFill rotWithShape="1">
          <a:blip r:embed="rId6">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custDataLst>
              <p:tags r:id="rId2"/>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Hôtel de Glace</a:t>
            </a:r>
          </a:p>
        </p:txBody>
      </p:sp>
      <p:cxnSp>
        <p:nvCxnSpPr>
          <p:cNvPr id="6" name="Connecteur droit 5"/>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Rectangle 7"/>
          <p:cNvSpPr/>
          <p:nvPr>
            <p:custDataLst>
              <p:tags r:id="rId4"/>
            </p:custDataLst>
          </p:nvPr>
        </p:nvSpPr>
        <p:spPr>
          <a:xfrm>
            <a:off x="292937" y="1484784"/>
            <a:ext cx="8603521" cy="5355312"/>
          </a:xfrm>
          <a:prstGeom prst="rect">
            <a:avLst/>
          </a:prstGeom>
        </p:spPr>
        <p:txBody>
          <a:bodyPr wrap="square">
            <a:spAutoFit/>
          </a:bodyPr>
          <a:lstStyle/>
          <a:p>
            <a:pPr algn="just">
              <a:spcAft>
                <a:spcPts val="1200"/>
              </a:spcAft>
            </a:pPr>
            <a:r>
              <a:rPr lang="fr-CA" sz="2800" dirty="0" smtClean="0">
                <a:latin typeface="Helvetica Neue"/>
              </a:rPr>
              <a:t>Programmes d’étude </a:t>
            </a:r>
            <a:r>
              <a:rPr lang="fr-CA" sz="2800" dirty="0" smtClean="0">
                <a:latin typeface="Helvetica Neue"/>
              </a:rPr>
              <a:t>des étudiants participants:</a:t>
            </a:r>
          </a:p>
          <a:p>
            <a:pPr marL="457200" indent="-457200" algn="just">
              <a:spcAft>
                <a:spcPts val="600"/>
              </a:spcAft>
              <a:buFont typeface="Wingdings" pitchFamily="2" charset="2"/>
              <a:buChar char="§"/>
            </a:pPr>
            <a:r>
              <a:rPr lang="fr-CA" sz="2400" dirty="0" smtClean="0">
                <a:latin typeface="Helvetica Neue"/>
              </a:rPr>
              <a:t>Sciences de la nature</a:t>
            </a:r>
          </a:p>
          <a:p>
            <a:pPr marL="457200" indent="-457200" algn="just">
              <a:spcAft>
                <a:spcPts val="1800"/>
              </a:spcAft>
              <a:buFont typeface="Wingdings" pitchFamily="2" charset="2"/>
              <a:buChar char="§"/>
            </a:pPr>
            <a:r>
              <a:rPr lang="fr-CA" sz="2400" dirty="0" smtClean="0">
                <a:latin typeface="Helvetica Neue"/>
              </a:rPr>
              <a:t>Baccalauréat international</a:t>
            </a:r>
          </a:p>
          <a:p>
            <a:pPr algn="just">
              <a:spcAft>
                <a:spcPts val="1200"/>
              </a:spcAft>
            </a:pPr>
            <a:r>
              <a:rPr lang="fr-CA" sz="2800" dirty="0" smtClean="0">
                <a:latin typeface="Helvetica Neue"/>
              </a:rPr>
              <a:t>Implication des étudiants:</a:t>
            </a:r>
          </a:p>
          <a:p>
            <a:pPr marL="457200" indent="-457200" algn="just">
              <a:buFont typeface="Wingdings" pitchFamily="2" charset="2"/>
              <a:buChar char="§"/>
            </a:pPr>
            <a:r>
              <a:rPr lang="fr-CA" sz="2400" dirty="0" smtClean="0">
                <a:latin typeface="Helvetica Neue"/>
              </a:rPr>
              <a:t>Formation auprès de l’équipe du CDSP</a:t>
            </a:r>
          </a:p>
          <a:p>
            <a:pPr>
              <a:spcAft>
                <a:spcPts val="1200"/>
              </a:spcAft>
            </a:pPr>
            <a:r>
              <a:rPr lang="fr-CA" sz="2400" dirty="0">
                <a:latin typeface="Helvetica Neue"/>
              </a:rPr>
              <a:t> </a:t>
            </a:r>
            <a:r>
              <a:rPr lang="fr-CA" sz="2400" dirty="0" smtClean="0">
                <a:latin typeface="Helvetica Neue"/>
              </a:rPr>
              <a:t>     </a:t>
            </a:r>
            <a:r>
              <a:rPr lang="fr-CA" sz="2000" dirty="0" smtClean="0">
                <a:latin typeface="Helvetica Neue"/>
              </a:rPr>
              <a:t>concepts, démonstrations, vulgarisation scientifique, sécurité</a:t>
            </a:r>
          </a:p>
          <a:p>
            <a:pPr marL="457200" indent="-457200" algn="just">
              <a:buFont typeface="Wingdings" pitchFamily="2" charset="2"/>
              <a:buChar char="§"/>
            </a:pPr>
            <a:r>
              <a:rPr lang="fr-CA" sz="2400" dirty="0" smtClean="0">
                <a:latin typeface="Helvetica Neue"/>
              </a:rPr>
              <a:t>Appropriation des démonstrations</a:t>
            </a:r>
          </a:p>
          <a:p>
            <a:pPr algn="just">
              <a:spcAft>
                <a:spcPts val="1200"/>
              </a:spcAft>
            </a:pPr>
            <a:r>
              <a:rPr lang="fr-CA" sz="2000" dirty="0" smtClean="0">
                <a:latin typeface="Helvetica Neue"/>
              </a:rPr>
              <a:t>       concepts</a:t>
            </a:r>
            <a:r>
              <a:rPr lang="fr-CA" sz="2000" dirty="0">
                <a:latin typeface="Helvetica Neue"/>
              </a:rPr>
              <a:t>, </a:t>
            </a:r>
            <a:r>
              <a:rPr lang="fr-CA" sz="2000" dirty="0" smtClean="0">
                <a:latin typeface="Helvetica Neue"/>
              </a:rPr>
              <a:t>manipulations, pratique générale devant public</a:t>
            </a:r>
            <a:endParaRPr lang="fr-CA" sz="2000" dirty="0">
              <a:latin typeface="Helvetica Neue"/>
            </a:endParaRPr>
          </a:p>
          <a:p>
            <a:pPr marL="457200" indent="-457200" algn="just">
              <a:buFont typeface="Wingdings" pitchFamily="2" charset="2"/>
              <a:buChar char="§"/>
            </a:pPr>
            <a:r>
              <a:rPr lang="fr-CA" sz="2400" dirty="0" smtClean="0">
                <a:latin typeface="Helvetica Neue"/>
              </a:rPr>
              <a:t>Animations sur place</a:t>
            </a:r>
          </a:p>
          <a:p>
            <a:pPr algn="just">
              <a:spcAft>
                <a:spcPts val="1200"/>
              </a:spcAft>
            </a:pPr>
            <a:r>
              <a:rPr lang="fr-CA" sz="2000" dirty="0" smtClean="0">
                <a:latin typeface="Helvetica Neue"/>
              </a:rPr>
              <a:t>       4 </a:t>
            </a:r>
            <a:r>
              <a:rPr lang="fr-CA" sz="2000" dirty="0">
                <a:latin typeface="Helvetica Neue"/>
              </a:rPr>
              <a:t>jours partagés à 3 </a:t>
            </a:r>
            <a:r>
              <a:rPr lang="fr-CA" sz="2000" dirty="0" smtClean="0">
                <a:latin typeface="Helvetica Neue"/>
              </a:rPr>
              <a:t>étudiants, gestion du matériel</a:t>
            </a:r>
            <a:endParaRPr lang="fr-CA" sz="2000" dirty="0">
              <a:latin typeface="Helvetica Neue"/>
            </a:endParaRPr>
          </a:p>
          <a:p>
            <a:pPr marL="457200" indent="-457200" algn="just">
              <a:spcAft>
                <a:spcPts val="1200"/>
              </a:spcAft>
              <a:buFont typeface="Wingdings" pitchFamily="2" charset="2"/>
              <a:buChar char="§"/>
            </a:pPr>
            <a:r>
              <a:rPr lang="fr-CA" sz="2400" dirty="0" smtClean="0">
                <a:latin typeface="Helvetica Neue"/>
              </a:rPr>
              <a:t>Bilan</a:t>
            </a:r>
            <a:endParaRPr lang="fr-CA" sz="2400" dirty="0">
              <a:latin typeface="Helvetica Neue"/>
            </a:endParaRPr>
          </a:p>
        </p:txBody>
      </p:sp>
    </p:spTree>
    <p:extLst>
      <p:ext uri="{BB962C8B-B14F-4D97-AF65-F5344CB8AC3E}">
        <p14:creationId xmlns:p14="http://schemas.microsoft.com/office/powerpoint/2010/main" val="34690796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custDataLst>
              <p:tags r:id="rId1"/>
            </p:custDataLst>
          </p:nvPr>
        </p:nvPicPr>
        <p:blipFill rotWithShape="1">
          <a:blip r:embed="rId6">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custDataLst>
              <p:tags r:id="rId2"/>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Hôtel de Glace</a:t>
            </a:r>
          </a:p>
        </p:txBody>
      </p:sp>
      <p:cxnSp>
        <p:nvCxnSpPr>
          <p:cNvPr id="6" name="Connecteur droit 5"/>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custDataLst>
              <p:tags r:id="rId4"/>
            </p:custDataLst>
          </p:nvPr>
        </p:nvSpPr>
        <p:spPr>
          <a:xfrm>
            <a:off x="292937" y="1628799"/>
            <a:ext cx="8603521" cy="4493538"/>
          </a:xfrm>
          <a:prstGeom prst="rect">
            <a:avLst/>
          </a:prstGeom>
        </p:spPr>
        <p:txBody>
          <a:bodyPr wrap="square">
            <a:spAutoFit/>
          </a:bodyPr>
          <a:lstStyle/>
          <a:p>
            <a:pPr algn="just">
              <a:spcAft>
                <a:spcPts val="1200"/>
              </a:spcAft>
            </a:pPr>
            <a:r>
              <a:rPr lang="fr-CA" sz="2800" dirty="0" smtClean="0">
                <a:latin typeface="Helvetica Neue"/>
              </a:rPr>
              <a:t>Rôle de l’équipe du CDSP:</a:t>
            </a:r>
          </a:p>
          <a:p>
            <a:pPr marL="457200" indent="-457200" algn="just">
              <a:buFont typeface="Wingdings" pitchFamily="2" charset="2"/>
              <a:buChar char="§"/>
            </a:pPr>
            <a:r>
              <a:rPr lang="fr-CA" sz="2400" dirty="0" smtClean="0">
                <a:latin typeface="Helvetica Neue"/>
              </a:rPr>
              <a:t>Recrutement et formation des étudiants</a:t>
            </a:r>
          </a:p>
          <a:p>
            <a:pPr>
              <a:spcAft>
                <a:spcPts val="1200"/>
              </a:spcAft>
            </a:pPr>
            <a:r>
              <a:rPr lang="fr-CA" sz="2400" dirty="0">
                <a:latin typeface="Helvetica Neue"/>
              </a:rPr>
              <a:t> </a:t>
            </a:r>
            <a:r>
              <a:rPr lang="fr-CA" sz="2400" dirty="0" smtClean="0">
                <a:latin typeface="Helvetica Neue"/>
              </a:rPr>
              <a:t>     </a:t>
            </a:r>
            <a:r>
              <a:rPr lang="fr-CA" sz="2000" dirty="0" smtClean="0">
                <a:latin typeface="Helvetica Neue"/>
              </a:rPr>
              <a:t>concepts, démonstrations, vulgarisation scientifique, sécurité</a:t>
            </a:r>
          </a:p>
          <a:p>
            <a:pPr marL="457200" indent="-457200" algn="just">
              <a:buFont typeface="Wingdings" pitchFamily="2" charset="2"/>
              <a:buChar char="§"/>
            </a:pPr>
            <a:r>
              <a:rPr lang="fr-CA" sz="2400" dirty="0" smtClean="0">
                <a:latin typeface="Helvetica Neue"/>
              </a:rPr>
              <a:t>Suivi et rencontres fréquentes avec les étudiants pendant leur travail d’appropriation</a:t>
            </a:r>
          </a:p>
          <a:p>
            <a:pPr algn="just">
              <a:spcAft>
                <a:spcPts val="1200"/>
              </a:spcAft>
            </a:pPr>
            <a:r>
              <a:rPr lang="fr-CA" sz="2000" dirty="0" smtClean="0">
                <a:latin typeface="Helvetica Neue"/>
              </a:rPr>
              <a:t>       concepts</a:t>
            </a:r>
            <a:r>
              <a:rPr lang="fr-CA" sz="2000" dirty="0">
                <a:latin typeface="Helvetica Neue"/>
              </a:rPr>
              <a:t>, </a:t>
            </a:r>
            <a:r>
              <a:rPr lang="fr-CA" sz="2000" dirty="0" smtClean="0">
                <a:latin typeface="Helvetica Neue"/>
              </a:rPr>
              <a:t>manipulations, pratique générale devant public</a:t>
            </a:r>
            <a:endParaRPr lang="fr-CA" sz="2000" dirty="0">
              <a:latin typeface="Helvetica Neue"/>
            </a:endParaRPr>
          </a:p>
          <a:p>
            <a:pPr marL="457200" indent="-457200" algn="just">
              <a:buFont typeface="Wingdings" pitchFamily="2" charset="2"/>
              <a:buChar char="§"/>
            </a:pPr>
            <a:r>
              <a:rPr lang="fr-CA" sz="2400" dirty="0" smtClean="0">
                <a:latin typeface="Helvetica Neue"/>
              </a:rPr>
              <a:t>Logistique auprès de l’Hôtel de Glace</a:t>
            </a:r>
          </a:p>
          <a:p>
            <a:pPr algn="just">
              <a:spcAft>
                <a:spcPts val="1200"/>
              </a:spcAft>
            </a:pPr>
            <a:r>
              <a:rPr lang="fr-CA" sz="2000" dirty="0" smtClean="0">
                <a:latin typeface="Helvetica Neue"/>
              </a:rPr>
              <a:t>       besoins/attentes, matériel, etc.</a:t>
            </a:r>
          </a:p>
          <a:p>
            <a:pPr marL="457200" indent="-457200" algn="just">
              <a:spcAft>
                <a:spcPts val="1200"/>
              </a:spcAft>
              <a:buFont typeface="Wingdings" pitchFamily="2" charset="2"/>
              <a:buChar char="§"/>
            </a:pPr>
            <a:r>
              <a:rPr lang="fr-CA" sz="2400" dirty="0" smtClean="0">
                <a:latin typeface="Helvetica Neue"/>
              </a:rPr>
              <a:t>Accompagnement des  étudiants lors des animations</a:t>
            </a:r>
          </a:p>
          <a:p>
            <a:pPr marL="457200" indent="-457200" algn="just">
              <a:spcAft>
                <a:spcPts val="1200"/>
              </a:spcAft>
              <a:buFont typeface="Wingdings" pitchFamily="2" charset="2"/>
              <a:buChar char="§"/>
            </a:pPr>
            <a:r>
              <a:rPr lang="fr-CA" sz="2400" dirty="0" smtClean="0">
                <a:latin typeface="Helvetica Neue"/>
              </a:rPr>
              <a:t>Bilan</a:t>
            </a:r>
            <a:endParaRPr lang="fr-CA" sz="2400" dirty="0">
              <a:latin typeface="Helvetica Neue"/>
            </a:endParaRPr>
          </a:p>
        </p:txBody>
      </p:sp>
    </p:spTree>
    <p:extLst>
      <p:ext uri="{BB962C8B-B14F-4D97-AF65-F5344CB8AC3E}">
        <p14:creationId xmlns:p14="http://schemas.microsoft.com/office/powerpoint/2010/main" val="111016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custDataLst>
              <p:tags r:id="rId1"/>
            </p:custDataLst>
          </p:nvPr>
        </p:nvPicPr>
        <p:blipFill rotWithShape="1">
          <a:blip r:embed="rId14">
            <a:extLst>
              <a:ext uri="{28A0092B-C50C-407E-A947-70E740481C1C}">
                <a14:useLocalDpi xmlns:a14="http://schemas.microsoft.com/office/drawing/2010/main" val="0"/>
              </a:ext>
            </a:extLst>
          </a:blip>
          <a:srcRect l="7507" t="54020" r="89339" b="40906"/>
          <a:stretch/>
        </p:blipFill>
        <p:spPr bwMode="auto">
          <a:xfrm>
            <a:off x="292938" y="361120"/>
            <a:ext cx="685342" cy="61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custDataLst>
              <p:tags r:id="rId2"/>
            </p:custDataLst>
          </p:nvPr>
        </p:nvSpPr>
        <p:spPr>
          <a:xfrm>
            <a:off x="1168121" y="347917"/>
            <a:ext cx="7632848" cy="646331"/>
          </a:xfrm>
          <a:prstGeom prst="rect">
            <a:avLst/>
          </a:prstGeom>
          <a:noFill/>
        </p:spPr>
        <p:txBody>
          <a:bodyPr wrap="square" rtlCol="0">
            <a:spAutoFit/>
          </a:bodyPr>
          <a:lstStyle/>
          <a:p>
            <a:r>
              <a:rPr lang="fr-CA" sz="3600" dirty="0" smtClean="0">
                <a:latin typeface="Helvetica Neue"/>
              </a:rPr>
              <a:t>Hôtel de Glace</a:t>
            </a:r>
          </a:p>
        </p:txBody>
      </p:sp>
      <p:cxnSp>
        <p:nvCxnSpPr>
          <p:cNvPr id="6" name="Connecteur droit 5"/>
          <p:cNvCxnSpPr/>
          <p:nvPr>
            <p:custDataLst>
              <p:tags r:id="rId3"/>
            </p:custDataLst>
          </p:nvPr>
        </p:nvCxnSpPr>
        <p:spPr>
          <a:xfrm>
            <a:off x="292938" y="1268760"/>
            <a:ext cx="860352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6146" name="Picture 2" descr="C:\Users\cpaquet\Documents\Cégep Garneau\CDSP\Étudiants bénévoles\Hôtel de glace\Photos\IMG_2082.JPG"/>
          <p:cNvPicPr>
            <a:picLocks noChangeAspect="1" noChangeArrowheads="1"/>
          </p:cNvPicPr>
          <p:nvPr>
            <p:custDataLst>
              <p:tags r:id="rId4"/>
            </p:custDataLst>
          </p:nvPr>
        </p:nvPicPr>
        <p:blipFill>
          <a:blip r:embed="rId15" cstate="print">
            <a:extLst>
              <a:ext uri="{28A0092B-C50C-407E-A947-70E740481C1C}">
                <a14:useLocalDpi xmlns:a14="http://schemas.microsoft.com/office/drawing/2010/main" val="0"/>
              </a:ext>
            </a:extLst>
          </a:blip>
          <a:srcRect/>
          <a:stretch>
            <a:fillRect/>
          </a:stretch>
        </p:blipFill>
        <p:spPr bwMode="auto">
          <a:xfrm>
            <a:off x="196483" y="1484784"/>
            <a:ext cx="2880000" cy="21600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cpaquet\Documents\Cégep Garneau\CDSP\Étudiants bénévoles\Hôtel de glace\Photos\IMG_2083.JPG"/>
          <p:cNvPicPr>
            <a:picLocks noChangeAspect="1" noChangeArrowheads="1"/>
          </p:cNvPicPr>
          <p:nvPr>
            <p:custDataLst>
              <p:tags r:id="rId5"/>
            </p:custDataLst>
          </p:nvPr>
        </p:nvPicPr>
        <p:blipFill>
          <a:blip r:embed="rId16" cstate="print">
            <a:extLst>
              <a:ext uri="{28A0092B-C50C-407E-A947-70E740481C1C}">
                <a14:useLocalDpi xmlns:a14="http://schemas.microsoft.com/office/drawing/2010/main" val="0"/>
              </a:ext>
            </a:extLst>
          </a:blip>
          <a:srcRect/>
          <a:stretch>
            <a:fillRect/>
          </a:stretch>
        </p:blipFill>
        <p:spPr bwMode="auto">
          <a:xfrm>
            <a:off x="3106369" y="1484784"/>
            <a:ext cx="2880000" cy="21600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cpaquet\Documents\Cégep Garneau\CDSP\Étudiants bénévoles\Hôtel de glace\Photos\IMG_2086.JPG"/>
          <p:cNvPicPr>
            <a:picLocks noChangeAspect="1" noChangeArrowheads="1"/>
          </p:cNvPicPr>
          <p:nvPr>
            <p:custDataLst>
              <p:tags r:id="rId6"/>
            </p:custDataLst>
          </p:nvPr>
        </p:nvPicPr>
        <p:blipFill>
          <a:blip r:embed="rId17" cstate="print">
            <a:extLst>
              <a:ext uri="{28A0092B-C50C-407E-A947-70E740481C1C}">
                <a14:useLocalDpi xmlns:a14="http://schemas.microsoft.com/office/drawing/2010/main" val="0"/>
              </a:ext>
            </a:extLst>
          </a:blip>
          <a:srcRect/>
          <a:stretch>
            <a:fillRect/>
          </a:stretch>
        </p:blipFill>
        <p:spPr bwMode="auto">
          <a:xfrm>
            <a:off x="6012480" y="1484784"/>
            <a:ext cx="2880000" cy="2160000"/>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p:cNvPicPr>
            <a:picLocks noChangeAspect="1" noChangeArrowheads="1"/>
          </p:cNvPicPr>
          <p:nvPr>
            <p:custDataLst>
              <p:tags r:id="rId7"/>
            </p:custDataLst>
          </p:nvPr>
        </p:nvPicPr>
        <p:blipFill rotWithShape="1">
          <a:blip r:embed="rId18">
            <a:extLst>
              <a:ext uri="{28A0092B-C50C-407E-A947-70E740481C1C}">
                <a14:useLocalDpi xmlns:a14="http://schemas.microsoft.com/office/drawing/2010/main" val="0"/>
              </a:ext>
            </a:extLst>
          </a:blip>
          <a:srcRect l="36477" t="4936" r="12320" b="29762"/>
          <a:stretch/>
        </p:blipFill>
        <p:spPr bwMode="auto">
          <a:xfrm>
            <a:off x="4049928" y="4026907"/>
            <a:ext cx="3441219" cy="2467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ZoneTexte 7"/>
          <p:cNvSpPr txBox="1"/>
          <p:nvPr>
            <p:custDataLst>
              <p:tags r:id="rId8"/>
            </p:custDataLst>
          </p:nvPr>
        </p:nvSpPr>
        <p:spPr>
          <a:xfrm>
            <a:off x="7481593" y="5828848"/>
            <a:ext cx="1428661" cy="646331"/>
          </a:xfrm>
          <a:prstGeom prst="rect">
            <a:avLst/>
          </a:prstGeom>
          <a:noFill/>
        </p:spPr>
        <p:txBody>
          <a:bodyPr wrap="none" rtlCol="0">
            <a:spAutoFit/>
          </a:bodyPr>
          <a:lstStyle/>
          <a:p>
            <a:r>
              <a:rPr lang="fr-CA" dirty="0" smtClean="0">
                <a:latin typeface="Helvetica Neue"/>
              </a:rPr>
              <a:t>Yves Gilbert</a:t>
            </a:r>
          </a:p>
          <a:p>
            <a:r>
              <a:rPr lang="fr-CA" dirty="0" smtClean="0">
                <a:latin typeface="Helvetica Neue"/>
              </a:rPr>
              <a:t>ingénieur</a:t>
            </a:r>
            <a:endParaRPr lang="fr-CA" dirty="0">
              <a:latin typeface="Helvetica Neue"/>
            </a:endParaRPr>
          </a:p>
        </p:txBody>
      </p:sp>
      <p:pic>
        <p:nvPicPr>
          <p:cNvPr id="6151" name="Picture 7"/>
          <p:cNvPicPr>
            <a:picLocks noChangeAspect="1" noChangeArrowheads="1"/>
          </p:cNvPicPr>
          <p:nvPr>
            <p:custDataLst>
              <p:tags r:id="rId9"/>
            </p:custDataLst>
          </p:nvPr>
        </p:nvPicPr>
        <p:blipFill rotWithShape="1">
          <a:blip r:embed="rId19">
            <a:extLst>
              <a:ext uri="{28A0092B-C50C-407E-A947-70E740481C1C}">
                <a14:useLocalDpi xmlns:a14="http://schemas.microsoft.com/office/drawing/2010/main" val="0"/>
              </a:ext>
            </a:extLst>
          </a:blip>
          <a:srcRect l="24903" t="24752" r="23821" b="15337"/>
          <a:stretch/>
        </p:blipFill>
        <p:spPr bwMode="auto">
          <a:xfrm>
            <a:off x="196483" y="4026907"/>
            <a:ext cx="3756285" cy="2467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custDataLst>
              <p:tags r:id="rId10"/>
            </p:custDataLst>
          </p:nvPr>
        </p:nvSpPr>
        <p:spPr>
          <a:xfrm>
            <a:off x="196483" y="6505599"/>
            <a:ext cx="5488747" cy="307777"/>
          </a:xfrm>
          <a:prstGeom prst="rect">
            <a:avLst/>
          </a:prstGeom>
        </p:spPr>
        <p:txBody>
          <a:bodyPr wrap="none">
            <a:spAutoFit/>
          </a:bodyPr>
          <a:lstStyle/>
          <a:p>
            <a:r>
              <a:rPr lang="fr-CA" sz="1400" dirty="0" smtClean="0">
                <a:latin typeface="Helvetica Neue"/>
              </a:rPr>
              <a:t>Crédits: Antoine Foley-Dupont, Félix Boivin et Léonard </a:t>
            </a:r>
            <a:r>
              <a:rPr lang="fr-CA" sz="1400" dirty="0" err="1" smtClean="0">
                <a:latin typeface="Helvetica Neue"/>
              </a:rPr>
              <a:t>Giovenazzo</a:t>
            </a:r>
            <a:endParaRPr lang="fr-CA" sz="1400" dirty="0">
              <a:latin typeface="Helvetica Neue"/>
            </a:endParaRPr>
          </a:p>
        </p:txBody>
      </p:sp>
      <p:sp>
        <p:nvSpPr>
          <p:cNvPr id="16" name="ZoneTexte 15"/>
          <p:cNvSpPr txBox="1"/>
          <p:nvPr>
            <p:custDataLst>
              <p:tags r:id="rId11"/>
            </p:custDataLst>
          </p:nvPr>
        </p:nvSpPr>
        <p:spPr>
          <a:xfrm>
            <a:off x="7639646" y="3758015"/>
            <a:ext cx="1252834" cy="646331"/>
          </a:xfrm>
          <a:prstGeom prst="rect">
            <a:avLst/>
          </a:prstGeom>
          <a:noFill/>
        </p:spPr>
        <p:txBody>
          <a:bodyPr wrap="square" rtlCol="0">
            <a:spAutoFit/>
          </a:bodyPr>
          <a:lstStyle/>
          <a:p>
            <a:pPr algn="r"/>
            <a:r>
              <a:rPr lang="fr-CA" dirty="0" smtClean="0">
                <a:latin typeface="Helvetica Neue"/>
              </a:rPr>
              <a:t>étudiants en cinéma</a:t>
            </a:r>
            <a:endParaRPr lang="fr-CA" dirty="0">
              <a:latin typeface="Helvetica Neue"/>
            </a:endParaRPr>
          </a:p>
        </p:txBody>
      </p:sp>
      <p:sp>
        <p:nvSpPr>
          <p:cNvPr id="17" name="Rectangle 16"/>
          <p:cNvSpPr/>
          <p:nvPr>
            <p:custDataLst>
              <p:tags r:id="rId12"/>
            </p:custDataLst>
          </p:nvPr>
        </p:nvSpPr>
        <p:spPr>
          <a:xfrm>
            <a:off x="177168" y="3652344"/>
            <a:ext cx="2135521" cy="307777"/>
          </a:xfrm>
          <a:prstGeom prst="rect">
            <a:avLst/>
          </a:prstGeom>
        </p:spPr>
        <p:txBody>
          <a:bodyPr wrap="none">
            <a:spAutoFit/>
          </a:bodyPr>
          <a:lstStyle/>
          <a:p>
            <a:r>
              <a:rPr lang="fr-CA" sz="1400" dirty="0" smtClean="0">
                <a:latin typeface="Helvetica Neue"/>
              </a:rPr>
              <a:t>Crédits: Caroline Paquet</a:t>
            </a:r>
            <a:endParaRPr lang="fr-CA" sz="1400" dirty="0">
              <a:latin typeface="Helvetica Neue"/>
            </a:endParaRPr>
          </a:p>
        </p:txBody>
      </p:sp>
    </p:spTree>
    <p:extLst>
      <p:ext uri="{BB962C8B-B14F-4D97-AF65-F5344CB8AC3E}">
        <p14:creationId xmlns:p14="http://schemas.microsoft.com/office/powerpoint/2010/main" val="11885274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5"/>
</p:tagLst>
</file>

<file path=ppt/tags/tag17.xml><?xml version="1.0" encoding="utf-8"?>
<p:tagLst xmlns:a="http://schemas.openxmlformats.org/drawingml/2006/main" xmlns:r="http://schemas.openxmlformats.org/officeDocument/2006/relationships" xmlns:p="http://schemas.openxmlformats.org/presentationml/2006/main">
  <p:tag name="NUM" val="6"/>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5"/>
</p:tagLst>
</file>

<file path=ppt/tags/tag23.xml><?xml version="1.0" encoding="utf-8"?>
<p:tagLst xmlns:a="http://schemas.openxmlformats.org/drawingml/2006/main" xmlns:r="http://schemas.openxmlformats.org/officeDocument/2006/relationships" xmlns:p="http://schemas.openxmlformats.org/presentationml/2006/main">
  <p:tag name="NUM" val="6"/>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4"/>
</p:tagLst>
</file>

<file path=ppt/tags/tag28.xml><?xml version="1.0" encoding="utf-8"?>
<p:tagLst xmlns:a="http://schemas.openxmlformats.org/drawingml/2006/main" xmlns:r="http://schemas.openxmlformats.org/officeDocument/2006/relationships" xmlns:p="http://schemas.openxmlformats.org/presentationml/2006/main">
  <p:tag name="NUM" val="5"/>
</p:tagLst>
</file>

<file path=ppt/tags/tag29.xml><?xml version="1.0" encoding="utf-8"?>
<p:tagLst xmlns:a="http://schemas.openxmlformats.org/drawingml/2006/main" xmlns:r="http://schemas.openxmlformats.org/officeDocument/2006/relationships" xmlns:p="http://schemas.openxmlformats.org/presentationml/2006/main">
  <p:tag name="NUM" val="6"/>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7"/>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3"/>
</p:tagLst>
</file>

<file path=ppt/tags/tag34.xml><?xml version="1.0" encoding="utf-8"?>
<p:tagLst xmlns:a="http://schemas.openxmlformats.org/drawingml/2006/main" xmlns:r="http://schemas.openxmlformats.org/officeDocument/2006/relationships" xmlns:p="http://schemas.openxmlformats.org/presentationml/2006/main">
  <p:tag name="NUM" val="4"/>
</p:tagLst>
</file>

<file path=ppt/tags/tag35.xml><?xml version="1.0" encoding="utf-8"?>
<p:tagLst xmlns:a="http://schemas.openxmlformats.org/drawingml/2006/main" xmlns:r="http://schemas.openxmlformats.org/officeDocument/2006/relationships" xmlns:p="http://schemas.openxmlformats.org/presentationml/2006/main">
  <p:tag name="NUM" val="5"/>
</p:tagLst>
</file>

<file path=ppt/tags/tag36.xml><?xml version="1.0" encoding="utf-8"?>
<p:tagLst xmlns:a="http://schemas.openxmlformats.org/drawingml/2006/main" xmlns:r="http://schemas.openxmlformats.org/officeDocument/2006/relationships" xmlns:p="http://schemas.openxmlformats.org/presentationml/2006/main">
  <p:tag name="NUM" val="6"/>
</p:tagLst>
</file>

<file path=ppt/tags/tag37.xml><?xml version="1.0" encoding="utf-8"?>
<p:tagLst xmlns:a="http://schemas.openxmlformats.org/drawingml/2006/main" xmlns:r="http://schemas.openxmlformats.org/officeDocument/2006/relationships" xmlns:p="http://schemas.openxmlformats.org/presentationml/2006/main">
  <p:tag name="NUM" val="7"/>
</p:tagLst>
</file>

<file path=ppt/tags/tag38.xml><?xml version="1.0" encoding="utf-8"?>
<p:tagLst xmlns:a="http://schemas.openxmlformats.org/drawingml/2006/main" xmlns:r="http://schemas.openxmlformats.org/officeDocument/2006/relationships" xmlns:p="http://schemas.openxmlformats.org/presentationml/2006/main">
  <p:tag name="NUM" val="8"/>
</p:tagLst>
</file>

<file path=ppt/tags/tag39.xml><?xml version="1.0" encoding="utf-8"?>
<p:tagLst xmlns:a="http://schemas.openxmlformats.org/drawingml/2006/main" xmlns:r="http://schemas.openxmlformats.org/officeDocument/2006/relationships" xmlns:p="http://schemas.openxmlformats.org/presentationml/2006/main">
  <p:tag name="NUM" val="9"/>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4"/>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47.xml><?xml version="1.0" encoding="utf-8"?>
<p:tagLst xmlns:a="http://schemas.openxmlformats.org/drawingml/2006/main" xmlns:r="http://schemas.openxmlformats.org/officeDocument/2006/relationships" xmlns:p="http://schemas.openxmlformats.org/presentationml/2006/main">
  <p:tag name="NUM" val="4"/>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3"/>
</p:tagLst>
</file>

<file path=ppt/tags/tag51.xml><?xml version="1.0" encoding="utf-8"?>
<p:tagLst xmlns:a="http://schemas.openxmlformats.org/drawingml/2006/main" xmlns:r="http://schemas.openxmlformats.org/officeDocument/2006/relationships" xmlns:p="http://schemas.openxmlformats.org/presentationml/2006/main">
  <p:tag name="NUM" val="4"/>
</p:tagLst>
</file>

<file path=ppt/tags/tag52.xml><?xml version="1.0" encoding="utf-8"?>
<p:tagLst xmlns:a="http://schemas.openxmlformats.org/drawingml/2006/main" xmlns:r="http://schemas.openxmlformats.org/officeDocument/2006/relationships" xmlns:p="http://schemas.openxmlformats.org/presentationml/2006/main">
  <p:tag name="NUM" val="5"/>
</p:tagLst>
</file>

<file path=ppt/tags/tag53.xml><?xml version="1.0" encoding="utf-8"?>
<p:tagLst xmlns:a="http://schemas.openxmlformats.org/drawingml/2006/main" xmlns:r="http://schemas.openxmlformats.org/officeDocument/2006/relationships" xmlns:p="http://schemas.openxmlformats.org/presentationml/2006/main">
  <p:tag name="NUM" val="6"/>
</p:tagLst>
</file>

<file path=ppt/tags/tag54.xml><?xml version="1.0" encoding="utf-8"?>
<p:tagLst xmlns:a="http://schemas.openxmlformats.org/drawingml/2006/main" xmlns:r="http://schemas.openxmlformats.org/officeDocument/2006/relationships" xmlns:p="http://schemas.openxmlformats.org/presentationml/2006/main">
  <p:tag name="NUM" val="7"/>
</p:tagLst>
</file>

<file path=ppt/tags/tag55.xml><?xml version="1.0" encoding="utf-8"?>
<p:tagLst xmlns:a="http://schemas.openxmlformats.org/drawingml/2006/main" xmlns:r="http://schemas.openxmlformats.org/officeDocument/2006/relationships" xmlns:p="http://schemas.openxmlformats.org/presentationml/2006/main">
  <p:tag name="NUM" val="8"/>
</p:tagLst>
</file>

<file path=ppt/tags/tag56.xml><?xml version="1.0" encoding="utf-8"?>
<p:tagLst xmlns:a="http://schemas.openxmlformats.org/drawingml/2006/main" xmlns:r="http://schemas.openxmlformats.org/officeDocument/2006/relationships" xmlns:p="http://schemas.openxmlformats.org/presentationml/2006/main">
  <p:tag name="NUM" val="9"/>
</p:tagLst>
</file>

<file path=ppt/tags/tag57.xml><?xml version="1.0" encoding="utf-8"?>
<p:tagLst xmlns:a="http://schemas.openxmlformats.org/drawingml/2006/main" xmlns:r="http://schemas.openxmlformats.org/officeDocument/2006/relationships" xmlns:p="http://schemas.openxmlformats.org/presentationml/2006/main">
  <p:tag name="NUM" val="10"/>
</p:tagLst>
</file>

<file path=ppt/tags/tag58.xml><?xml version="1.0" encoding="utf-8"?>
<p:tagLst xmlns:a="http://schemas.openxmlformats.org/drawingml/2006/main" xmlns:r="http://schemas.openxmlformats.org/officeDocument/2006/relationships" xmlns:p="http://schemas.openxmlformats.org/presentationml/2006/main">
  <p:tag name="NUM" val="11"/>
</p:tagLst>
</file>

<file path=ppt/tags/tag59.xml><?xml version="1.0" encoding="utf-8"?>
<p:tagLst xmlns:a="http://schemas.openxmlformats.org/drawingml/2006/main" xmlns:r="http://schemas.openxmlformats.org/officeDocument/2006/relationships" xmlns:p="http://schemas.openxmlformats.org/presentationml/2006/main">
  <p:tag name="NUM" val="12"/>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2"/>
</p:tagLst>
</file>

<file path=ppt/tags/tag62.xml><?xml version="1.0" encoding="utf-8"?>
<p:tagLst xmlns:a="http://schemas.openxmlformats.org/drawingml/2006/main" xmlns:r="http://schemas.openxmlformats.org/officeDocument/2006/relationships" xmlns:p="http://schemas.openxmlformats.org/presentationml/2006/main">
  <p:tag name="NUM" val="3"/>
</p:tagLst>
</file>

<file path=ppt/tags/tag63.xml><?xml version="1.0" encoding="utf-8"?>
<p:tagLst xmlns:a="http://schemas.openxmlformats.org/drawingml/2006/main" xmlns:r="http://schemas.openxmlformats.org/officeDocument/2006/relationships" xmlns:p="http://schemas.openxmlformats.org/presentationml/2006/main">
  <p:tag name="NUM" val="4"/>
</p:tagLst>
</file>

<file path=ppt/tags/tag64.xml><?xml version="1.0" encoding="utf-8"?>
<p:tagLst xmlns:a="http://schemas.openxmlformats.org/drawingml/2006/main" xmlns:r="http://schemas.openxmlformats.org/officeDocument/2006/relationships" xmlns:p="http://schemas.openxmlformats.org/presentationml/2006/main">
  <p:tag name="NUM" val="5"/>
</p:tagLst>
</file>

<file path=ppt/tags/tag65.xml><?xml version="1.0" encoding="utf-8"?>
<p:tagLst xmlns:a="http://schemas.openxmlformats.org/drawingml/2006/main" xmlns:r="http://schemas.openxmlformats.org/officeDocument/2006/relationships" xmlns:p="http://schemas.openxmlformats.org/presentationml/2006/main">
  <p:tag name="NUM" val="6"/>
</p:tagLst>
</file>

<file path=ppt/tags/tag66.xml><?xml version="1.0" encoding="utf-8"?>
<p:tagLst xmlns:a="http://schemas.openxmlformats.org/drawingml/2006/main" xmlns:r="http://schemas.openxmlformats.org/officeDocument/2006/relationships" xmlns:p="http://schemas.openxmlformats.org/presentationml/2006/main">
  <p:tag name="NUM" val="7"/>
</p:tagLst>
</file>

<file path=ppt/tags/tag67.xml><?xml version="1.0" encoding="utf-8"?>
<p:tagLst xmlns:a="http://schemas.openxmlformats.org/drawingml/2006/main" xmlns:r="http://schemas.openxmlformats.org/officeDocument/2006/relationships" xmlns:p="http://schemas.openxmlformats.org/presentationml/2006/main">
  <p:tag name="NUM" val="8"/>
</p:tagLst>
</file>

<file path=ppt/tags/tag68.xml><?xml version="1.0" encoding="utf-8"?>
<p:tagLst xmlns:a="http://schemas.openxmlformats.org/drawingml/2006/main" xmlns:r="http://schemas.openxmlformats.org/officeDocument/2006/relationships" xmlns:p="http://schemas.openxmlformats.org/presentationml/2006/main">
  <p:tag name="NUM" val="9"/>
</p:tagLst>
</file>

<file path=ppt/tags/tag69.xml><?xml version="1.0" encoding="utf-8"?>
<p:tagLst xmlns:a="http://schemas.openxmlformats.org/drawingml/2006/main" xmlns:r="http://schemas.openxmlformats.org/officeDocument/2006/relationships" xmlns:p="http://schemas.openxmlformats.org/presentationml/2006/main">
  <p:tag name="NUM" val="10"/>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2"/>
</p:tagLst>
</file>

<file path=ppt/tags/tag72.xml><?xml version="1.0" encoding="utf-8"?>
<p:tagLst xmlns:a="http://schemas.openxmlformats.org/drawingml/2006/main" xmlns:r="http://schemas.openxmlformats.org/officeDocument/2006/relationships" xmlns:p="http://schemas.openxmlformats.org/presentationml/2006/main">
  <p:tag name="NUM" val="3"/>
</p:tagLst>
</file>

<file path=ppt/tags/tag73.xml><?xml version="1.0" encoding="utf-8"?>
<p:tagLst xmlns:a="http://schemas.openxmlformats.org/drawingml/2006/main" xmlns:r="http://schemas.openxmlformats.org/officeDocument/2006/relationships" xmlns:p="http://schemas.openxmlformats.org/presentationml/2006/main">
  <p:tag name="NUM" val="4"/>
</p:tagLst>
</file>

<file path=ppt/tags/tag74.xml><?xml version="1.0" encoding="utf-8"?>
<p:tagLst xmlns:a="http://schemas.openxmlformats.org/drawingml/2006/main" xmlns:r="http://schemas.openxmlformats.org/officeDocument/2006/relationships" xmlns:p="http://schemas.openxmlformats.org/presentationml/2006/main">
  <p:tag name="NUM" val="5"/>
</p:tagLst>
</file>

<file path=ppt/tags/tag75.xml><?xml version="1.0" encoding="utf-8"?>
<p:tagLst xmlns:a="http://schemas.openxmlformats.org/drawingml/2006/main" xmlns:r="http://schemas.openxmlformats.org/officeDocument/2006/relationships" xmlns:p="http://schemas.openxmlformats.org/presentationml/2006/main">
  <p:tag name="NUM" val="6"/>
</p:tagLst>
</file>

<file path=ppt/tags/tag76.xml><?xml version="1.0" encoding="utf-8"?>
<p:tagLst xmlns:a="http://schemas.openxmlformats.org/drawingml/2006/main" xmlns:r="http://schemas.openxmlformats.org/officeDocument/2006/relationships" xmlns:p="http://schemas.openxmlformats.org/presentationml/2006/main">
  <p:tag name="NUM" val="7"/>
</p:tagLst>
</file>

<file path=ppt/tags/tag77.xml><?xml version="1.0" encoding="utf-8"?>
<p:tagLst xmlns:a="http://schemas.openxmlformats.org/drawingml/2006/main" xmlns:r="http://schemas.openxmlformats.org/officeDocument/2006/relationships" xmlns:p="http://schemas.openxmlformats.org/presentationml/2006/main">
  <p:tag name="NUM" val="1"/>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79.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4"/>
</p:tagLst>
</file>

<file path=ppt/tags/tag81.xml><?xml version="1.0" encoding="utf-8"?>
<p:tagLst xmlns:a="http://schemas.openxmlformats.org/drawingml/2006/main" xmlns:r="http://schemas.openxmlformats.org/officeDocument/2006/relationships" xmlns:p="http://schemas.openxmlformats.org/presentationml/2006/main">
  <p:tag name="NUM" val="5"/>
</p:tagLst>
</file>

<file path=ppt/tags/tag82.xml><?xml version="1.0" encoding="utf-8"?>
<p:tagLst xmlns:a="http://schemas.openxmlformats.org/drawingml/2006/main" xmlns:r="http://schemas.openxmlformats.org/officeDocument/2006/relationships" xmlns:p="http://schemas.openxmlformats.org/presentationml/2006/main">
  <p:tag name="NUM" val="6"/>
</p:tagLst>
</file>

<file path=ppt/tags/tag83.xml><?xml version="1.0" encoding="utf-8"?>
<p:tagLst xmlns:a="http://schemas.openxmlformats.org/drawingml/2006/main" xmlns:r="http://schemas.openxmlformats.org/officeDocument/2006/relationships" xmlns:p="http://schemas.openxmlformats.org/presentationml/2006/main">
  <p:tag name="NUM" val="7"/>
</p:tagLst>
</file>

<file path=ppt/tags/tag84.xml><?xml version="1.0" encoding="utf-8"?>
<p:tagLst xmlns:a="http://schemas.openxmlformats.org/drawingml/2006/main" xmlns:r="http://schemas.openxmlformats.org/officeDocument/2006/relationships" xmlns:p="http://schemas.openxmlformats.org/presentationml/2006/main">
  <p:tag name="NUM" val="1"/>
</p:tagLst>
</file>

<file path=ppt/tags/tag85.xml><?xml version="1.0" encoding="utf-8"?>
<p:tagLst xmlns:a="http://schemas.openxmlformats.org/drawingml/2006/main" xmlns:r="http://schemas.openxmlformats.org/officeDocument/2006/relationships" xmlns:p="http://schemas.openxmlformats.org/presentationml/2006/main">
  <p:tag name="NUM" val="2"/>
</p:tagLst>
</file>

<file path=ppt/tags/tag86.xml><?xml version="1.0" encoding="utf-8"?>
<p:tagLst xmlns:a="http://schemas.openxmlformats.org/drawingml/2006/main" xmlns:r="http://schemas.openxmlformats.org/officeDocument/2006/relationships" xmlns:p="http://schemas.openxmlformats.org/presentationml/2006/main">
  <p:tag name="NUM" val="3"/>
</p:tagLst>
</file>

<file path=ppt/tags/tag87.xml><?xml version="1.0" encoding="utf-8"?>
<p:tagLst xmlns:a="http://schemas.openxmlformats.org/drawingml/2006/main" xmlns:r="http://schemas.openxmlformats.org/officeDocument/2006/relationships" xmlns:p="http://schemas.openxmlformats.org/presentationml/2006/main">
  <p:tag name="NUM" val="4"/>
</p:tagLst>
</file>

<file path=ppt/tags/tag88.xml><?xml version="1.0" encoding="utf-8"?>
<p:tagLst xmlns:a="http://schemas.openxmlformats.org/drawingml/2006/main" xmlns:r="http://schemas.openxmlformats.org/officeDocument/2006/relationships" xmlns:p="http://schemas.openxmlformats.org/presentationml/2006/main">
  <p:tag name="NUM" val="1"/>
</p:tagLst>
</file>

<file path=ppt/tags/tag89.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3"/>
</p:tagLst>
</file>

<file path=ppt/tags/tag91.xml><?xml version="1.0" encoding="utf-8"?>
<p:tagLst xmlns:a="http://schemas.openxmlformats.org/drawingml/2006/main" xmlns:r="http://schemas.openxmlformats.org/officeDocument/2006/relationships" xmlns:p="http://schemas.openxmlformats.org/presentationml/2006/main">
  <p:tag name="NUM" val="4"/>
</p:tagLst>
</file>

<file path=ppt/tags/tag92.xml><?xml version="1.0" encoding="utf-8"?>
<p:tagLst xmlns:a="http://schemas.openxmlformats.org/drawingml/2006/main" xmlns:r="http://schemas.openxmlformats.org/officeDocument/2006/relationships" xmlns:p="http://schemas.openxmlformats.org/presentationml/2006/main">
  <p:tag name="NUM" val="1"/>
</p:tagLst>
</file>

<file path=ppt/tags/tag93.xml><?xml version="1.0" encoding="utf-8"?>
<p:tagLst xmlns:a="http://schemas.openxmlformats.org/drawingml/2006/main" xmlns:r="http://schemas.openxmlformats.org/officeDocument/2006/relationships" xmlns:p="http://schemas.openxmlformats.org/presentationml/2006/main">
  <p:tag name="NUM" val="2"/>
</p:tagLst>
</file>

<file path=ppt/tags/tag94.xml><?xml version="1.0" encoding="utf-8"?>
<p:tagLst xmlns:a="http://schemas.openxmlformats.org/drawingml/2006/main" xmlns:r="http://schemas.openxmlformats.org/officeDocument/2006/relationships" xmlns:p="http://schemas.openxmlformats.org/presentationml/2006/main">
  <p:tag name="NUM" val="3"/>
</p:tagLst>
</file>

<file path=ppt/tags/tag95.xml><?xml version="1.0" encoding="utf-8"?>
<p:tagLst xmlns:a="http://schemas.openxmlformats.org/drawingml/2006/main" xmlns:r="http://schemas.openxmlformats.org/officeDocument/2006/relationships" xmlns:p="http://schemas.openxmlformats.org/presentationml/2006/main">
  <p:tag name="NUM" val="4"/>
</p:tagLst>
</file>

<file path=ppt/tags/tag96.xml><?xml version="1.0" encoding="utf-8"?>
<p:tagLst xmlns:a="http://schemas.openxmlformats.org/drawingml/2006/main" xmlns:r="http://schemas.openxmlformats.org/officeDocument/2006/relationships" xmlns:p="http://schemas.openxmlformats.org/presentationml/2006/main">
  <p:tag name="NUM" val="5"/>
</p:tagLst>
</file>

<file path=ppt/tags/tag97.xml><?xml version="1.0" encoding="utf-8"?>
<p:tagLst xmlns:a="http://schemas.openxmlformats.org/drawingml/2006/main" xmlns:r="http://schemas.openxmlformats.org/officeDocument/2006/relationships" xmlns:p="http://schemas.openxmlformats.org/presentationml/2006/main">
  <p:tag name="NUM" val="6"/>
</p:tagLst>
</file>

<file path=ppt/tags/tag98.xml><?xml version="1.0" encoding="utf-8"?>
<p:tagLst xmlns:a="http://schemas.openxmlformats.org/drawingml/2006/main" xmlns:r="http://schemas.openxmlformats.org/officeDocument/2006/relationships" xmlns:p="http://schemas.openxmlformats.org/presentationml/2006/main">
  <p:tag name="NUM" val="7"/>
</p:tagLst>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320</TotalTime>
  <Words>357</Words>
  <Application>Microsoft Office PowerPoint</Application>
  <PresentationFormat>Affichage à l'écran (4:3)</PresentationFormat>
  <Paragraphs>80</Paragraphs>
  <Slides>15</Slides>
  <Notes>0</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Caroline Paquet</dc:creator>
  <cp:lastModifiedBy>Caroline Paquet</cp:lastModifiedBy>
  <cp:revision>38</cp:revision>
  <dcterms:created xsi:type="dcterms:W3CDTF">2017-05-30T13:04:38Z</dcterms:created>
  <dcterms:modified xsi:type="dcterms:W3CDTF">2017-06-01T14:15:49Z</dcterms:modified>
</cp:coreProperties>
</file>