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08" r:id="rId3"/>
    <p:sldId id="329" r:id="rId4"/>
    <p:sldId id="351" r:id="rId5"/>
    <p:sldId id="358" r:id="rId6"/>
    <p:sldId id="355" r:id="rId7"/>
    <p:sldId id="354" r:id="rId8"/>
    <p:sldId id="361" r:id="rId9"/>
    <p:sldId id="360" r:id="rId10"/>
    <p:sldId id="337" r:id="rId11"/>
    <p:sldId id="306" r:id="rId12"/>
    <p:sldId id="335" r:id="rId13"/>
    <p:sldId id="364" r:id="rId14"/>
    <p:sldId id="367" r:id="rId15"/>
    <p:sldId id="368" r:id="rId16"/>
    <p:sldId id="341" r:id="rId17"/>
    <p:sldId id="369" r:id="rId18"/>
    <p:sldId id="366" r:id="rId19"/>
    <p:sldId id="365" r:id="rId20"/>
    <p:sldId id="356" r:id="rId21"/>
    <p:sldId id="357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illaume Poliquin" initials="GP" lastIdx="5" clrIdx="0">
    <p:extLst/>
  </p:cmAuthor>
  <p:cmAuthor id="2" name="Cedric" initials="C" lastIdx="11" clrIdx="1"/>
  <p:cmAuthor id="3" name="Simon Langlois" initials="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Style moyen 3 - 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92" autoAdjust="0"/>
    <p:restoredTop sz="67747" autoAdjust="0"/>
  </p:normalViewPr>
  <p:slideViewPr>
    <p:cSldViewPr snapToGrid="0">
      <p:cViewPr varScale="1">
        <p:scale>
          <a:sx n="72" d="100"/>
          <a:sy n="72" d="100"/>
        </p:scale>
        <p:origin x="-304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30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Desbiens\Dropbox\MONTR&#201;AL%20SCIENTIFIQUE\presentation%20acfas-article\Analyses\Archives\R&#233;sultats%20analyses%20pr&#233;lim%202017-02-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3923826205864"/>
          <c:y val="0.0387808996842033"/>
          <c:w val="0.881099387812408"/>
          <c:h val="0.8339871863015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'Test t pré-post'!$G$4:$G$5</c:f>
                <c:numCache>
                  <c:formatCode>General</c:formatCode>
                  <c:ptCount val="2"/>
                  <c:pt idx="0">
                    <c:v>0.149289386454363</c:v>
                  </c:pt>
                  <c:pt idx="1">
                    <c:v>0.128336490109891</c:v>
                  </c:pt>
                </c:numCache>
              </c:numRef>
            </c:plus>
            <c:minus>
              <c:numRef>
                <c:f>'Test t pré-post'!$G$4:$G$5</c:f>
                <c:numCache>
                  <c:formatCode>General</c:formatCode>
                  <c:ptCount val="2"/>
                  <c:pt idx="0">
                    <c:v>0.149289386454363</c:v>
                  </c:pt>
                  <c:pt idx="1">
                    <c:v>0.128336490109891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'Test t pré-post'!$B$4:$B$5</c:f>
              <c:strCache>
                <c:ptCount val="2"/>
                <c:pt idx="0">
                  <c:v>Prétest</c:v>
                </c:pt>
                <c:pt idx="1">
                  <c:v>Posttest</c:v>
                </c:pt>
              </c:strCache>
            </c:strRef>
          </c:cat>
          <c:val>
            <c:numRef>
              <c:f>'Test t pré-post'!$C$4:$C$5</c:f>
              <c:numCache>
                <c:formatCode>0.00</c:formatCode>
                <c:ptCount val="2"/>
                <c:pt idx="0">
                  <c:v>2.7888</c:v>
                </c:pt>
                <c:pt idx="1">
                  <c:v>3.1098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87-4C69-A3BE-432314226A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55332088"/>
        <c:axId val="-2028841016"/>
      </c:barChart>
      <c:catAx>
        <c:axId val="-205533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2028841016"/>
        <c:crosses val="autoZero"/>
        <c:auto val="1"/>
        <c:lblAlgn val="ctr"/>
        <c:lblOffset val="100"/>
        <c:noMultiLvlLbl val="0"/>
      </c:catAx>
      <c:valAx>
        <c:axId val="-2028841016"/>
        <c:scaling>
          <c:orientation val="minMax"/>
          <c:max val="4.0"/>
          <c:min val="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-2055332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370BF7-623D-4812-83BF-D5955414004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F992D-4F59-4884-8525-1C498ACB7BA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0931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Présentation de tout</a:t>
            </a:r>
            <a:r>
              <a:rPr lang="fr-CA" baseline="0" dirty="0"/>
              <a:t> le monde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234514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131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9228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54596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7861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8530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Yin,</a:t>
            </a:r>
            <a:r>
              <a:rPr lang="fr-FR" baseline="0"/>
              <a:t> R.K. (2-03). Case Study Research : Design and Methods (3</a:t>
            </a:r>
            <a:r>
              <a:rPr lang="fr-FR" baseline="30000"/>
              <a:t>e</a:t>
            </a:r>
            <a:r>
              <a:rPr lang="fr-FR" baseline="0"/>
              <a:t> édition), Thousands Oaks, Sagre </a:t>
            </a:r>
          </a:p>
          <a:p>
            <a:r>
              <a:rPr lang="fr-FR" baseline="0"/>
              <a:t>Blais, M. et S. Martineau. (2006). L’analyse  inductive générale : description d’une démarche visant à donner un sens à des données brutes, Recherches qualitatives, Vol. </a:t>
            </a:r>
            <a:r>
              <a:rPr lang="fr-FR" i="1" baseline="0"/>
              <a:t>26(2)</a:t>
            </a:r>
            <a:r>
              <a:rPr lang="fr-FR" baseline="0"/>
              <a:t>, pp 1-18</a:t>
            </a:r>
          </a:p>
          <a:p>
            <a:r>
              <a:rPr lang="fr-FR"/>
              <a:t>Bandura, A. (2002). Auto-efficacité.</a:t>
            </a:r>
            <a:r>
              <a:rPr lang="fr-FR" baseline="0"/>
              <a:t> Le sentiment d’efficacité personnelle, de Boeck.</a:t>
            </a:r>
          </a:p>
          <a:p>
            <a:r>
              <a:rPr lang="fr-FR" baseline="0"/>
              <a:t>Riggs, I. &amp; L. Knochs. (1990). Towards the development of an elementary teacher’s science teaching efficacy belief instrument, Science Education, </a:t>
            </a:r>
            <a:r>
              <a:rPr lang="fr-FR" i="1" baseline="0"/>
              <a:t>74</a:t>
            </a:r>
            <a:r>
              <a:rPr lang="fr-FR" baseline="0"/>
              <a:t>, p. 624-637.</a:t>
            </a:r>
          </a:p>
          <a:p>
            <a:r>
              <a:rPr lang="fr-FR" baseline="0"/>
              <a:t>Théorêt, M. (2009). Le sentiment d’efficacité d’enseignantes du primaire dans la prise en charge de l’enseignement des sciences et des technologies (mémoire de maitrise), UQAM.</a:t>
            </a:r>
          </a:p>
          <a:p>
            <a:r>
              <a:rPr lang="fr-FR" baseline="0"/>
              <a:t>Van Aalderen, S., J. W. van der Molen &amp; L. Asma. (2011). Primary teachers’ attitudes toward science : a new theoretical framework, Science Education, Vol. </a:t>
            </a:r>
            <a:r>
              <a:rPr lang="fr-FR" i="1" baseline="0"/>
              <a:t>96 (1)</a:t>
            </a:r>
            <a:r>
              <a:rPr lang="fr-FR" baseline="0"/>
              <a:t>, p. 158-182.</a:t>
            </a:r>
            <a:endParaRPr lang="fr-FR"/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73153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75704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95120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27165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2451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30634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9789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2138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42622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fr-CA" dirty="0"/>
              <a:t>Selon </a:t>
            </a:r>
            <a:r>
              <a:rPr lang="fr-CA" baseline="0" dirty="0"/>
              <a:t>la progression ministérielle des apprentissages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pPr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78533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25474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9021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F992D-4F59-4884-8525-1C498ACB7BA4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493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6257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375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085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802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1234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8514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498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933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1891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1938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9640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65911-A1C6-4BF6-8EF5-836554DBC5C1}" type="datetimeFigureOut">
              <a:rPr lang="fr-CA" smtClean="0"/>
              <a:t>17-06-05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09B79-E5EF-474B-95C6-F58D66669460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028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hyperlink" Target="http://www.reseaureussitemontreal.ca/%20IMG/pdf/Portrait_perseverance_Montreal-Nord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.jpg"/><Relationship Id="rId5" Type="http://schemas.openxmlformats.org/officeDocument/2006/relationships/oleObject" Target="file:///\\localhost\Users\simonlanglois\Dropbox\presentation%20acfas-article\Document6!OLE_LINK3" TargetMode="External"/><Relationship Id="rId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5745810"/>
            <a:ext cx="7213988" cy="984710"/>
          </a:xfrm>
          <a:solidFill>
            <a:schemeClr val="bg2">
              <a:lumMod val="90000"/>
              <a:alpha val="68000"/>
            </a:schemeClr>
          </a:solidFill>
        </p:spPr>
        <p:txBody>
          <a:bodyPr>
            <a:normAutofit/>
          </a:bodyPr>
          <a:lstStyle/>
          <a:p>
            <a:r>
              <a:rPr lang="fr-CA" dirty="0"/>
              <a:t>AQPC</a:t>
            </a:r>
          </a:p>
          <a:p>
            <a:r>
              <a:rPr lang="fr-CA" dirty="0"/>
              <a:t>Mercredi le 7 juin 2017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6400801" y="142240"/>
            <a:ext cx="5791200" cy="929476"/>
          </a:xfrm>
          <a:prstGeom prst="rect">
            <a:avLst/>
          </a:prstGeom>
          <a:solidFill>
            <a:schemeClr val="bg2">
              <a:lumMod val="90000"/>
              <a:alpha val="68000"/>
            </a:scheme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sz="3200" b="1" dirty="0"/>
              <a:t>Pour un Montréal scientifique</a:t>
            </a:r>
            <a:endParaRPr lang="fr-CA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7792080" y="6321778"/>
            <a:ext cx="406125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/>
              <a:t>Crédit photo : Myriam </a:t>
            </a:r>
            <a:r>
              <a:rPr lang="fr-FR" sz="1600" dirty="0" err="1"/>
              <a:t>Fimbry</a:t>
            </a:r>
            <a:r>
              <a:rPr lang="fr-FR" sz="1600" dirty="0"/>
              <a:t>, Radio-Canada</a:t>
            </a:r>
          </a:p>
        </p:txBody>
      </p:sp>
    </p:spTree>
    <p:extLst>
      <p:ext uri="{BB962C8B-B14F-4D97-AF65-F5344CB8AC3E}">
        <p14:creationId xmlns:p14="http://schemas.microsoft.com/office/powerpoint/2010/main" val="394028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83"/>
    </mc:Choice>
    <mc:Fallback xmlns="">
      <p:transition spd="slow" advTm="3138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/>
              <a:t>Thèmes abordés : la réalité du primaire, les compétences à développer par les élèves, la démarche scientifique et la vulgarisation scientifique</a:t>
            </a:r>
          </a:p>
          <a:p>
            <a:endParaRPr lang="fr-FR" dirty="0"/>
          </a:p>
          <a:p>
            <a:r>
              <a:rPr lang="fr-FR" dirty="0"/>
              <a:t>Entrevue de sélection </a:t>
            </a:r>
          </a:p>
          <a:p>
            <a:endParaRPr lang="fr-FR" dirty="0"/>
          </a:p>
          <a:p>
            <a:r>
              <a:rPr lang="fr-FR"/>
              <a:t>Première rencontre en classe pour se présenter et apprivoiser la dynamique d’une classe au primaire</a:t>
            </a:r>
          </a:p>
          <a:p>
            <a:pPr marL="0" indent="0">
              <a:buNone/>
            </a:pPr>
            <a:endParaRPr lang="fr-FR"/>
          </a:p>
          <a:p>
            <a:r>
              <a:rPr lang="fr-FR"/>
              <a:t>Visite de manière aléatoire d’un coordonnateur d’école pendant une prestation pour s’assurer du bon déroulement des rencontres</a:t>
            </a:r>
            <a:endParaRPr lang="fr-FR" dirty="0"/>
          </a:p>
          <a:p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CA" i="1" dirty="0"/>
              <a:t>Formation des étudiants</a:t>
            </a:r>
            <a:endParaRPr lang="fr-CA" sz="3200" i="1" dirty="0"/>
          </a:p>
        </p:txBody>
      </p:sp>
    </p:spTree>
    <p:extLst>
      <p:ext uri="{BB962C8B-B14F-4D97-AF65-F5344CB8AC3E}">
        <p14:creationId xmlns:p14="http://schemas.microsoft.com/office/powerpoint/2010/main" val="2060173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3825" y="1600200"/>
            <a:ext cx="11206059" cy="52578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fr-FR" b="1" dirty="0">
                <a:solidFill>
                  <a:srgbClr val="000000"/>
                </a:solidFill>
              </a:rPr>
              <a:t>Implication des étudiants du cégep</a:t>
            </a:r>
            <a:endParaRPr lang="fr-FR" b="1" dirty="0"/>
          </a:p>
          <a:p>
            <a:pPr lvl="1"/>
            <a:r>
              <a:rPr lang="fr-FR"/>
              <a:t>Jumelage à un ou </a:t>
            </a:r>
            <a:r>
              <a:rPr lang="fr-FR" dirty="0"/>
              <a:t>deux enseignants </a:t>
            </a:r>
            <a:r>
              <a:rPr lang="fr-FR"/>
              <a:t>du primaire pour </a:t>
            </a:r>
            <a:r>
              <a:rPr lang="fr-CA"/>
              <a:t>7 </a:t>
            </a:r>
            <a:r>
              <a:rPr lang="fr-CA" dirty="0"/>
              <a:t>visites dans la session</a:t>
            </a:r>
          </a:p>
          <a:p>
            <a:pPr lvl="1"/>
            <a:r>
              <a:rPr lang="fr-FR"/>
              <a:t>2h (1 enseignant) à 4h</a:t>
            </a:r>
            <a:r>
              <a:rPr lang="fr-FR" dirty="0"/>
              <a:t>, un avant-midi aux deux semaines (28h)</a:t>
            </a:r>
          </a:p>
          <a:p>
            <a:pPr lvl="1"/>
            <a:r>
              <a:rPr lang="fr-FR" dirty="0"/>
              <a:t>Préparation des activités par des </a:t>
            </a:r>
            <a:r>
              <a:rPr lang="fr-FR"/>
              <a:t>vidéos (12h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Formation </a:t>
            </a:r>
            <a:r>
              <a:rPr lang="fr-FR"/>
              <a:t>initiale (6h</a:t>
            </a:r>
            <a:r>
              <a:rPr lang="fr-FR" dirty="0"/>
              <a:t>, en </a:t>
            </a:r>
            <a:r>
              <a:rPr lang="fr-FR"/>
              <a:t>septembre)</a:t>
            </a:r>
          </a:p>
          <a:p>
            <a:pPr lvl="1"/>
            <a:endParaRPr lang="fr-FR"/>
          </a:p>
          <a:p>
            <a:pPr marL="457200" lvl="1" indent="0">
              <a:buNone/>
            </a:pPr>
            <a:endParaRPr lang="fr-FR"/>
          </a:p>
          <a:p>
            <a:pPr marL="457200" lvl="1" indent="0">
              <a:buNone/>
            </a:pPr>
            <a:r>
              <a:rPr lang="fr-FR"/>
              <a:t>Environ une soixantaine d’heures ce qui peut mener à l’obtention d’une mention de l’engagement étudiant </a:t>
            </a:r>
            <a:endParaRPr lang="fr-FR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243370" y="4549142"/>
            <a:ext cx="967250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2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CA" i="1" dirty="0"/>
              <a:t>Implication demandée</a:t>
            </a:r>
            <a:endParaRPr lang="fr-CA" sz="3200" i="1" dirty="0"/>
          </a:p>
        </p:txBody>
      </p:sp>
    </p:spTree>
    <p:extLst>
      <p:ext uri="{BB962C8B-B14F-4D97-AF65-F5344CB8AC3E}">
        <p14:creationId xmlns:p14="http://schemas.microsoft.com/office/powerpoint/2010/main" val="183517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5140" y="1403526"/>
            <a:ext cx="11488272" cy="5510821"/>
          </a:xfrm>
        </p:spPr>
        <p:txBody>
          <a:bodyPr>
            <a:normAutofit/>
          </a:bodyPr>
          <a:lstStyle/>
          <a:p>
            <a:r>
              <a:rPr lang="fr-CA" dirty="0"/>
              <a:t>Craintes</a:t>
            </a:r>
          </a:p>
          <a:p>
            <a:pPr lvl="1"/>
            <a:r>
              <a:rPr lang="fr-CA" dirty="0" err="1"/>
              <a:t>T</a:t>
            </a:r>
            <a:r>
              <a:rPr lang="fr-FR" dirty="0" err="1"/>
              <a:t>emps</a:t>
            </a:r>
            <a:r>
              <a:rPr lang="fr-FR" dirty="0"/>
              <a:t> investi au projet par rapport à leurs études</a:t>
            </a:r>
          </a:p>
          <a:p>
            <a:pPr lvl="1"/>
            <a:r>
              <a:rPr lang="fr-FR"/>
              <a:t>Perception que leurs </a:t>
            </a:r>
            <a:r>
              <a:rPr lang="fr-FR" dirty="0"/>
              <a:t>erreurs peuvent nuire à l’image que les enseignants ont d’eux</a:t>
            </a:r>
          </a:p>
          <a:p>
            <a:pPr lvl="1"/>
            <a:r>
              <a:rPr lang="fr-FR"/>
              <a:t>Peur de ne </a:t>
            </a:r>
            <a:r>
              <a:rPr lang="fr-FR" dirty="0"/>
              <a:t>pas pouvoir répondre aux questions</a:t>
            </a:r>
          </a:p>
          <a:p>
            <a:pPr lvl="1"/>
            <a:r>
              <a:rPr lang="fr-FR" dirty="0"/>
              <a:t>Timidité et perception que les élèves ont d’eux</a:t>
            </a:r>
          </a:p>
          <a:p>
            <a:pPr lvl="1"/>
            <a:r>
              <a:rPr lang="fr-FR" dirty="0"/>
              <a:t>Gestion de classe</a:t>
            </a:r>
          </a:p>
          <a:p>
            <a:pPr lvl="1"/>
            <a:r>
              <a:rPr lang="fr-FR" dirty="0"/>
              <a:t>Liens avec des jeunes</a:t>
            </a:r>
          </a:p>
          <a:p>
            <a:pPr lvl="1"/>
            <a:endParaRPr lang="fr-FR" sz="1200" dirty="0"/>
          </a:p>
          <a:p>
            <a:r>
              <a:rPr lang="fr-FR" dirty="0"/>
              <a:t>Forces</a:t>
            </a:r>
          </a:p>
          <a:p>
            <a:pPr lvl="1"/>
            <a:r>
              <a:rPr lang="fr-FR" dirty="0"/>
              <a:t>Expérience préalable en animation auprès de jeunes (ex. camp d’été) pour certains</a:t>
            </a:r>
          </a:p>
          <a:p>
            <a:pPr lvl="1"/>
            <a:r>
              <a:rPr lang="fr-FR" dirty="0"/>
              <a:t>Enthousiasme envers l’enseignement des sciences</a:t>
            </a:r>
          </a:p>
          <a:p>
            <a:pPr lvl="1"/>
            <a:r>
              <a:rPr lang="fr-FR" dirty="0"/>
              <a:t>Rigueur intellectuelle</a:t>
            </a:r>
          </a:p>
          <a:p>
            <a:pPr lvl="1"/>
            <a:r>
              <a:rPr lang="fr-FR" dirty="0"/>
              <a:t>Sens des responsabilités</a:t>
            </a:r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chemeClr val="tx1"/>
                </a:solidFill>
                <a:latin typeface="+mj-lt"/>
              </a:rPr>
              <a:t>Les étudiants </a:t>
            </a:r>
          </a:p>
          <a:p>
            <a:pPr algn="ctr"/>
            <a:r>
              <a:rPr lang="fr-CA" sz="4400" i="1" dirty="0">
                <a:solidFill>
                  <a:schemeClr val="tx1"/>
                </a:solidFill>
                <a:latin typeface="+mj-lt"/>
              </a:rPr>
              <a:t>Leurs craintes et leurs forces (selon eux)</a:t>
            </a:r>
          </a:p>
        </p:txBody>
      </p:sp>
    </p:spTree>
    <p:extLst>
      <p:ext uri="{BB962C8B-B14F-4D97-AF65-F5344CB8AC3E}">
        <p14:creationId xmlns:p14="http://schemas.microsoft.com/office/powerpoint/2010/main" val="2734414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9440" y="1481650"/>
            <a:ext cx="10644405" cy="4749587"/>
          </a:xfrm>
        </p:spPr>
        <p:txBody>
          <a:bodyPr>
            <a:normAutofit/>
          </a:bodyPr>
          <a:lstStyle/>
          <a:p>
            <a:r>
              <a:rPr lang="fr-FR" dirty="0"/>
              <a:t>Vocabulaire scientifique</a:t>
            </a:r>
          </a:p>
          <a:p>
            <a:endParaRPr lang="fr-FR" dirty="0"/>
          </a:p>
          <a:p>
            <a:r>
              <a:rPr lang="fr-FR" dirty="0"/>
              <a:t>Soutien lors des expériences scientifiques</a:t>
            </a:r>
          </a:p>
          <a:p>
            <a:pPr lvl="1"/>
            <a:r>
              <a:rPr lang="fr-FR" dirty="0"/>
              <a:t>Validation et apprentissage de certains concepts</a:t>
            </a:r>
          </a:p>
          <a:p>
            <a:pPr lvl="1"/>
            <a:r>
              <a:rPr lang="fr-FR" dirty="0"/>
              <a:t>Réponses aux questions des élèves</a:t>
            </a:r>
          </a:p>
          <a:p>
            <a:pPr lvl="1"/>
            <a:r>
              <a:rPr lang="fr-FR" dirty="0"/>
              <a:t>Préparation du matériel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/>
              <a:t>Assiduité « </a:t>
            </a:r>
            <a:r>
              <a:rPr lang="fr-FR" i="1"/>
              <a:t>imposée » </a:t>
            </a:r>
            <a:r>
              <a:rPr lang="fr-FR"/>
              <a:t>par la présence </a:t>
            </a:r>
          </a:p>
          <a:p>
            <a:pPr marL="0" indent="0">
              <a:buNone/>
            </a:pPr>
            <a:r>
              <a:rPr lang="fr-FR"/>
              <a:t>de l’étudiant aux deux semaines</a:t>
            </a:r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chemeClr val="tx1"/>
                </a:solidFill>
                <a:latin typeface="+mj-lt"/>
              </a:rPr>
              <a:t>Les étudiants</a:t>
            </a:r>
          </a:p>
          <a:p>
            <a:pPr algn="ctr"/>
            <a:r>
              <a:rPr lang="fr-CA" sz="4400" i="1" dirty="0">
                <a:solidFill>
                  <a:schemeClr val="tx1"/>
                </a:solidFill>
                <a:latin typeface="+mj-lt"/>
              </a:rPr>
              <a:t>Leurs apports (selon les enseignants)</a:t>
            </a:r>
          </a:p>
        </p:txBody>
      </p:sp>
      <p:sp>
        <p:nvSpPr>
          <p:cNvPr id="2" name="Rectangle 1"/>
          <p:cNvSpPr/>
          <p:nvPr/>
        </p:nvSpPr>
        <p:spPr>
          <a:xfrm>
            <a:off x="6581298" y="3649486"/>
            <a:ext cx="5008138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fr-CA" dirty="0"/>
              <a:t>«</a:t>
            </a:r>
            <a:r>
              <a:rPr lang="fr-CA" i="1" dirty="0"/>
              <a:t> J’ai beaucoup apprécié la présence d’une personne qui s’y connaît pour répondre à mes questions </a:t>
            </a:r>
            <a:r>
              <a:rPr lang="fr-CA" dirty="0"/>
              <a:t>» (questionnaire final, EF1).</a:t>
            </a:r>
          </a:p>
          <a:p>
            <a:pPr fontAlgn="base"/>
            <a:endParaRPr lang="fr-CA" dirty="0"/>
          </a:p>
          <a:p>
            <a:pPr fontAlgn="base"/>
            <a:r>
              <a:rPr lang="fr-CA" dirty="0"/>
              <a:t>« </a:t>
            </a:r>
            <a:r>
              <a:rPr lang="fr-CA" i="1" dirty="0"/>
              <a:t>Un peu mieux outillé après sur la façon de faire après avoir observé certains étudiants en classe</a:t>
            </a:r>
            <a:r>
              <a:rPr lang="fr-CA" dirty="0"/>
              <a:t> » (questionnaire intermédiaire, ES5).</a:t>
            </a:r>
          </a:p>
        </p:txBody>
      </p:sp>
    </p:spTree>
    <p:extLst>
      <p:ext uri="{BB962C8B-B14F-4D97-AF65-F5344CB8AC3E}">
        <p14:creationId xmlns:p14="http://schemas.microsoft.com/office/powerpoint/2010/main" val="207292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chemeClr val="tx1"/>
                </a:solidFill>
                <a:latin typeface="+mj-lt"/>
              </a:rPr>
              <a:t>L’effet étudiant</a:t>
            </a:r>
            <a:r>
              <a:rPr lang="is-IS" sz="4400" dirty="0">
                <a:solidFill>
                  <a:schemeClr val="tx1"/>
                </a:solidFill>
                <a:latin typeface="+mj-lt"/>
              </a:rPr>
              <a:t>…</a:t>
            </a:r>
            <a:endParaRPr lang="fr-CA" sz="4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5563" y="1370060"/>
            <a:ext cx="3354007" cy="329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4889" y="1370060"/>
            <a:ext cx="3565371" cy="337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478" y="1941731"/>
            <a:ext cx="1809043" cy="21544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511352"/>
              </p:ext>
            </p:extLst>
          </p:nvPr>
        </p:nvGraphicFramePr>
        <p:xfrm>
          <a:off x="1379347" y="4965253"/>
          <a:ext cx="9670913" cy="787249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6132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49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9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39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1449">
                <a:tc>
                  <a:txBody>
                    <a:bodyPr/>
                    <a:lstStyle/>
                    <a:p>
                      <a:r>
                        <a:rPr lang="fr-FR" dirty="0"/>
                        <a:t>Élèves (avant-après)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Taille de l’effet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Nombres</a:t>
                      </a:r>
                      <a:r>
                        <a:rPr lang="fr-FR" baseline="0" dirty="0"/>
                        <a:t> d’indicateurs de sciences par dessin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0,56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Moyen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38226"/>
              </p:ext>
            </p:extLst>
          </p:nvPr>
        </p:nvGraphicFramePr>
        <p:xfrm>
          <a:off x="1379347" y="4965253"/>
          <a:ext cx="9670913" cy="1145076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74074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4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94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1692">
                <a:tc>
                  <a:txBody>
                    <a:bodyPr/>
                    <a:lstStyle/>
                    <a:p>
                      <a:r>
                        <a:rPr lang="fr-FR" dirty="0"/>
                        <a:t>Retrouvé</a:t>
                      </a:r>
                      <a:r>
                        <a:rPr lang="fr-FR" baseline="0" dirty="0"/>
                        <a:t> sur les dessins des élèves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Avant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Après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692">
                <a:tc>
                  <a:txBody>
                    <a:bodyPr/>
                    <a:lstStyle/>
                    <a:p>
                      <a:r>
                        <a:rPr lang="fr-FR" dirty="0"/>
                        <a:t>Étudiants</a:t>
                      </a:r>
                      <a:r>
                        <a:rPr lang="fr-FR" baseline="0" dirty="0"/>
                        <a:t> qui accompagnent en classe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692">
                <a:tc>
                  <a:txBody>
                    <a:bodyPr/>
                    <a:lstStyle/>
                    <a:p>
                      <a:r>
                        <a:rPr lang="fr-FR" dirty="0"/>
                        <a:t>Élèves qui dessinent</a:t>
                      </a:r>
                      <a:r>
                        <a:rPr lang="fr-FR" baseline="0" dirty="0"/>
                        <a:t> une expérience du projet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642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5" name="Rectangle 4"/>
          <p:cNvSpPr/>
          <p:nvPr/>
        </p:nvSpPr>
        <p:spPr>
          <a:xfrm>
            <a:off x="0" y="2703300"/>
            <a:ext cx="12192000" cy="1120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>
                <a:solidFill>
                  <a:srgbClr val="000000"/>
                </a:solidFill>
              </a:rPr>
              <a:t>        </a:t>
            </a:r>
            <a:r>
              <a:rPr lang="fr-FR" sz="4400" dirty="0">
                <a:solidFill>
                  <a:srgbClr val="000000"/>
                </a:solidFill>
                <a:latin typeface="+mj-lt"/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4217278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11311"/>
            <a:ext cx="10515600" cy="5246689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en-CA" b="1" dirty="0"/>
              <a:t>Albion, P.R. et K.G. Spence (2013)</a:t>
            </a:r>
            <a:r>
              <a:rPr lang="en-CA" dirty="0"/>
              <a:t>. </a:t>
            </a:r>
            <a:r>
              <a:rPr lang="en-CA" i="1" dirty="0"/>
              <a:t>Primary Connections in a provincial Queensland school system: Relationships to science teaching self-efficacy and practices</a:t>
            </a:r>
            <a:r>
              <a:rPr lang="en-CA" dirty="0"/>
              <a:t>. International Journal of Environmental &amp; Science Education. No 8, p.501-520.</a:t>
            </a:r>
            <a:endParaRPr lang="fr-CA" dirty="0"/>
          </a:p>
          <a:p>
            <a:pPr marL="0" indent="0" algn="just">
              <a:buNone/>
            </a:pPr>
            <a:endParaRPr lang="fr-FR" sz="800" b="1" dirty="0"/>
          </a:p>
          <a:p>
            <a:pPr marL="0" indent="0" algn="just">
              <a:buNone/>
            </a:pPr>
            <a:r>
              <a:rPr lang="fr-FR" b="1" dirty="0"/>
              <a:t>Conseil supérieur de l’éducation (2013)</a:t>
            </a:r>
            <a:r>
              <a:rPr lang="fr-FR" dirty="0"/>
              <a:t>. L’enseignement de la science et de la technologie au primaire et au premier cycle du secondaire.</a:t>
            </a:r>
          </a:p>
          <a:p>
            <a:pPr marL="0" indent="0" algn="just">
              <a:buNone/>
            </a:pPr>
            <a:endParaRPr lang="fr-FR" sz="800" dirty="0"/>
          </a:p>
          <a:p>
            <a:pPr marL="0" indent="0" algn="just">
              <a:buNone/>
            </a:pPr>
            <a:r>
              <a:rPr lang="en-CA" b="1" dirty="0" err="1"/>
              <a:t>Delclaux</a:t>
            </a:r>
            <a:r>
              <a:rPr lang="en-CA" b="1" dirty="0"/>
              <a:t>, M.</a:t>
            </a:r>
            <a:r>
              <a:rPr lang="en-CA" dirty="0"/>
              <a:t> (2011). </a:t>
            </a:r>
            <a:r>
              <a:rPr lang="en-CA" i="1" dirty="0"/>
              <a:t>An evaluation of local teacher support strategies for the implementation of inquiry-based science education in French primary schools</a:t>
            </a:r>
            <a:r>
              <a:rPr lang="en-CA" dirty="0"/>
              <a:t>, International Journal of Primary, Elementary and Early Years Education</a:t>
            </a:r>
            <a:r>
              <a:rPr lang="en-CA" i="1" dirty="0"/>
              <a:t>.</a:t>
            </a:r>
            <a:r>
              <a:rPr lang="en-CA" dirty="0"/>
              <a:t> </a:t>
            </a:r>
            <a:endParaRPr lang="fr-CA" dirty="0"/>
          </a:p>
          <a:p>
            <a:pPr marL="0" indent="0" algn="just">
              <a:buNone/>
            </a:pPr>
            <a:endParaRPr lang="fr-CA" sz="2100" b="1" dirty="0"/>
          </a:p>
          <a:p>
            <a:pPr marL="0" indent="0" algn="just">
              <a:buNone/>
            </a:pPr>
            <a:r>
              <a:rPr lang="fr-CA" b="1" dirty="0"/>
              <a:t>Fils-Aimé, N. (2011)</a:t>
            </a:r>
            <a:r>
              <a:rPr lang="fr-CA" dirty="0"/>
              <a:t>. </a:t>
            </a:r>
            <a:r>
              <a:rPr lang="fr-CA" i="1" dirty="0"/>
              <a:t>Analyse des attitudes envers les sciences chez des élèves du secondaire d'origine haïtienne de milieux défavorisés de la région de Montréal. .</a:t>
            </a:r>
            <a:r>
              <a:rPr lang="fr-CA" dirty="0"/>
              <a:t> </a:t>
            </a:r>
            <a:r>
              <a:rPr lang="en-CA" dirty="0" err="1"/>
              <a:t>Université</a:t>
            </a:r>
            <a:r>
              <a:rPr lang="en-CA" dirty="0"/>
              <a:t> de Montréal. </a:t>
            </a:r>
            <a:endParaRPr lang="fr-CA" dirty="0"/>
          </a:p>
          <a:p>
            <a:pPr marL="0" indent="0" algn="just">
              <a:buNone/>
            </a:pPr>
            <a:endParaRPr lang="fr-FR" sz="2100" dirty="0"/>
          </a:p>
          <a:p>
            <a:pPr marL="0" indent="0" algn="just">
              <a:buNone/>
            </a:pPr>
            <a:r>
              <a:rPr lang="en-CA" b="1" dirty="0"/>
              <a:t>Potvin, P. et </a:t>
            </a:r>
            <a:r>
              <a:rPr lang="en-CA" b="1" dirty="0" err="1"/>
              <a:t>Hasni</a:t>
            </a:r>
            <a:r>
              <a:rPr lang="en-CA" b="1" dirty="0"/>
              <a:t>, A. (2014)</a:t>
            </a:r>
            <a:r>
              <a:rPr lang="en-CA" dirty="0"/>
              <a:t>. </a:t>
            </a:r>
            <a:r>
              <a:rPr lang="en-CA" i="1" dirty="0"/>
              <a:t>Analysis of the </a:t>
            </a:r>
            <a:r>
              <a:rPr lang="en-CA" i="1" dirty="0" err="1"/>
              <a:t>Declin</a:t>
            </a:r>
            <a:r>
              <a:rPr lang="en-CA" i="1" dirty="0"/>
              <a:t> in Interest Towards School Science and Technology form Grades 5 Through 11</a:t>
            </a:r>
            <a:r>
              <a:rPr lang="en-CA" dirty="0"/>
              <a:t>. </a:t>
            </a:r>
            <a:r>
              <a:rPr lang="en-CA" i="1" dirty="0"/>
              <a:t>Journal of Science Education and Technology</a:t>
            </a:r>
            <a:r>
              <a:rPr lang="en-CA" dirty="0"/>
              <a:t>, </a:t>
            </a:r>
            <a:r>
              <a:rPr lang="en-CA" dirty="0" err="1"/>
              <a:t>accès</a:t>
            </a:r>
            <a:r>
              <a:rPr lang="en-CA" dirty="0"/>
              <a:t> </a:t>
            </a:r>
            <a:r>
              <a:rPr lang="en-CA" dirty="0" err="1"/>
              <a:t>libre</a:t>
            </a:r>
            <a:r>
              <a:rPr lang="en-CA" dirty="0"/>
              <a:t>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ligne</a:t>
            </a:r>
            <a:r>
              <a:rPr lang="en-CA" dirty="0"/>
              <a:t> à springer.com</a:t>
            </a:r>
            <a:endParaRPr lang="fr-CA" dirty="0"/>
          </a:p>
          <a:p>
            <a:pPr marL="0" indent="0" algn="just">
              <a:buNone/>
            </a:pPr>
            <a:endParaRPr lang="fr-FR" sz="1300" dirty="0"/>
          </a:p>
          <a:p>
            <a:pPr marL="0" indent="0" algn="just">
              <a:buNone/>
            </a:pPr>
            <a:r>
              <a:rPr lang="fr-FR" b="1" dirty="0"/>
              <a:t>OECD, (2014)</a:t>
            </a:r>
            <a:r>
              <a:rPr lang="fr-FR" dirty="0"/>
              <a:t>. </a:t>
            </a:r>
            <a:r>
              <a:rPr lang="fr-CA" dirty="0"/>
              <a:t>Résultats du PISA 2012 : Savoirs et savoir-faire des élèves. PERFORMANCE DES ÉLÈVES EN MATHÉMATIQUES, EN COMPRÉHENSION DE L’ÉCRIT ET EN SCIENCES</a:t>
            </a:r>
            <a:endParaRPr lang="fr-FR" dirty="0"/>
          </a:p>
          <a:p>
            <a:pPr marL="0" indent="0" algn="just">
              <a:buNone/>
            </a:pPr>
            <a:endParaRPr lang="fr-FR" sz="1300" dirty="0"/>
          </a:p>
          <a:p>
            <a:pPr marL="0" indent="0" algn="just">
              <a:buNone/>
            </a:pPr>
            <a:r>
              <a:rPr lang="fr-CA" b="1" dirty="0"/>
              <a:t>Réussite Montréal (2012)</a:t>
            </a:r>
            <a:r>
              <a:rPr lang="fr-CA" dirty="0"/>
              <a:t>. </a:t>
            </a:r>
            <a:r>
              <a:rPr lang="fr-CA" i="1" dirty="0"/>
              <a:t>Portrait relatif à la persévérance scolaire, arrondissement Montréal-Nord</a:t>
            </a:r>
            <a:r>
              <a:rPr lang="fr-CA" dirty="0"/>
              <a:t>, Décembre 2004, 65p. En ligne : </a:t>
            </a:r>
            <a:r>
              <a:rPr lang="fr-CA" u="sng" dirty="0">
                <a:hlinkClick r:id="rId4"/>
              </a:rPr>
              <a:t>http://www.reseaureussitemontreal.ca/ IMG/</a:t>
            </a:r>
            <a:r>
              <a:rPr lang="fr-CA" u="sng" dirty="0" err="1">
                <a:hlinkClick r:id="rId4"/>
              </a:rPr>
              <a:t>pdf</a:t>
            </a:r>
            <a:r>
              <a:rPr lang="fr-CA" u="sng" dirty="0">
                <a:hlinkClick r:id="rId4"/>
              </a:rPr>
              <a:t>/Portrait_perseverance_Montreal-Nord.pdf</a:t>
            </a:r>
            <a:r>
              <a:rPr lang="fr-CA" dirty="0"/>
              <a:t>, page consultée le 22 mars 2012. </a:t>
            </a:r>
          </a:p>
          <a:p>
            <a:pPr marL="0" indent="0" algn="just">
              <a:buNone/>
            </a:pPr>
            <a:endParaRPr lang="fr-FR" sz="1300" dirty="0"/>
          </a:p>
          <a:p>
            <a:pPr marL="0" indent="0" algn="just">
              <a:buNone/>
            </a:pPr>
            <a:r>
              <a:rPr lang="fr-CA" b="1" dirty="0"/>
              <a:t>Ville de Montréal (2012). </a:t>
            </a:r>
            <a:r>
              <a:rPr lang="fr-CA" i="1" dirty="0"/>
              <a:t>Profil sociodémographique, Montréal-Nord</a:t>
            </a:r>
            <a:r>
              <a:rPr lang="fr-CA" dirty="0"/>
              <a:t>, éd. avril 2012, 28 p. En ligne : </a:t>
            </a:r>
            <a:r>
              <a:rPr lang="fr-CA" u="sng" dirty="0">
                <a:hlinkClick r:id="" action="ppaction://noaction"/>
              </a:rPr>
              <a:t>http://ville.montreal.qc.ca/pls/portal/docs/PAGE/MTL_STATS_FR/MEDIA/DOCUMENTS/MONTR%C9AL-NORD_AVRIL09_2.PDF</a:t>
            </a:r>
            <a:r>
              <a:rPr lang="fr-CA" dirty="0"/>
              <a:t> page consultée le 18 mars 2013</a:t>
            </a:r>
          </a:p>
        </p:txBody>
      </p:sp>
    </p:spTree>
    <p:extLst>
      <p:ext uri="{BB962C8B-B14F-4D97-AF65-F5344CB8AC3E}">
        <p14:creationId xmlns:p14="http://schemas.microsoft.com/office/powerpoint/2010/main" val="326991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-16043" y="0"/>
            <a:ext cx="12192000" cy="13255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CA" i="1" dirty="0"/>
              <a:t>R</a:t>
            </a:r>
            <a:r>
              <a:rPr lang="fr-FR" i="1" dirty="0" err="1">
                <a:solidFill>
                  <a:srgbClr val="000000"/>
                </a:solidFill>
                <a:cs typeface="Tunga" pitchFamily="2"/>
              </a:rPr>
              <a:t>ôle</a:t>
            </a:r>
            <a:r>
              <a:rPr lang="fr-FR" i="1" dirty="0">
                <a:solidFill>
                  <a:srgbClr val="000000"/>
                </a:solidFill>
                <a:cs typeface="Tunga" pitchFamily="2"/>
              </a:rPr>
              <a:t> </a:t>
            </a:r>
            <a:r>
              <a:rPr lang="fr-FR" i="1">
                <a:solidFill>
                  <a:srgbClr val="000000"/>
                </a:solidFill>
                <a:cs typeface="Tunga" pitchFamily="2"/>
              </a:rPr>
              <a:t>des professeurs au collégial </a:t>
            </a:r>
            <a:endParaRPr lang="fr-CA" i="1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804035" y="21336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>
              <a:spcBef>
                <a:spcPts val="400"/>
              </a:spcBef>
              <a:defRPr/>
            </a:pPr>
            <a:endParaRPr lang="fr-FR" sz="3600" dirty="0">
              <a:solidFill>
                <a:srgbClr val="000000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513346" y="1809746"/>
            <a:ext cx="11026547" cy="4351338"/>
          </a:xfrm>
        </p:spPr>
        <p:txBody>
          <a:bodyPr>
            <a:normAutofit/>
          </a:bodyPr>
          <a:lstStyle/>
          <a:p>
            <a:pPr lvl="1"/>
            <a:endParaRPr lang="fr-FR" sz="3100"/>
          </a:p>
          <a:p>
            <a:pPr lvl="1"/>
            <a:r>
              <a:rPr lang="fr-FR" sz="3100"/>
              <a:t>Recruter et superviser les étudiants</a:t>
            </a:r>
          </a:p>
          <a:p>
            <a:pPr marL="457200" lvl="1" indent="0">
              <a:buNone/>
            </a:pPr>
            <a:endParaRPr lang="fr-FR" sz="3100"/>
          </a:p>
          <a:p>
            <a:pPr lvl="1"/>
            <a:r>
              <a:rPr lang="fr-FR" sz="3100"/>
              <a:t>Suivi occasionnel avec le coordonnateur d’école</a:t>
            </a:r>
          </a:p>
          <a:p>
            <a:pPr marL="457200" lvl="1" indent="0">
              <a:buNone/>
            </a:pPr>
            <a:endParaRPr lang="fr-FR" sz="3100"/>
          </a:p>
          <a:p>
            <a:pPr lvl="1"/>
            <a:r>
              <a:rPr lang="fr-FR" sz="3100"/>
              <a:t>Suivi à l’interne pour l’obtention des mentions d’engagement</a:t>
            </a:r>
          </a:p>
          <a:p>
            <a:pPr lvl="1"/>
            <a:endParaRPr lang="fr-FR" sz="3100"/>
          </a:p>
          <a:p>
            <a:pPr marL="0" indent="0" algn="just"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8990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805696" cy="4631322"/>
          </a:xfrm>
        </p:spPr>
        <p:txBody>
          <a:bodyPr>
            <a:normAutofit lnSpcReduction="10000"/>
          </a:bodyPr>
          <a:lstStyle/>
          <a:p>
            <a:pPr algn="just"/>
            <a:r>
              <a:rPr lang="fr-FR" dirty="0"/>
              <a:t>Développent des compétences en communication scientifique</a:t>
            </a:r>
          </a:p>
          <a:p>
            <a:pPr marL="0" indent="0" algn="just">
              <a:buNone/>
            </a:pPr>
            <a:endParaRPr lang="fr-FR" dirty="0"/>
          </a:p>
          <a:p>
            <a:pPr algn="just"/>
            <a:r>
              <a:rPr lang="fr-FR" dirty="0"/>
              <a:t>Assument un rôle professionnel pendant leur formation (équivalent d’un stage)</a:t>
            </a:r>
          </a:p>
          <a:p>
            <a:pPr lvl="1" algn="just"/>
            <a:r>
              <a:rPr lang="fr-FR" dirty="0"/>
              <a:t>Préparation, ponctualité</a:t>
            </a:r>
          </a:p>
          <a:p>
            <a:pPr lvl="1" algn="just"/>
            <a:r>
              <a:rPr lang="fr-FR" dirty="0"/>
              <a:t>Interaction avec une classe et un enseignant du primaire</a:t>
            </a:r>
          </a:p>
          <a:p>
            <a:pPr lvl="1" algn="just"/>
            <a:endParaRPr lang="fr-FR" dirty="0"/>
          </a:p>
          <a:p>
            <a:pPr algn="just"/>
            <a:r>
              <a:rPr lang="fr-FR" dirty="0"/>
              <a:t>Donne un sens à leurs propres apprentissages au collégial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Présence rassurante pour les enseignants et modèle positif de la science pour les élèves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chemeClr val="tx1"/>
                </a:solidFill>
                <a:latin typeface="+mj-lt"/>
              </a:rPr>
              <a:t>Les étudiants </a:t>
            </a:r>
            <a:r>
              <a:rPr lang="fr-FR" sz="4400" dirty="0">
                <a:solidFill>
                  <a:schemeClr val="tx1"/>
                </a:solidFill>
                <a:latin typeface="+mj-lt"/>
              </a:rPr>
              <a:t>–</a:t>
            </a:r>
            <a:r>
              <a:rPr lang="fr-CA" sz="4400" dirty="0">
                <a:solidFill>
                  <a:schemeClr val="tx1"/>
                </a:solidFill>
                <a:latin typeface="+mj-lt"/>
              </a:rPr>
              <a:t> en résumé</a:t>
            </a:r>
          </a:p>
        </p:txBody>
      </p:sp>
    </p:spTree>
    <p:extLst>
      <p:ext uri="{BB962C8B-B14F-4D97-AF65-F5344CB8AC3E}">
        <p14:creationId xmlns:p14="http://schemas.microsoft.com/office/powerpoint/2010/main" val="858351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554220"/>
            <a:ext cx="10644405" cy="4749587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Expertise pédagogique de l’enseignant:</a:t>
            </a:r>
          </a:p>
          <a:p>
            <a:pPr lvl="1"/>
            <a:r>
              <a:rPr lang="fr-CA" dirty="0"/>
              <a:t>« Ok quand l’élève a fini, qu’est-ce qu’on fait? Et l’étudiant disait : j’ai peur de ça. Et là je disais : laisse faire je vais les récupérer moi. Tu vas voir. Ça c’est </a:t>
            </a:r>
            <a:br>
              <a:rPr lang="fr-CA" dirty="0"/>
            </a:br>
            <a:r>
              <a:rPr lang="fr-CA" dirty="0"/>
              <a:t>m(on) (travail) à moi. » (ES2, g</a:t>
            </a:r>
            <a:r>
              <a:rPr lang="fr-CA" i="1" dirty="0"/>
              <a:t>roupe de discussion final)</a:t>
            </a:r>
            <a:r>
              <a:rPr lang="fr-CA" dirty="0"/>
              <a:t>.</a:t>
            </a:r>
          </a:p>
          <a:p>
            <a:pPr marL="457200" lvl="1" indent="0">
              <a:buNone/>
            </a:pPr>
            <a:endParaRPr lang="fr-CA" dirty="0"/>
          </a:p>
          <a:p>
            <a:r>
              <a:rPr lang="fr-FR" dirty="0"/>
              <a:t>Gestion de classe:</a:t>
            </a:r>
          </a:p>
          <a:p>
            <a:pPr lvl="1"/>
            <a:r>
              <a:rPr lang="fr-FR" dirty="0"/>
              <a:t>Dynamique du fonctionnement du groupe</a:t>
            </a:r>
          </a:p>
          <a:p>
            <a:pPr lvl="1"/>
            <a:r>
              <a:rPr lang="fr-FR" dirty="0"/>
              <a:t>Organisation de l’activité selon le temps disponible</a:t>
            </a:r>
          </a:p>
          <a:p>
            <a:pPr lvl="1"/>
            <a:endParaRPr lang="fr-FR" dirty="0"/>
          </a:p>
          <a:p>
            <a:r>
              <a:rPr lang="fr-CA" dirty="0"/>
              <a:t>Ce que les étudiants ont retenu  </a:t>
            </a:r>
          </a:p>
          <a:p>
            <a:pPr lvl="1"/>
            <a:r>
              <a:rPr lang="fr-CA" dirty="0"/>
              <a:t>Ne jamais sous-estimer le temps de préparation</a:t>
            </a:r>
          </a:p>
          <a:p>
            <a:pPr lvl="1"/>
            <a:r>
              <a:rPr lang="fr-CA" dirty="0"/>
              <a:t>Faire face aux imprévus</a:t>
            </a:r>
          </a:p>
          <a:p>
            <a:pPr lvl="1"/>
            <a:r>
              <a:rPr lang="fr-CA" dirty="0"/>
              <a:t>Définir le rôle de l’étudiant face aux jeunes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chemeClr val="tx1"/>
                </a:solidFill>
                <a:latin typeface="+mj-lt"/>
              </a:rPr>
              <a:t>Les étudiants </a:t>
            </a:r>
          </a:p>
          <a:p>
            <a:pPr algn="ctr"/>
            <a:r>
              <a:rPr lang="fr-CA" sz="4400" i="1" dirty="0">
                <a:solidFill>
                  <a:schemeClr val="tx1"/>
                </a:solidFill>
                <a:latin typeface="+mj-lt"/>
              </a:rPr>
              <a:t>Ce qu’ils apprennent des enseignants</a:t>
            </a:r>
          </a:p>
        </p:txBody>
      </p:sp>
    </p:spTree>
    <p:extLst>
      <p:ext uri="{BB962C8B-B14F-4D97-AF65-F5344CB8AC3E}">
        <p14:creationId xmlns:p14="http://schemas.microsoft.com/office/powerpoint/2010/main" val="2412900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185874"/>
            <a:ext cx="12192000" cy="11206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1690689"/>
            <a:ext cx="12192000" cy="1165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Plan de la présentation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4699" y="2002603"/>
            <a:ext cx="11246922" cy="5108985"/>
          </a:xfrm>
        </p:spPr>
        <p:txBody>
          <a:bodyPr>
            <a:normAutofit/>
          </a:bodyPr>
          <a:lstStyle/>
          <a:p>
            <a:pPr marL="436562" indent="0" algn="just">
              <a:buNone/>
            </a:pPr>
            <a:r>
              <a:rPr lang="fr-CA" dirty="0"/>
              <a:t>1. Mise en contexte</a:t>
            </a:r>
          </a:p>
          <a:p>
            <a:pPr marL="0" indent="0" algn="just">
              <a:buNone/>
            </a:pPr>
            <a:endParaRPr lang="fr-CA" dirty="0"/>
          </a:p>
          <a:p>
            <a:pPr marL="0" indent="0" algn="just">
              <a:buNone/>
            </a:pPr>
            <a:endParaRPr lang="fr-CA" dirty="0"/>
          </a:p>
          <a:p>
            <a:pPr marL="436563" indent="0" algn="just">
              <a:buNone/>
            </a:pPr>
            <a:r>
              <a:rPr lang="fr-CA" dirty="0"/>
              <a:t>2. Présentation du projet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0" y="1610478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4642660"/>
            <a:ext cx="12192000" cy="1120656"/>
          </a:xfrm>
          <a:prstGeom prst="rect">
            <a:avLst/>
          </a:prstGeom>
          <a:solidFill>
            <a:schemeClr val="accent4">
              <a:lumMod val="60000"/>
              <a:lumOff val="40000"/>
              <a:alpha val="68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800" dirty="0">
                <a:solidFill>
                  <a:srgbClr val="000000"/>
                </a:solidFill>
              </a:rPr>
              <a:t>        3. Prospective et discussion</a:t>
            </a:r>
          </a:p>
        </p:txBody>
      </p:sp>
    </p:spTree>
    <p:extLst>
      <p:ext uri="{BB962C8B-B14F-4D97-AF65-F5344CB8AC3E}">
        <p14:creationId xmlns:p14="http://schemas.microsoft.com/office/powerpoint/2010/main" val="13696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18"/>
    </mc:Choice>
    <mc:Fallback xmlns="">
      <p:transition spd="slow" advTm="301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12371" y="2995491"/>
            <a:ext cx="10515600" cy="982889"/>
          </a:xfrm>
        </p:spPr>
        <p:txBody>
          <a:bodyPr/>
          <a:lstStyle/>
          <a:p>
            <a:pPr marL="0" indent="0" algn="just">
              <a:buNone/>
            </a:pPr>
            <a:r>
              <a:rPr lang="fr-CA" dirty="0"/>
              <a:t>Est-ce que le projet </a:t>
            </a:r>
            <a:r>
              <a:rPr lang="fr-CA" i="1" dirty="0"/>
              <a:t>Pour un Montréal-scientifique </a:t>
            </a:r>
            <a:r>
              <a:rPr lang="fr-CA" dirty="0"/>
              <a:t>développe le sentiment d’efficacité des enseignants?</a:t>
            </a:r>
          </a:p>
          <a:p>
            <a:pPr marL="0" indent="0"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20</a:t>
            </a:fld>
            <a:endParaRPr lang="fr-CA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-70793"/>
            <a:ext cx="12208043" cy="13255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Première question de recherche</a:t>
            </a:r>
            <a:endParaRPr lang="fr-CA" sz="3200" i="1" dirty="0"/>
          </a:p>
        </p:txBody>
      </p:sp>
    </p:spTree>
    <p:extLst>
      <p:ext uri="{BB962C8B-B14F-4D97-AF65-F5344CB8AC3E}">
        <p14:creationId xmlns:p14="http://schemas.microsoft.com/office/powerpoint/2010/main" val="4274119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2880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4400" dirty="0">
                <a:solidFill>
                  <a:srgbClr val="000000"/>
                </a:solidFill>
              </a:rPr>
              <a:t>Sentiment d’efficacité personnelle (STEBI;N=56)</a:t>
            </a:r>
          </a:p>
          <a:p>
            <a:pPr algn="ctr"/>
            <a:r>
              <a:rPr lang="fr-CA" sz="2800" i="1" dirty="0">
                <a:solidFill>
                  <a:srgbClr val="000000"/>
                </a:solidFill>
              </a:rPr>
              <a:t>Version traduite et adaptée (échelle à quatre niveaux)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/>
          </p:nvPr>
        </p:nvGraphicFramePr>
        <p:xfrm>
          <a:off x="2093341" y="1499175"/>
          <a:ext cx="8019034" cy="480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651952" y="6342352"/>
            <a:ext cx="402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(55) = 5,26, p &lt; 0,001, </a:t>
            </a:r>
            <a:r>
              <a:rPr lang="el-G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η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²= 0,33, </a:t>
            </a:r>
            <a:r>
              <a:rPr lang="fr-CA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0,60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21</a:t>
            </a:fld>
            <a:endParaRPr lang="fr-CA"/>
          </a:p>
        </p:txBody>
      </p:sp>
      <p:sp>
        <p:nvSpPr>
          <p:cNvPr id="8" name="ZoneTexte 7"/>
          <p:cNvSpPr txBox="1"/>
          <p:nvPr/>
        </p:nvSpPr>
        <p:spPr>
          <a:xfrm>
            <a:off x="4249823" y="2052984"/>
            <a:ext cx="402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(55) = 5,26, p &lt; 0,001, </a:t>
            </a:r>
            <a:r>
              <a:rPr lang="el-G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η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²= 0,33, </a:t>
            </a:r>
            <a:r>
              <a:rPr lang="fr-CA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r>
              <a:rPr lang="fr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= 0,60</a:t>
            </a:r>
          </a:p>
        </p:txBody>
      </p:sp>
    </p:spTree>
    <p:extLst>
      <p:ext uri="{BB962C8B-B14F-4D97-AF65-F5344CB8AC3E}">
        <p14:creationId xmlns:p14="http://schemas.microsoft.com/office/powerpoint/2010/main" val="717176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3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-16043" y="0"/>
            <a:ext cx="12192000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Mise en contexte</a:t>
            </a:r>
          </a:p>
          <a:p>
            <a:pPr algn="ctr"/>
            <a:r>
              <a:rPr lang="fr-FR" sz="3200" i="1"/>
              <a:t>Certains enseignants du primaire à Montréal-Nord (n=57)</a:t>
            </a:r>
            <a:endParaRPr lang="fr-CA" sz="32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4408" y="2058043"/>
            <a:ext cx="11612674" cy="4799957"/>
          </a:xfrm>
        </p:spPr>
        <p:txBody>
          <a:bodyPr>
            <a:normAutofit/>
          </a:bodyPr>
          <a:lstStyle/>
          <a:p>
            <a:r>
              <a:rPr lang="fr-FR" dirty="0"/>
              <a:t>N’enseignent pas suffisamment les sciences (76% d’accord) </a:t>
            </a:r>
          </a:p>
          <a:p>
            <a:pPr lvl="1"/>
            <a:r>
              <a:rPr lang="fr-FR" dirty="0"/>
              <a:t>En moyenne, 25% du temps requis pour l’enseignement des sciences est manquant</a:t>
            </a:r>
          </a:p>
          <a:p>
            <a:pPr lvl="1"/>
            <a:endParaRPr lang="fr-FR" dirty="0"/>
          </a:p>
          <a:p>
            <a:r>
              <a:rPr lang="fr-FR" dirty="0"/>
              <a:t>N’enseignent pas assez les sciences de façon expérimentale (79% d’accord)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Je me sens compétente pour enseigner les sciences (42% d’accord)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874426" y="4174701"/>
            <a:ext cx="8064722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r-CA" i="1" dirty="0"/>
              <a:t>« Les sciences ne sont pas ma priorité, je passe les autres matières avant, français, mathématiques, et s’il reste du temps, je fais une petite expérience »</a:t>
            </a:r>
          </a:p>
          <a:p>
            <a:pPr algn="just"/>
            <a:r>
              <a:rPr lang="fr-CA" i="1" dirty="0"/>
              <a:t>(EF6, questionnaire initial)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0798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497"/>
    </mc:Choice>
    <mc:Fallback xmlns="">
      <p:transition spd="slow" advTm="9649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4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8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262791" y="1545117"/>
            <a:ext cx="11493897" cy="501499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fr-CA" dirty="0"/>
              <a:t>Manque de formation sur les concepts théoriques (CSE, </a:t>
            </a:r>
            <a:r>
              <a:rPr lang="fr-CA"/>
              <a:t>2013)</a:t>
            </a:r>
          </a:p>
          <a:p>
            <a:endParaRPr lang="fr-CA"/>
          </a:p>
          <a:p>
            <a:r>
              <a:rPr lang="fr-CA"/>
              <a:t>Formation initiale minimale (1-2 cours de didactique des sciences)</a:t>
            </a:r>
            <a:endParaRPr lang="fr-CA" dirty="0"/>
          </a:p>
          <a:p>
            <a:endParaRPr lang="fr-CA" sz="2000" dirty="0"/>
          </a:p>
          <a:p>
            <a:r>
              <a:rPr lang="fr-CA" dirty="0"/>
              <a:t>Manque de matériel expérimentale dans l’école (CSE, 2013)</a:t>
            </a:r>
          </a:p>
          <a:p>
            <a:endParaRPr lang="fr-FR" sz="2000" dirty="0"/>
          </a:p>
          <a:p>
            <a:r>
              <a:rPr lang="fr-CA" dirty="0"/>
              <a:t>Programme complexe et suggestif (CSE, 2013)</a:t>
            </a:r>
          </a:p>
          <a:p>
            <a:endParaRPr lang="fr-FR" sz="2000" dirty="0"/>
          </a:p>
          <a:p>
            <a:r>
              <a:rPr lang="fr-FR" dirty="0"/>
              <a:t>Aucune obligation d’évaluer les sciences au 1</a:t>
            </a:r>
            <a:r>
              <a:rPr lang="fr-FR" baseline="30000" dirty="0"/>
              <a:t>er</a:t>
            </a:r>
            <a:r>
              <a:rPr lang="fr-FR" dirty="0"/>
              <a:t> cycle</a:t>
            </a:r>
          </a:p>
          <a:p>
            <a:pPr marL="0" indent="0" algn="just">
              <a:buNone/>
            </a:pPr>
            <a:endParaRPr lang="fr-CA" sz="2700" dirty="0"/>
          </a:p>
          <a:p>
            <a:endParaRPr lang="fr-CA" sz="3100" dirty="0"/>
          </a:p>
          <a:p>
            <a:endParaRPr lang="fr-CA" sz="3100" dirty="0"/>
          </a:p>
          <a:p>
            <a:endParaRPr lang="fr-CA" sz="3100" dirty="0"/>
          </a:p>
          <a:p>
            <a:endParaRPr lang="fr-CA" sz="3100" dirty="0"/>
          </a:p>
          <a:p>
            <a:endParaRPr lang="fr-FR" b="1" i="1" dirty="0"/>
          </a:p>
          <a:p>
            <a:pPr>
              <a:buNone/>
            </a:pP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-16044" y="-127000"/>
            <a:ext cx="12208043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Mise en contexte</a:t>
            </a:r>
          </a:p>
          <a:p>
            <a:pPr algn="ctr"/>
            <a:r>
              <a:rPr lang="fr-FR" sz="3200" dirty="0"/>
              <a:t>Pourquoi n’enseignent-ils pas davantage les sciences?</a:t>
            </a:r>
            <a:endParaRPr lang="fr-CA" sz="3200" i="1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431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156"/>
    </mc:Choice>
    <mc:Fallback xmlns="">
      <p:transition spd="slow" advTm="8715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225" y="1477971"/>
            <a:ext cx="11567981" cy="50778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r-FR" dirty="0"/>
              <a:t>Réseau de collaboration créé en 2011, qui compte à présent 12 cégeps, 3 universités, 3 </a:t>
            </a:r>
            <a:r>
              <a:rPr lang="fr-FR"/>
              <a:t>commissions scolaires </a:t>
            </a:r>
            <a:r>
              <a:rPr lang="fr-FR" dirty="0"/>
              <a:t>et 9 </a:t>
            </a:r>
            <a:r>
              <a:rPr lang="fr-FR"/>
              <a:t>écoles primaires situées dans des millieux défavorisés.</a:t>
            </a:r>
            <a:endParaRPr lang="fr-FR" dirty="0"/>
          </a:p>
          <a:p>
            <a:pPr marL="0" indent="0" algn="just">
              <a:buNone/>
            </a:pPr>
            <a:endParaRPr lang="fr-FR" dirty="0"/>
          </a:p>
          <a:p>
            <a:pPr algn="just"/>
            <a:r>
              <a:rPr lang="fr-FR" dirty="0"/>
              <a:t>Accompagnement d’écoles primaires dans leur enseignement des sciences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Trois populations visées : étudiants collégiaux, élèves et </a:t>
            </a:r>
            <a:r>
              <a:rPr lang="fr-FR"/>
              <a:t>les enseignantes </a:t>
            </a:r>
            <a:r>
              <a:rPr lang="fr-FR" dirty="0"/>
              <a:t>du primaire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Présence de deux ans dans chaque école avec comme objectif de rendre les enseignants autonomes (Albion et coll. 2013; </a:t>
            </a:r>
            <a:r>
              <a:rPr lang="fr-FR" dirty="0" err="1"/>
              <a:t>Lumpe</a:t>
            </a:r>
            <a:r>
              <a:rPr lang="fr-FR" dirty="0"/>
              <a:t> et </a:t>
            </a:r>
            <a:r>
              <a:rPr lang="fr-FR" dirty="0" err="1"/>
              <a:t>coll</a:t>
            </a:r>
            <a:r>
              <a:rPr lang="fr-FR" dirty="0"/>
              <a:t>; 2011)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42 thématiques avec la trousse clé-en-main </a:t>
            </a:r>
          </a:p>
          <a:p>
            <a:pPr lvl="1" algn="just"/>
            <a:r>
              <a:rPr lang="fr-FR" dirty="0"/>
              <a:t>Guide de l’enseignant, de l’élève et grille d’évaluation</a:t>
            </a:r>
          </a:p>
          <a:p>
            <a:pPr lvl="1" algn="just"/>
            <a:r>
              <a:rPr lang="fr-FR" dirty="0"/>
              <a:t>Respect de la progression des apprentissages du Ministère</a:t>
            </a:r>
          </a:p>
          <a:p>
            <a:pPr lvl="1" algn="just"/>
            <a:r>
              <a:rPr lang="fr-FR" dirty="0"/>
              <a:t>Achat du matériel et fabrication des trousses</a:t>
            </a:r>
          </a:p>
          <a:p>
            <a:pPr lvl="1" algn="just"/>
            <a:r>
              <a:rPr lang="fr-FR" dirty="0"/>
              <a:t>Formation vidéo pour les étudiants et pour les enseignants </a:t>
            </a:r>
          </a:p>
          <a:p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-16043" y="0"/>
            <a:ext cx="12192000" cy="13255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CA" i="1" dirty="0"/>
              <a:t>Faits saillants</a:t>
            </a:r>
            <a:endParaRPr lang="fr-CA" sz="3200" i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732" y="4345579"/>
            <a:ext cx="3215621" cy="250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5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6"/>
    </mc:Choice>
    <mc:Fallback xmlns="">
      <p:transition spd="slow" advTm="231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>
            <p:extLst/>
          </p:nvPr>
        </p:nvGraphicFramePr>
        <p:xfrm>
          <a:off x="168942" y="791344"/>
          <a:ext cx="11854128" cy="6036200"/>
        </p:xfrm>
        <a:graphic>
          <a:graphicData uri="http://schemas.openxmlformats.org/drawingml/2006/table">
            <a:tbl>
              <a:tblPr/>
              <a:tblGrid>
                <a:gridCol w="8144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04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40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44251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95434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septembre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Flottaison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États de la matière et états de l’eau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Classification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Instrument de mesure: le compte goutte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Classification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Anatomie:</a:t>
                      </a:r>
                      <a:r>
                        <a:rPr lang="fr-FR" sz="10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Os et squelette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Gravité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septembre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4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octobre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5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Cycle de l’eau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Astronomie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octobre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6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Effets du magnétisme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octobre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7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Arcs en ciel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octobre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8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Anatomie: Les 5 sens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Pression de l’air: Avions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novembre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9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novembre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10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novembre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11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Germination                        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novembre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12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Air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  <a:r>
                        <a:rPr kumimoji="0" lang="fr-FR" sz="10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  <a:ea typeface="+mn-ea"/>
                          <a:cs typeface="+mn-cs"/>
                        </a:rPr>
                        <a:t>Classification des feuilles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décembre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13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décembre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14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3098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décembre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15-16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Vacances de Noël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janvier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17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Levures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Instrument de mesure: le thermomètre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Mélanges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Besoins alimentaires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Flotte/coule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Changement Chimique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Classification: Conifères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janvier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18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janvier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19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 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Circuits électriques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janvier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20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février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21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Terre-Lune-Soleil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Astronomie: Jour et nuit               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février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22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 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février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23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Absorption des</a:t>
                      </a:r>
                      <a:r>
                        <a:rPr lang="fr-FR" sz="10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 matériaux</a:t>
                      </a:r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février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24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 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 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mars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25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Relâche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26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Botanique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Métabolisme: Poussin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Adaptation au milieu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Météorologie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Machines</a:t>
                      </a:r>
                      <a:r>
                        <a:rPr lang="fr-FR" sz="9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 simples et l</a:t>
                      </a: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eviers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Transformation</a:t>
                      </a:r>
                      <a:r>
                        <a:rPr lang="fr-FR" sz="9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 des é</a:t>
                      </a: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nergies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Instrument de mesure: </a:t>
                      </a:r>
                    </a:p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le cylindre gradué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mars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27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mars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28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avril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29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fr-FR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+mn-ea"/>
                          <a:cs typeface="+mn-cs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Stades de croissance: Monarques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avril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30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Insectes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517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avril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31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 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mai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32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5018" marR="5018" marT="5019" marB="0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Organisation</a:t>
                      </a:r>
                      <a:r>
                        <a:rPr lang="fr-FR" sz="9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 du vivant: </a:t>
                      </a:r>
                      <a:r>
                        <a:rPr lang="fr-FR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Times New Roman" charset="0"/>
                        </a:rPr>
                        <a:t>Écosystème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mai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33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71257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mai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34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91179"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mai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35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↓</a:t>
                      </a: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5018" marR="5018" marT="5019" marB="0" anchor="b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5018" marR="5018" marT="5019" marB="0" anchor="ctr">
                    <a:lnL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</a:tbl>
          </a:graphicData>
        </a:graphic>
      </p:graphicFrame>
      <p:graphicFrame>
        <p:nvGraphicFramePr>
          <p:cNvPr id="2" name="Tableau 1"/>
          <p:cNvGraphicFramePr>
            <a:graphicFrameLocks noGrp="1"/>
          </p:cNvGraphicFramePr>
          <p:nvPr>
            <p:extLst/>
          </p:nvPr>
        </p:nvGraphicFramePr>
        <p:xfrm>
          <a:off x="153173" y="541249"/>
          <a:ext cx="11854128" cy="259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7051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42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29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386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3840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11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1618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90221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51447"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mois</a:t>
                      </a:r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  # </a:t>
                      </a:r>
                      <a:r>
                        <a:rPr lang="fr-FR" sz="1100" b="1" dirty="0" err="1"/>
                        <a:t>sem</a:t>
                      </a:r>
                      <a:endParaRPr lang="fr-FR" sz="1100" b="1" dirty="0"/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b="1" dirty="0"/>
                        <a:t>        </a:t>
                      </a:r>
                      <a:r>
                        <a:rPr lang="fr-FR" sz="1100" b="1" baseline="0" dirty="0"/>
                        <a:t> </a:t>
                      </a:r>
                      <a:r>
                        <a:rPr lang="fr-FR" sz="1100" b="1" dirty="0"/>
                        <a:t>Maternelle</a:t>
                      </a:r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/>
                        <a:t>1</a:t>
                      </a:r>
                      <a:r>
                        <a:rPr lang="fr-FR" sz="1100" b="1" baseline="30000" dirty="0"/>
                        <a:t>ère</a:t>
                      </a:r>
                      <a:r>
                        <a:rPr lang="fr-FR" sz="1100" b="1" dirty="0"/>
                        <a:t> année</a:t>
                      </a:r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/>
                        <a:t>2</a:t>
                      </a:r>
                      <a:r>
                        <a:rPr lang="fr-FR" sz="1100" b="1" baseline="30000" dirty="0"/>
                        <a:t>ème</a:t>
                      </a:r>
                      <a:r>
                        <a:rPr lang="fr-FR" sz="1100" b="1" baseline="0" dirty="0"/>
                        <a:t> année</a:t>
                      </a:r>
                      <a:endParaRPr lang="fr-FR" sz="1100" b="1" dirty="0"/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/>
                        <a:t>3</a:t>
                      </a:r>
                      <a:r>
                        <a:rPr lang="fr-FR" sz="1100" b="1" baseline="30000" dirty="0"/>
                        <a:t>ème</a:t>
                      </a:r>
                      <a:r>
                        <a:rPr lang="fr-FR" sz="1100" b="1" baseline="0" dirty="0"/>
                        <a:t> année</a:t>
                      </a:r>
                      <a:endParaRPr lang="fr-FR" sz="1100" b="1" dirty="0"/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/>
                        <a:t> 4</a:t>
                      </a:r>
                      <a:r>
                        <a:rPr lang="fr-FR" sz="1100" b="1" baseline="30000" dirty="0"/>
                        <a:t>ème</a:t>
                      </a:r>
                      <a:r>
                        <a:rPr lang="fr-FR" sz="1100" b="1" dirty="0"/>
                        <a:t> année</a:t>
                      </a:r>
                    </a:p>
                  </a:txBody>
                  <a:tcPr marL="91428" marR="9142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/>
                        <a:t>    5</a:t>
                      </a:r>
                      <a:r>
                        <a:rPr lang="fr-FR" sz="1100" b="1" baseline="30000" dirty="0"/>
                        <a:t>ème</a:t>
                      </a:r>
                      <a:r>
                        <a:rPr lang="fr-FR" sz="1100" b="1" dirty="0"/>
                        <a:t> année</a:t>
                      </a:r>
                      <a:r>
                        <a:rPr lang="fr-FR" sz="1100" b="1" baseline="0" dirty="0"/>
                        <a:t>                   </a:t>
                      </a:r>
                      <a:r>
                        <a:rPr lang="fr-FR" sz="1100" b="1" dirty="0"/>
                        <a:t>6</a:t>
                      </a:r>
                      <a:r>
                        <a:rPr lang="fr-FR" sz="1100" b="1" baseline="30000" dirty="0"/>
                        <a:t>ème</a:t>
                      </a:r>
                      <a:r>
                        <a:rPr lang="fr-FR" sz="1100" b="1" dirty="0"/>
                        <a:t> année</a:t>
                      </a:r>
                    </a:p>
                  </a:txBody>
                  <a:tcPr marL="91428" marR="9142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/>
          </p:nvPr>
        </p:nvGraphicFramePr>
        <p:xfrm>
          <a:off x="555144" y="61000"/>
          <a:ext cx="11081717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8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88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7939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695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19521">
                <a:tc gridSpan="5">
                  <a:txBody>
                    <a:bodyPr/>
                    <a:lstStyle/>
                    <a:p>
                      <a:pPr algn="ctr"/>
                      <a:r>
                        <a:rPr lang="fr-CA" sz="1100" b="1" dirty="0"/>
                        <a:t>Planification annuelle- Pour un Montréal scientifique 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9521"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>
                          <a:solidFill>
                            <a:schemeClr val="bg1"/>
                          </a:solidFill>
                        </a:rPr>
                        <a:t>univers  matériel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>
                          <a:solidFill>
                            <a:schemeClr val="bg1"/>
                          </a:solidFill>
                        </a:rPr>
                        <a:t>la Terre et l’Espace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>
                          <a:solidFill>
                            <a:schemeClr val="bg1"/>
                          </a:solidFill>
                        </a:rPr>
                        <a:t>univers vivant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>
                          <a:solidFill>
                            <a:schemeClr val="tx1"/>
                          </a:solidFill>
                        </a:rPr>
                        <a:t>obligatoire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000" b="1" dirty="0"/>
                        <a:t>suggéré</a:t>
                      </a: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615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2"/>
    </mc:Choice>
    <mc:Fallback xmlns="">
      <p:transition spd="slow" advTm="37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3" y="360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B79-E5EF-474B-95C6-F58D66669460}" type="slidenum">
              <a:rPr lang="fr-CA" smtClean="0"/>
              <a:t>7</a:t>
            </a:fld>
            <a:endParaRPr lang="fr-CA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247381"/>
              </p:ext>
            </p:extLst>
          </p:nvPr>
        </p:nvGraphicFramePr>
        <p:xfrm>
          <a:off x="1472147" y="2899987"/>
          <a:ext cx="10513687" cy="1941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5" imgW="6121400" imgH="1130300" progId="Word.Document.12">
                  <p:link updateAutomatic="1"/>
                </p:oleObj>
              </mc:Choice>
              <mc:Fallback>
                <p:oleObj name="Document" r:id="rId5" imgW="6121400" imgH="1130300" progId="Word.Document.12">
                  <p:link updateAutomatic="1"/>
                  <p:pic>
                    <p:nvPicPr>
                      <p:cNvPr id="4" name="Obje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72147" y="2899987"/>
                        <a:ext cx="10513687" cy="1941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13079"/>
            <a:ext cx="12192000" cy="13255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fr-FR" dirty="0"/>
              <a:t>Présentation du projet</a:t>
            </a:r>
            <a:br>
              <a:rPr lang="fr-FR" dirty="0"/>
            </a:br>
            <a:r>
              <a:rPr lang="fr-FR" i="1" dirty="0"/>
              <a:t>Exemple de déroulement - 6</a:t>
            </a:r>
            <a:r>
              <a:rPr lang="fr-FR" i="1" baseline="30000" dirty="0"/>
              <a:t>e</a:t>
            </a:r>
            <a:r>
              <a:rPr lang="fr-FR" i="1" dirty="0"/>
              <a:t> année</a:t>
            </a:r>
            <a:endParaRPr lang="fr-CA" sz="9600" i="1" dirty="0"/>
          </a:p>
        </p:txBody>
      </p:sp>
    </p:spTree>
    <p:extLst>
      <p:ext uri="{BB962C8B-B14F-4D97-AF65-F5344CB8AC3E}">
        <p14:creationId xmlns:p14="http://schemas.microsoft.com/office/powerpoint/2010/main" val="275531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5"/>
    </mc:Choice>
    <mc:Fallback xmlns="">
      <p:transition spd="slow" advTm="18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21760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FR" i="1" dirty="0"/>
              <a:t>Structure organisationnelle du projet</a:t>
            </a:r>
            <a:endParaRPr lang="fr-CA" sz="6600" i="1" dirty="0"/>
          </a:p>
        </p:txBody>
      </p:sp>
      <p:sp>
        <p:nvSpPr>
          <p:cNvPr id="2" name="Rectangle 1"/>
          <p:cNvSpPr/>
          <p:nvPr/>
        </p:nvSpPr>
        <p:spPr>
          <a:xfrm>
            <a:off x="5138595" y="3050364"/>
            <a:ext cx="3686535" cy="8151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>
                <a:solidFill>
                  <a:schemeClr val="tx1"/>
                </a:solidFill>
              </a:rPr>
              <a:t>Coordonnateur d’école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42804" y="1807539"/>
            <a:ext cx="3451482" cy="8151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Professeur au collégial/université</a:t>
            </a:r>
          </a:p>
        </p:txBody>
      </p:sp>
      <p:sp>
        <p:nvSpPr>
          <p:cNvPr id="8" name="Rectangle 7"/>
          <p:cNvSpPr/>
          <p:nvPr/>
        </p:nvSpPr>
        <p:spPr>
          <a:xfrm>
            <a:off x="3644768" y="4236699"/>
            <a:ext cx="3047554" cy="8151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Étudiants au collégial/université</a:t>
            </a:r>
          </a:p>
        </p:txBody>
      </p:sp>
      <p:sp>
        <p:nvSpPr>
          <p:cNvPr id="9" name="Rectangle 8"/>
          <p:cNvSpPr/>
          <p:nvPr/>
        </p:nvSpPr>
        <p:spPr>
          <a:xfrm>
            <a:off x="5067583" y="5523253"/>
            <a:ext cx="3468006" cy="81518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École primaire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7864548" y="3937843"/>
            <a:ext cx="21067" cy="15650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025252" y="5051886"/>
            <a:ext cx="0" cy="44010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5631953" y="3861992"/>
            <a:ext cx="13511" cy="33775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6678216" y="2658547"/>
            <a:ext cx="13513" cy="39181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>
            <a:off x="4547125" y="2622726"/>
            <a:ext cx="0" cy="15992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84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9"/>
    </mc:Choice>
    <mc:Fallback xmlns="">
      <p:transition spd="slow" advTm="336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" y="7246"/>
            <a:ext cx="12192000" cy="6854400"/>
          </a:xfrm>
          <a:prstGeom prst="rect">
            <a:avLst/>
          </a:prstGeom>
          <a:effectLst>
            <a:glow rad="127000">
              <a:schemeClr val="bg1">
                <a:alpha val="19000"/>
              </a:schemeClr>
            </a:glow>
          </a:effec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-16043" y="0"/>
            <a:ext cx="12192000" cy="13255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CA" dirty="0"/>
              <a:t>Présentation du projet</a:t>
            </a:r>
            <a:br>
              <a:rPr lang="fr-CA" dirty="0"/>
            </a:br>
            <a:r>
              <a:rPr lang="fr-CA" i="1" dirty="0"/>
              <a:t>R</a:t>
            </a:r>
            <a:r>
              <a:rPr lang="fr-FR" i="1" dirty="0" err="1">
                <a:solidFill>
                  <a:srgbClr val="000000"/>
                </a:solidFill>
                <a:cs typeface="Tunga" pitchFamily="2"/>
              </a:rPr>
              <a:t>ôle</a:t>
            </a:r>
            <a:r>
              <a:rPr lang="fr-FR" i="1" dirty="0">
                <a:solidFill>
                  <a:srgbClr val="000000"/>
                </a:solidFill>
                <a:cs typeface="Tunga" pitchFamily="2"/>
              </a:rPr>
              <a:t> des étudiants</a:t>
            </a:r>
            <a:endParaRPr lang="fr-CA" i="1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804035" y="21336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>
              <a:spcBef>
                <a:spcPts val="400"/>
              </a:spcBef>
              <a:defRPr/>
            </a:pPr>
            <a:endParaRPr lang="fr-FR" sz="3600" dirty="0">
              <a:solidFill>
                <a:srgbClr val="000000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513346" y="1809746"/>
            <a:ext cx="11026547" cy="4351338"/>
          </a:xfrm>
        </p:spPr>
        <p:txBody>
          <a:bodyPr>
            <a:normAutofit/>
          </a:bodyPr>
          <a:lstStyle/>
          <a:p>
            <a:pPr algn="just"/>
            <a:endParaRPr lang="fr-FR"/>
          </a:p>
          <a:p>
            <a:pPr algn="just"/>
            <a:r>
              <a:rPr lang="fr-FR"/>
              <a:t>Co-animation ou soutien technique selon les besoins des enseignants et les capacités des étudiants</a:t>
            </a:r>
          </a:p>
          <a:p>
            <a:pPr lvl="0" algn="just"/>
            <a:endParaRPr lang="fr-CA"/>
          </a:p>
          <a:p>
            <a:pPr marL="228600" lvl="1" algn="just">
              <a:spcBef>
                <a:spcPts val="1000"/>
              </a:spcBef>
            </a:pPr>
            <a:r>
              <a:rPr lang="fr-FR" sz="2800" spc="30">
                <a:cs typeface="Tahoma" pitchFamily="34" charset="0"/>
              </a:rPr>
              <a:t>C’est un échange : les étudiants apprennent sur le plan pédagogique et les enseignants sur le plan des contenus disciplinaires</a:t>
            </a:r>
          </a:p>
          <a:p>
            <a:pPr marL="228600" lvl="1" algn="just">
              <a:spcBef>
                <a:spcPts val="1000"/>
              </a:spcBef>
            </a:pPr>
            <a:endParaRPr lang="fr-FR" sz="2800" spc="30">
              <a:cs typeface="Tahoma" pitchFamily="34" charset="0"/>
            </a:endParaRPr>
          </a:p>
          <a:p>
            <a:pPr marL="228600" lvl="1" algn="just">
              <a:spcBef>
                <a:spcPts val="1000"/>
              </a:spcBef>
            </a:pPr>
            <a:r>
              <a:rPr lang="fr-FR" sz="2800" spc="30">
                <a:cs typeface="Tahoma" pitchFamily="34" charset="0"/>
              </a:rPr>
              <a:t>Les étudiants sont formés </a:t>
            </a:r>
            <a:endParaRPr lang="fr-CA" sz="2800" dirty="0"/>
          </a:p>
          <a:p>
            <a:pPr marL="0" indent="0" algn="just">
              <a:buNone/>
            </a:pPr>
            <a:endParaRPr lang="fr-CA" dirty="0"/>
          </a:p>
          <a:p>
            <a:pPr algn="just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300654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20206</TotalTime>
  <Words>1548</Words>
  <Application>Microsoft Macintosh PowerPoint</Application>
  <PresentationFormat>Personnalisé</PresentationFormat>
  <Paragraphs>501</Paragraphs>
  <Slides>21</Slides>
  <Notes>19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Liaisons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3" baseType="lpstr">
      <vt:lpstr>Thème Office</vt:lpstr>
      <vt:lpstr>\\localhost\Users\simonlanglois\Dropbox\presentation acfas-article\Document6!OLE_LINK3</vt:lpstr>
      <vt:lpstr>Présentation PowerPoint</vt:lpstr>
      <vt:lpstr>Plan de la présentation</vt:lpstr>
      <vt:lpstr>Présentation PowerPoint</vt:lpstr>
      <vt:lpstr>Présentation PowerPoint</vt:lpstr>
      <vt:lpstr>Présentation du projet Faits saillants</vt:lpstr>
      <vt:lpstr>Présentation PowerPoint</vt:lpstr>
      <vt:lpstr>Présentation du projet Exemple de déroulement - 6e année</vt:lpstr>
      <vt:lpstr>Présentation PowerPoint</vt:lpstr>
      <vt:lpstr>Présentation du projet Rôle des étudiants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Références</vt:lpstr>
      <vt:lpstr>Présentation du projet Rôle des professeurs au collégial 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 pédagogique</dc:title>
  <dc:creator>Janelle Desrochers</dc:creator>
  <cp:lastModifiedBy>Simon Langlois</cp:lastModifiedBy>
  <cp:revision>244</cp:revision>
  <dcterms:created xsi:type="dcterms:W3CDTF">2015-07-17T14:06:39Z</dcterms:created>
  <dcterms:modified xsi:type="dcterms:W3CDTF">2017-06-05T16:04:24Z</dcterms:modified>
</cp:coreProperties>
</file>