
<file path=[Content_Types].xml><?xml version="1.0" encoding="utf-8"?>
<Types xmlns="http://schemas.openxmlformats.org/package/2006/content-types">
  <Default Extension="png" ContentType="image/png"/>
  <Default Extension="bin" ContentType="audio/unknown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5" r:id="rId4"/>
    <p:sldId id="262" r:id="rId5"/>
    <p:sldId id="263" r:id="rId6"/>
    <p:sldId id="268" r:id="rId7"/>
    <p:sldId id="267" r:id="rId8"/>
    <p:sldId id="269" r:id="rId9"/>
    <p:sldId id="270" r:id="rId10"/>
    <p:sldId id="261" r:id="rId11"/>
    <p:sldId id="260" r:id="rId12"/>
    <p:sldId id="271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EC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0690" autoAdjust="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74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9205C5-64E7-4EC2-A1D2-3E6B68210C3E}" type="datetimeFigureOut">
              <a:rPr lang="fr-CA" smtClean="0"/>
              <a:pPr/>
              <a:t>2018-01-22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9043FE-977E-4E81-9F3E-A193D5D1BF37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66238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043FE-977E-4E81-9F3E-A193D5D1BF37}" type="slidenum">
              <a:rPr lang="fr-CA" smtClean="0"/>
              <a:pPr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133231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043FE-977E-4E81-9F3E-A193D5D1BF37}" type="slidenum">
              <a:rPr lang="fr-CA" smtClean="0"/>
              <a:pPr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734933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043FE-977E-4E81-9F3E-A193D5D1BF37}" type="slidenum">
              <a:rPr lang="fr-CA" smtClean="0"/>
              <a:pPr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35010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043FE-977E-4E81-9F3E-A193D5D1BF37}" type="slidenum">
              <a:rPr lang="fr-CA" smtClean="0"/>
              <a:pPr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642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043FE-977E-4E81-9F3E-A193D5D1BF37}" type="slidenum">
              <a:rPr lang="fr-CA" smtClean="0"/>
              <a:pPr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628228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043FE-977E-4E81-9F3E-A193D5D1BF37}" type="slidenum">
              <a:rPr lang="fr-CA" smtClean="0"/>
              <a:pPr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671882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043FE-977E-4E81-9F3E-A193D5D1BF37}" type="slidenum">
              <a:rPr lang="fr-CA" smtClean="0"/>
              <a:pPr/>
              <a:t>11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70396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9043FE-977E-4E81-9F3E-A193D5D1BF37}" type="slidenum">
              <a:rPr lang="fr-CA" smtClean="0"/>
              <a:pPr/>
              <a:t>12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274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06CB-01CB-4B24-8124-3B0A8DE8083B}" type="datetimeFigureOut">
              <a:rPr lang="fr-CA" smtClean="0"/>
              <a:pPr/>
              <a:t>2018-01-22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8F29F-AF1A-4D4B-80A5-E966726BB410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65329073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06CB-01CB-4B24-8124-3B0A8DE8083B}" type="datetimeFigureOut">
              <a:rPr lang="fr-CA" smtClean="0"/>
              <a:pPr/>
              <a:t>2018-01-22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8F29F-AF1A-4D4B-80A5-E966726BB410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17371240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06CB-01CB-4B24-8124-3B0A8DE8083B}" type="datetimeFigureOut">
              <a:rPr lang="fr-CA" smtClean="0"/>
              <a:pPr/>
              <a:t>2018-01-22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8F29F-AF1A-4D4B-80A5-E966726BB410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4440285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06CB-01CB-4B24-8124-3B0A8DE8083B}" type="datetimeFigureOut">
              <a:rPr lang="fr-CA" smtClean="0"/>
              <a:pPr/>
              <a:t>2018-01-22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8F29F-AF1A-4D4B-80A5-E966726BB410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20371304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06CB-01CB-4B24-8124-3B0A8DE8083B}" type="datetimeFigureOut">
              <a:rPr lang="fr-CA" smtClean="0"/>
              <a:pPr/>
              <a:t>2018-01-22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8F29F-AF1A-4D4B-80A5-E966726BB410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267258651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06CB-01CB-4B24-8124-3B0A8DE8083B}" type="datetimeFigureOut">
              <a:rPr lang="fr-CA" smtClean="0"/>
              <a:pPr/>
              <a:t>2018-01-22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8F29F-AF1A-4D4B-80A5-E966726BB410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98570706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06CB-01CB-4B24-8124-3B0A8DE8083B}" type="datetimeFigureOut">
              <a:rPr lang="fr-CA" smtClean="0"/>
              <a:pPr/>
              <a:t>2018-01-22</a:t>
            </a:fld>
            <a:endParaRPr lang="fr-CA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8F29F-AF1A-4D4B-80A5-E966726BB410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54227365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06CB-01CB-4B24-8124-3B0A8DE8083B}" type="datetimeFigureOut">
              <a:rPr lang="fr-CA" smtClean="0"/>
              <a:pPr/>
              <a:t>2018-01-22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8F29F-AF1A-4D4B-80A5-E966726BB410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96560462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06CB-01CB-4B24-8124-3B0A8DE8083B}" type="datetimeFigureOut">
              <a:rPr lang="fr-CA" smtClean="0"/>
              <a:pPr/>
              <a:t>2018-01-22</a:t>
            </a:fld>
            <a:endParaRPr lang="fr-CA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8F29F-AF1A-4D4B-80A5-E966726BB410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804638856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06CB-01CB-4B24-8124-3B0A8DE8083B}" type="datetimeFigureOut">
              <a:rPr lang="fr-CA" smtClean="0"/>
              <a:pPr/>
              <a:t>2018-01-22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8F29F-AF1A-4D4B-80A5-E966726BB410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73002738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A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F06CB-01CB-4B24-8124-3B0A8DE8083B}" type="datetimeFigureOut">
              <a:rPr lang="fr-CA" smtClean="0"/>
              <a:pPr/>
              <a:t>2018-01-22</a:t>
            </a:fld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8F29F-AF1A-4D4B-80A5-E966726BB410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72002039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F06CB-01CB-4B24-8124-3B0A8DE8083B}" type="datetimeFigureOut">
              <a:rPr lang="fr-CA" smtClean="0"/>
              <a:pPr/>
              <a:t>2018-01-22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8F29F-AF1A-4D4B-80A5-E966726BB410}" type="slidenum">
              <a:rPr lang="fr-CA" smtClean="0"/>
              <a:pPr/>
              <a:t>‹N°›</a:t>
            </a:fld>
            <a:endParaRPr lang="fr-CA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2049" y="5989320"/>
            <a:ext cx="1548575" cy="690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32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bin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bin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19456"/>
            <a:ext cx="9144000" cy="3034475"/>
          </a:xfrm>
        </p:spPr>
        <p:txBody>
          <a:bodyPr>
            <a:normAutofit fontScale="90000"/>
          </a:bodyPr>
          <a:lstStyle/>
          <a:p>
            <a:r>
              <a:rPr lang="fr-CA" sz="4900" i="1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Le ministère de l’Enseignement collégial vous souhaite la bienvenue</a:t>
            </a:r>
            <a:r>
              <a:rPr lang="fr-CA" sz="1300" dirty="0" smtClean="0">
                <a:latin typeface="+mn-lt"/>
              </a:rPr>
              <a:t/>
            </a:r>
            <a:br>
              <a:rPr lang="fr-CA" sz="1300" dirty="0" smtClean="0">
                <a:latin typeface="+mn-lt"/>
              </a:rPr>
            </a:br>
            <a:r>
              <a:rPr lang="fr-CA" sz="1300" dirty="0" smtClean="0">
                <a:latin typeface="+mn-lt"/>
              </a:rPr>
              <a:t/>
            </a:r>
            <a:br>
              <a:rPr lang="fr-CA" sz="1300" dirty="0" smtClean="0">
                <a:latin typeface="+mn-lt"/>
              </a:rPr>
            </a:br>
            <a:r>
              <a:rPr lang="fr-CA" sz="6600" dirty="0" smtClean="0">
                <a:solidFill>
                  <a:srgbClr val="C00000"/>
                </a:solidFill>
                <a:latin typeface="+mn-lt"/>
              </a:rPr>
              <a:t>Rêver mieux…</a:t>
            </a:r>
            <a:r>
              <a:rPr lang="fr-CA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fr-CA" dirty="0" smtClean="0">
                <a:solidFill>
                  <a:srgbClr val="C00000"/>
                </a:solidFill>
                <a:latin typeface="+mn-lt"/>
              </a:rPr>
            </a:br>
            <a:r>
              <a:rPr lang="fr-CA" sz="3600" dirty="0" smtClean="0">
                <a:solidFill>
                  <a:srgbClr val="C00000"/>
                </a:solidFill>
                <a:latin typeface="+mn-lt"/>
              </a:rPr>
              <a:t>Un laboratoire d’idées</a:t>
            </a:r>
            <a:endParaRPr lang="fr-CA" sz="3600" dirty="0">
              <a:solidFill>
                <a:srgbClr val="C00000"/>
              </a:solidFill>
              <a:latin typeface="+mn-lt"/>
            </a:endParaRPr>
          </a:p>
        </p:txBody>
      </p:sp>
      <p:sp useBgFill="1"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382582"/>
            <a:ext cx="9144000" cy="1655762"/>
          </a:xfrm>
        </p:spPr>
        <p:txBody>
          <a:bodyPr>
            <a:normAutofit/>
          </a:bodyPr>
          <a:lstStyle/>
          <a:p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Michael Hétu, </a:t>
            </a:r>
            <a:r>
              <a:rPr lang="fr-CA" sz="1900" dirty="0">
                <a:solidFill>
                  <a:schemeClr val="accent5">
                    <a:lumMod val="75000"/>
                  </a:schemeClr>
                </a:solidFill>
              </a:rPr>
              <a:t>m</a:t>
            </a:r>
            <a:r>
              <a:rPr lang="fr-CA" sz="1900" dirty="0" smtClean="0">
                <a:solidFill>
                  <a:schemeClr val="accent5">
                    <a:lumMod val="75000"/>
                  </a:schemeClr>
                </a:solidFill>
              </a:rPr>
              <a:t>inistre de l’Enseignement collégial</a:t>
            </a:r>
          </a:p>
          <a:p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Marie Ménard, </a:t>
            </a:r>
            <a:r>
              <a:rPr lang="fr-CA" sz="1900" dirty="0" smtClean="0">
                <a:solidFill>
                  <a:schemeClr val="accent5">
                    <a:lumMod val="75000"/>
                  </a:schemeClr>
                </a:solidFill>
              </a:rPr>
              <a:t>attachée politique du MEC</a:t>
            </a:r>
          </a:p>
          <a:p>
            <a:r>
              <a:rPr lang="fr-CA" dirty="0">
                <a:solidFill>
                  <a:schemeClr val="accent5">
                    <a:lumMod val="75000"/>
                  </a:schemeClr>
                </a:solidFill>
              </a:rPr>
              <a:t>Stéphanie Carle</a:t>
            </a:r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,  </a:t>
            </a:r>
            <a:r>
              <a:rPr lang="fr-CA" sz="1900" dirty="0">
                <a:solidFill>
                  <a:schemeClr val="accent5">
                    <a:lumMod val="75000"/>
                  </a:schemeClr>
                </a:solidFill>
              </a:rPr>
              <a:t>d</a:t>
            </a:r>
            <a:r>
              <a:rPr lang="fr-CA" sz="1900" dirty="0" smtClean="0">
                <a:solidFill>
                  <a:schemeClr val="accent5">
                    <a:lumMod val="75000"/>
                  </a:schemeClr>
                </a:solidFill>
              </a:rPr>
              <a:t>irectrice des communications au MEC</a:t>
            </a:r>
            <a:endParaRPr lang="fr-CA" sz="19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0108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5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8192"/>
            <a:ext cx="10515600" cy="1325563"/>
          </a:xfrm>
        </p:spPr>
        <p:txBody>
          <a:bodyPr/>
          <a:lstStyle/>
          <a:p>
            <a:r>
              <a:rPr lang="fr-CA" dirty="0" smtClean="0">
                <a:solidFill>
                  <a:schemeClr val="accent5">
                    <a:lumMod val="50000"/>
                  </a:schemeClr>
                </a:solidFill>
              </a:rPr>
              <a:t>H</a:t>
            </a:r>
            <a:r>
              <a:rPr lang="fr-CA" dirty="0">
                <a:solidFill>
                  <a:schemeClr val="accent5">
                    <a:lumMod val="50000"/>
                  </a:schemeClr>
                </a:solidFill>
              </a:rPr>
              <a:t>-</a:t>
            </a:r>
            <a:r>
              <a:rPr lang="fr-CA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CA" dirty="0">
                <a:solidFill>
                  <a:schemeClr val="accent5">
                    <a:lumMod val="50000"/>
                  </a:schemeClr>
                </a:solidFill>
              </a:rPr>
              <a:t>Rédaction de la carte </a:t>
            </a:r>
            <a:r>
              <a:rPr lang="fr-CA" dirty="0" smtClean="0">
                <a:solidFill>
                  <a:schemeClr val="accent5">
                    <a:lumMod val="50000"/>
                  </a:schemeClr>
                </a:solidFill>
              </a:rPr>
              <a:t>postale (en solo)</a:t>
            </a:r>
            <a:endParaRPr lang="fr-CA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8200" y="1333755"/>
            <a:ext cx="10515600" cy="4764976"/>
          </a:xfrm>
        </p:spPr>
        <p:txBody>
          <a:bodyPr>
            <a:normAutofit/>
          </a:bodyPr>
          <a:lstStyle/>
          <a:p>
            <a:r>
              <a:rPr lang="fr-CA" dirty="0">
                <a:solidFill>
                  <a:schemeClr val="accent5">
                    <a:lumMod val="50000"/>
                  </a:schemeClr>
                </a:solidFill>
              </a:rPr>
              <a:t>Sur la carte postale, inscrivez votre nom et votre adresse personnelle. </a:t>
            </a:r>
            <a:endParaRPr lang="fr-CA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fr-CA" dirty="0" smtClean="0">
                <a:solidFill>
                  <a:schemeClr val="accent5">
                    <a:lumMod val="50000"/>
                  </a:schemeClr>
                </a:solidFill>
              </a:rPr>
              <a:t>Dans </a:t>
            </a:r>
            <a:r>
              <a:rPr lang="fr-CA" dirty="0">
                <a:solidFill>
                  <a:schemeClr val="accent5">
                    <a:lumMod val="50000"/>
                  </a:schemeClr>
                </a:solidFill>
              </a:rPr>
              <a:t>la section de gauche, décrivez brièvement votre idée coup de cœur de l’atelier. </a:t>
            </a:r>
            <a:endParaRPr lang="fr-CA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fr-CA" dirty="0" smtClean="0">
                <a:solidFill>
                  <a:schemeClr val="accent5">
                    <a:lumMod val="50000"/>
                  </a:schemeClr>
                </a:solidFill>
              </a:rPr>
              <a:t>Nous </a:t>
            </a:r>
            <a:r>
              <a:rPr lang="fr-CA" dirty="0">
                <a:solidFill>
                  <a:schemeClr val="accent5">
                    <a:lumMod val="50000"/>
                  </a:schemeClr>
                </a:solidFill>
              </a:rPr>
              <a:t>ferons un inventaire des coups de cœur </a:t>
            </a:r>
            <a:r>
              <a:rPr lang="fr-CA" dirty="0" smtClean="0">
                <a:solidFill>
                  <a:schemeClr val="accent5">
                    <a:lumMod val="50000"/>
                  </a:schemeClr>
                </a:solidFill>
              </a:rPr>
              <a:t>et </a:t>
            </a:r>
            <a:r>
              <a:rPr lang="fr-CA" dirty="0">
                <a:solidFill>
                  <a:schemeClr val="accent5">
                    <a:lumMod val="50000"/>
                  </a:schemeClr>
                </a:solidFill>
              </a:rPr>
              <a:t>nous vous retournerons la carte au courant de la session d’automne prochain. </a:t>
            </a:r>
            <a:endParaRPr lang="fr-CA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fr-CA" b="1" dirty="0" smtClean="0">
                <a:solidFill>
                  <a:srgbClr val="C00000"/>
                </a:solidFill>
              </a:rPr>
              <a:t>5 </a:t>
            </a:r>
            <a:r>
              <a:rPr lang="fr-CA" b="1" dirty="0">
                <a:solidFill>
                  <a:srgbClr val="C00000"/>
                </a:solidFill>
              </a:rPr>
              <a:t>minutes</a:t>
            </a:r>
          </a:p>
          <a:p>
            <a:pPr marL="0" indent="0">
              <a:buNone/>
            </a:pPr>
            <a:endParaRPr lang="fr-CA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fr-CA" b="1" dirty="0">
              <a:solidFill>
                <a:srgbClr val="C00000"/>
              </a:solidFill>
            </a:endParaRPr>
          </a:p>
          <a:p>
            <a:endParaRPr lang="fr-CA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049287655"/>
      </p:ext>
    </p:extLst>
  </p:cSld>
  <p:clrMapOvr>
    <a:masterClrMapping/>
  </p:clrMapOvr>
  <p:transition spd="slow">
    <p:wip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Diffusion des idées </a:t>
            </a:r>
            <a:endParaRPr lang="fr-C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8200" y="1185545"/>
            <a:ext cx="10515600" cy="4351338"/>
          </a:xfrm>
        </p:spPr>
        <p:txBody>
          <a:bodyPr>
            <a:normAutofit/>
          </a:bodyPr>
          <a:lstStyle/>
          <a:p>
            <a:r>
              <a:rPr lang="fr-CA" dirty="0">
                <a:solidFill>
                  <a:schemeClr val="accent5">
                    <a:lumMod val="75000"/>
                  </a:schemeClr>
                </a:solidFill>
              </a:rPr>
              <a:t>À votre sortie, </a:t>
            </a:r>
            <a:r>
              <a:rPr lang="fr-CA" dirty="0" smtClean="0">
                <a:solidFill>
                  <a:schemeClr val="accent2">
                    <a:lumMod val="75000"/>
                  </a:schemeClr>
                </a:solidFill>
              </a:rPr>
              <a:t>déposez la carte postale </a:t>
            </a:r>
            <a:r>
              <a:rPr lang="fr-CA" dirty="0">
                <a:solidFill>
                  <a:schemeClr val="accent2">
                    <a:lumMod val="75000"/>
                  </a:schemeClr>
                </a:solidFill>
              </a:rPr>
              <a:t>dans la boite aux lettres </a:t>
            </a:r>
            <a:r>
              <a:rPr lang="fr-CA" dirty="0">
                <a:solidFill>
                  <a:schemeClr val="accent5">
                    <a:lumMod val="75000"/>
                  </a:schemeClr>
                </a:solidFill>
              </a:rPr>
              <a:t>près de la </a:t>
            </a:r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porte.</a:t>
            </a:r>
          </a:p>
          <a:p>
            <a:r>
              <a:rPr lang="fr-CA" dirty="0" smtClean="0">
                <a:solidFill>
                  <a:schemeClr val="accent2">
                    <a:lumMod val="75000"/>
                  </a:schemeClr>
                </a:solidFill>
              </a:rPr>
              <a:t>Remettez </a:t>
            </a:r>
            <a:r>
              <a:rPr lang="fr-CA" dirty="0">
                <a:solidFill>
                  <a:schemeClr val="accent2">
                    <a:lumMod val="75000"/>
                  </a:schemeClr>
                </a:solidFill>
              </a:rPr>
              <a:t>aussi le </a:t>
            </a:r>
            <a:r>
              <a:rPr lang="fr-CA" dirty="0" smtClean="0">
                <a:solidFill>
                  <a:schemeClr val="accent2">
                    <a:lumMod val="75000"/>
                  </a:schemeClr>
                </a:solidFill>
              </a:rPr>
              <a:t>document </a:t>
            </a:r>
            <a:r>
              <a:rPr lang="fr-CA" dirty="0">
                <a:solidFill>
                  <a:schemeClr val="accent2">
                    <a:lumMod val="75000"/>
                  </a:schemeClr>
                </a:solidFill>
              </a:rPr>
              <a:t>aux </a:t>
            </a:r>
            <a:r>
              <a:rPr lang="fr-CA" dirty="0" smtClean="0">
                <a:solidFill>
                  <a:schemeClr val="accent2">
                    <a:lumMod val="75000"/>
                  </a:schemeClr>
                </a:solidFill>
              </a:rPr>
              <a:t>responsables de l’atelier</a:t>
            </a:r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. </a:t>
            </a:r>
          </a:p>
          <a:p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Si vous souhaitez conserver une trace de vos idées, prenez-les en </a:t>
            </a:r>
            <a:r>
              <a:rPr lang="fr-CA" dirty="0" smtClean="0">
                <a:solidFill>
                  <a:schemeClr val="accent2">
                    <a:lumMod val="75000"/>
                  </a:schemeClr>
                </a:solidFill>
              </a:rPr>
              <a:t>photo</a:t>
            </a:r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! Vous les retrouverez aussi synthétisées dans un article à paraitre dans la revue </a:t>
            </a:r>
            <a:r>
              <a:rPr lang="fr-CA" i="1" dirty="0" smtClean="0">
                <a:solidFill>
                  <a:schemeClr val="accent5">
                    <a:lumMod val="75000"/>
                  </a:schemeClr>
                </a:solidFill>
              </a:rPr>
              <a:t>Pédagogie collégiale</a:t>
            </a:r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.</a:t>
            </a:r>
            <a:endParaRPr lang="fr-CA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33496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Merci beaucoup!</a:t>
            </a:r>
            <a:endParaRPr lang="fr-C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8200" y="132556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Le ministère de l’Enseignement collégial vous remercie grandement pour votre participation à l’idéation d’un réseau collégial que l’on souhaite encore plus formidable!</a:t>
            </a:r>
            <a:endParaRPr lang="fr-CA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55249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26480"/>
            <a:ext cx="10515600" cy="1325563"/>
          </a:xfrm>
        </p:spPr>
        <p:txBody>
          <a:bodyPr/>
          <a:lstStyle/>
          <a:p>
            <a:r>
              <a:rPr lang="fr-CA" dirty="0">
                <a:solidFill>
                  <a:schemeClr val="accent5">
                    <a:lumMod val="75000"/>
                  </a:schemeClr>
                </a:solidFill>
              </a:rPr>
              <a:t>Modalités de </a:t>
            </a:r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fonctionnement	</a:t>
            </a:r>
            <a:endParaRPr lang="fr-C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52043"/>
            <a:ext cx="10515600" cy="4351338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§"/>
            </a:pPr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Un </a:t>
            </a:r>
            <a:r>
              <a:rPr lang="fr-CA" dirty="0">
                <a:solidFill>
                  <a:schemeClr val="accent2">
                    <a:lumMod val="75000"/>
                  </a:schemeClr>
                </a:solidFill>
              </a:rPr>
              <a:t>animateur </a:t>
            </a:r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doit être nommé par table.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Les </a:t>
            </a:r>
            <a:r>
              <a:rPr lang="fr-CA" dirty="0" smtClean="0">
                <a:solidFill>
                  <a:schemeClr val="accent2">
                    <a:lumMod val="75000"/>
                  </a:schemeClr>
                </a:solidFill>
              </a:rPr>
              <a:t>consignes </a:t>
            </a:r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de travail se retrouvent dans le document du participant.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Le </a:t>
            </a:r>
            <a:r>
              <a:rPr lang="fr-CA" dirty="0" smtClean="0">
                <a:solidFill>
                  <a:schemeClr val="accent2">
                    <a:lumMod val="75000"/>
                  </a:schemeClr>
                </a:solidFill>
              </a:rPr>
              <a:t>changement de tâche </a:t>
            </a:r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sera annoncé par une nouvelle diapo et un avertisseur sonore.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La </a:t>
            </a:r>
            <a:r>
              <a:rPr lang="fr-CA" dirty="0" smtClean="0">
                <a:solidFill>
                  <a:schemeClr val="accent2">
                    <a:lumMod val="75000"/>
                  </a:schemeClr>
                </a:solidFill>
              </a:rPr>
              <a:t>prise de note </a:t>
            </a:r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est la responsabilité de tous.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fr-CA" dirty="0">
                <a:solidFill>
                  <a:schemeClr val="accent5">
                    <a:lumMod val="75000"/>
                  </a:schemeClr>
                </a:solidFill>
              </a:rPr>
              <a:t>V</a:t>
            </a:r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otre </a:t>
            </a:r>
            <a:r>
              <a:rPr lang="fr-CA" dirty="0" smtClean="0">
                <a:solidFill>
                  <a:schemeClr val="accent2">
                    <a:lumMod val="75000"/>
                  </a:schemeClr>
                </a:solidFill>
              </a:rPr>
              <a:t>document </a:t>
            </a:r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sera ramassé à la sortie de l’atelier.</a:t>
            </a:r>
          </a:p>
          <a:p>
            <a:pPr>
              <a:buFont typeface="Wingdings" panose="05000000000000000000" pitchFamily="2" charset="2"/>
              <a:buChar char="§"/>
            </a:pPr>
            <a:endParaRPr lang="fr-CA" dirty="0" smtClean="0"/>
          </a:p>
          <a:p>
            <a:pPr>
              <a:buFont typeface="Wingdings" panose="05000000000000000000" pitchFamily="2" charset="2"/>
              <a:buChar char="§"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8831698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Déroulement du laboratoire d’idées</a:t>
            </a:r>
            <a:endParaRPr lang="fr-C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021080" y="1325563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fr-CA" dirty="0" smtClean="0">
                <a:solidFill>
                  <a:srgbClr val="7030A0"/>
                </a:solidFill>
              </a:rPr>
              <a:t>A</a:t>
            </a:r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	Présentation des participants (par table) </a:t>
            </a:r>
          </a:p>
          <a:p>
            <a:pPr marL="0" indent="0">
              <a:buNone/>
            </a:pPr>
            <a:r>
              <a:rPr lang="fr-CA" dirty="0" smtClean="0">
                <a:solidFill>
                  <a:srgbClr val="7030A0"/>
                </a:solidFill>
              </a:rPr>
              <a:t>B</a:t>
            </a:r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	Première production d’idées (individuellement )</a:t>
            </a:r>
          </a:p>
          <a:p>
            <a:pPr marL="0" indent="0">
              <a:buNone/>
            </a:pPr>
            <a:r>
              <a:rPr lang="fr-CA" dirty="0" smtClean="0">
                <a:solidFill>
                  <a:srgbClr val="7030A0"/>
                </a:solidFill>
              </a:rPr>
              <a:t>C-D</a:t>
            </a:r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	Échanges et discussions (par table)</a:t>
            </a:r>
          </a:p>
          <a:p>
            <a:pPr marL="901700" indent="-901700">
              <a:buNone/>
            </a:pPr>
            <a:r>
              <a:rPr lang="fr-CA" dirty="0" smtClean="0">
                <a:solidFill>
                  <a:srgbClr val="7030A0"/>
                </a:solidFill>
              </a:rPr>
              <a:t>E-F</a:t>
            </a:r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	Sélection des 4 idées les plus inspirantes à mettre en œuvre (par table)</a:t>
            </a:r>
          </a:p>
          <a:p>
            <a:pPr marL="0" indent="0">
              <a:buNone/>
            </a:pPr>
            <a:r>
              <a:rPr lang="fr-CA" dirty="0" smtClean="0">
                <a:solidFill>
                  <a:srgbClr val="7030A0"/>
                </a:solidFill>
              </a:rPr>
              <a:t>G-H</a:t>
            </a:r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	Développement des idées (en dyade)</a:t>
            </a:r>
          </a:p>
          <a:p>
            <a:endParaRPr lang="fr-CA" dirty="0">
              <a:solidFill>
                <a:schemeClr val="accent5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fr-CA" dirty="0" smtClean="0">
                <a:solidFill>
                  <a:schemeClr val="accent5">
                    <a:lumMod val="75000"/>
                  </a:schemeClr>
                </a:solidFill>
              </a:rPr>
              <a:t>Diffusion des idées porteuses dans la revue </a:t>
            </a:r>
            <a:r>
              <a:rPr lang="fr-CA" i="1" dirty="0" smtClean="0">
                <a:solidFill>
                  <a:schemeClr val="accent5">
                    <a:lumMod val="75000"/>
                  </a:schemeClr>
                </a:solidFill>
              </a:rPr>
              <a:t>Pédagogie collégiale </a:t>
            </a:r>
          </a:p>
          <a:p>
            <a:endParaRPr lang="fr-CA" dirty="0" smtClean="0"/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2603141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60000"/>
            <a:lumOff val="40000"/>
            <a:alpha val="5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19912" y="0"/>
            <a:ext cx="10515600" cy="1325563"/>
          </a:xfrm>
        </p:spPr>
        <p:txBody>
          <a:bodyPr/>
          <a:lstStyle/>
          <a:p>
            <a:r>
              <a:rPr lang="fr-CA" dirty="0" smtClean="0">
                <a:solidFill>
                  <a:schemeClr val="accent5">
                    <a:lumMod val="50000"/>
                  </a:schemeClr>
                </a:solidFill>
              </a:rPr>
              <a:t>A- Présentation des participants</a:t>
            </a:r>
            <a:endParaRPr lang="fr-CA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60545" y="1325563"/>
            <a:ext cx="10515600" cy="4351338"/>
          </a:xfrm>
        </p:spPr>
        <p:txBody>
          <a:bodyPr/>
          <a:lstStyle/>
          <a:p>
            <a:r>
              <a:rPr lang="fr-CA" dirty="0" smtClean="0">
                <a:solidFill>
                  <a:schemeClr val="accent5">
                    <a:lumMod val="50000"/>
                  </a:schemeClr>
                </a:solidFill>
              </a:rPr>
              <a:t>Votre nom</a:t>
            </a:r>
          </a:p>
          <a:p>
            <a:r>
              <a:rPr lang="fr-CA" dirty="0" smtClean="0">
                <a:solidFill>
                  <a:schemeClr val="accent5">
                    <a:lumMod val="50000"/>
                  </a:schemeClr>
                </a:solidFill>
              </a:rPr>
              <a:t>Votre collège</a:t>
            </a:r>
          </a:p>
          <a:p>
            <a:pPr marL="0" indent="0">
              <a:buNone/>
            </a:pPr>
            <a:r>
              <a:rPr lang="fr-CA" b="1" dirty="0" smtClean="0">
                <a:solidFill>
                  <a:srgbClr val="C00000"/>
                </a:solidFill>
              </a:rPr>
              <a:t>5 minutes </a:t>
            </a:r>
            <a:endParaRPr lang="fr-CA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0308291"/>
      </p:ext>
    </p:extLst>
  </p:cSld>
  <p:clrMapOvr>
    <a:masterClrMapping/>
  </p:clrMapOvr>
  <p:transition spd="slow" advClick="0" advTm="300000">
    <p:wip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50">
            <a:alpha val="4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fr-CA" dirty="0" smtClean="0">
                <a:solidFill>
                  <a:schemeClr val="accent5">
                    <a:lumMod val="50000"/>
                  </a:schemeClr>
                </a:solidFill>
              </a:rPr>
              <a:t>B- Première production d’idées (en solo)</a:t>
            </a:r>
            <a:endParaRPr lang="fr-CA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25563"/>
            <a:ext cx="10515600" cy="4351338"/>
          </a:xfrm>
        </p:spPr>
        <p:txBody>
          <a:bodyPr>
            <a:normAutofit/>
          </a:bodyPr>
          <a:lstStyle/>
          <a:p>
            <a:r>
              <a:rPr lang="fr-CA" dirty="0">
                <a:solidFill>
                  <a:srgbClr val="002060"/>
                </a:solidFill>
              </a:rPr>
              <a:t>R</a:t>
            </a:r>
            <a:r>
              <a:rPr lang="fr-CA" dirty="0" smtClean="0">
                <a:solidFill>
                  <a:srgbClr val="002060"/>
                </a:solidFill>
              </a:rPr>
              <a:t>éfléchissez </a:t>
            </a:r>
            <a:r>
              <a:rPr lang="fr-CA" dirty="0">
                <a:solidFill>
                  <a:srgbClr val="002060"/>
                </a:solidFill>
              </a:rPr>
              <a:t>à ce qu’on pourrait faire de mieux et de différent dans le réseau collégial. </a:t>
            </a:r>
            <a:endParaRPr lang="fr-CA" dirty="0" smtClean="0">
              <a:solidFill>
                <a:srgbClr val="002060"/>
              </a:solidFill>
            </a:endParaRPr>
          </a:p>
          <a:p>
            <a:r>
              <a:rPr lang="fr-CA" dirty="0" smtClean="0">
                <a:solidFill>
                  <a:srgbClr val="002060"/>
                </a:solidFill>
              </a:rPr>
              <a:t>Comment </a:t>
            </a:r>
            <a:r>
              <a:rPr lang="fr-CA" dirty="0">
                <a:solidFill>
                  <a:srgbClr val="002060"/>
                </a:solidFill>
              </a:rPr>
              <a:t>repenser </a:t>
            </a:r>
            <a:r>
              <a:rPr lang="fr-CA" dirty="0" smtClean="0">
                <a:solidFill>
                  <a:srgbClr val="002060"/>
                </a:solidFill>
              </a:rPr>
              <a:t>l’éducation ? </a:t>
            </a:r>
          </a:p>
          <a:p>
            <a:r>
              <a:rPr lang="fr-CA" dirty="0" smtClean="0">
                <a:solidFill>
                  <a:srgbClr val="002060"/>
                </a:solidFill>
              </a:rPr>
              <a:t>Que </a:t>
            </a:r>
            <a:r>
              <a:rPr lang="fr-CA" dirty="0">
                <a:solidFill>
                  <a:srgbClr val="002060"/>
                </a:solidFill>
              </a:rPr>
              <a:t>pourrait être le monde de l’éducation collégiale dans quelques </a:t>
            </a:r>
            <a:r>
              <a:rPr lang="fr-CA" dirty="0" smtClean="0">
                <a:solidFill>
                  <a:srgbClr val="002060"/>
                </a:solidFill>
              </a:rPr>
              <a:t>années ? </a:t>
            </a:r>
          </a:p>
          <a:p>
            <a:r>
              <a:rPr lang="fr-CA" dirty="0" smtClean="0">
                <a:solidFill>
                  <a:srgbClr val="002060"/>
                </a:solidFill>
              </a:rPr>
              <a:t>Notez </a:t>
            </a:r>
            <a:r>
              <a:rPr lang="fr-CA" dirty="0">
                <a:solidFill>
                  <a:srgbClr val="002060"/>
                </a:solidFill>
              </a:rPr>
              <a:t>au moins quatre idées en prenant soin de les numéroter</a:t>
            </a:r>
            <a:r>
              <a:rPr lang="fr-CA" dirty="0" smtClean="0">
                <a:solidFill>
                  <a:srgbClr val="002060"/>
                </a:solidFill>
              </a:rPr>
              <a:t>.</a:t>
            </a:r>
          </a:p>
          <a:p>
            <a:pPr marL="0" indent="0">
              <a:buNone/>
            </a:pPr>
            <a:r>
              <a:rPr lang="fr-CA" b="1" dirty="0" smtClean="0">
                <a:solidFill>
                  <a:srgbClr val="C00000"/>
                </a:solidFill>
              </a:rPr>
              <a:t>5 </a:t>
            </a:r>
            <a:r>
              <a:rPr lang="fr-CA" b="1" dirty="0">
                <a:solidFill>
                  <a:srgbClr val="C00000"/>
                </a:solidFill>
              </a:rPr>
              <a:t>minutes</a:t>
            </a:r>
            <a:r>
              <a:rPr lang="fr-CA" dirty="0"/>
              <a:t/>
            </a:r>
            <a:br>
              <a:rPr lang="fr-CA" dirty="0"/>
            </a:b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476812063"/>
      </p:ext>
    </p:extLst>
  </p:cSld>
  <p:clrMapOvr>
    <a:masterClrMapping/>
  </p:clrMapOvr>
  <p:transition spd="slow" advClick="0" advTm="300000">
    <p:wip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030A0">
            <a:alpha val="3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fr-CA" dirty="0" smtClean="0">
                <a:solidFill>
                  <a:schemeClr val="accent5">
                    <a:lumMod val="50000"/>
                  </a:schemeClr>
                </a:solidFill>
              </a:rPr>
              <a:t>C et D- Échanges et discussions</a:t>
            </a:r>
            <a:endParaRPr lang="fr-CA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325563"/>
            <a:ext cx="10515600" cy="4710112"/>
          </a:xfrm>
        </p:spPr>
        <p:txBody>
          <a:bodyPr>
            <a:normAutofit/>
          </a:bodyPr>
          <a:lstStyle/>
          <a:p>
            <a:r>
              <a:rPr lang="fr-CA" dirty="0" smtClean="0">
                <a:solidFill>
                  <a:schemeClr val="accent5">
                    <a:lumMod val="50000"/>
                  </a:schemeClr>
                </a:solidFill>
              </a:rPr>
              <a:t>À </a:t>
            </a:r>
            <a:r>
              <a:rPr lang="fr-CA" dirty="0">
                <a:solidFill>
                  <a:schemeClr val="accent5">
                    <a:lumMod val="50000"/>
                  </a:schemeClr>
                </a:solidFill>
              </a:rPr>
              <a:t>tour de rôle, présentez brièvement votre meilleure idée au groupe. </a:t>
            </a:r>
            <a:endParaRPr lang="fr-CA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fr-CA" sz="2900" dirty="0">
                <a:solidFill>
                  <a:schemeClr val="accent5">
                    <a:lumMod val="50000"/>
                  </a:schemeClr>
                </a:solidFill>
              </a:rPr>
              <a:t>Après avoir entendu chacun des participants, lancez le débat.</a:t>
            </a:r>
          </a:p>
          <a:p>
            <a:r>
              <a:rPr lang="fr-CA" sz="2900" dirty="0">
                <a:solidFill>
                  <a:schemeClr val="accent5">
                    <a:lumMod val="50000"/>
                  </a:schemeClr>
                </a:solidFill>
              </a:rPr>
              <a:t>Faites du pouce, critiquez, mettez à l’épreuve, réfutez ou enrichissez les idées des autres afin de sortir des sentiers battus. </a:t>
            </a:r>
            <a:r>
              <a:rPr lang="fr-CA" sz="2900" dirty="0" smtClean="0">
                <a:solidFill>
                  <a:schemeClr val="accent5">
                    <a:lumMod val="50000"/>
                  </a:schemeClr>
                </a:solidFill>
              </a:rPr>
              <a:t>Rêvez</a:t>
            </a:r>
            <a:r>
              <a:rPr lang="fr-CA" sz="2900" dirty="0">
                <a:solidFill>
                  <a:schemeClr val="accent5">
                    <a:lumMod val="50000"/>
                  </a:schemeClr>
                </a:solidFill>
              </a:rPr>
              <a:t>! </a:t>
            </a:r>
            <a:endParaRPr lang="fr-CA" sz="2900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fr-CA" sz="2900" dirty="0" smtClean="0">
                <a:solidFill>
                  <a:schemeClr val="accent5">
                    <a:lumMod val="50000"/>
                  </a:schemeClr>
                </a:solidFill>
              </a:rPr>
              <a:t>Assurez-vous </a:t>
            </a:r>
            <a:r>
              <a:rPr lang="fr-CA" sz="2900" dirty="0">
                <a:solidFill>
                  <a:schemeClr val="accent5">
                    <a:lumMod val="50000"/>
                  </a:schemeClr>
                </a:solidFill>
              </a:rPr>
              <a:t>que la discussion reste au niveau de l’idéation et non des cas vécus. </a:t>
            </a:r>
          </a:p>
          <a:p>
            <a:r>
              <a:rPr lang="fr-CA" sz="2900" dirty="0">
                <a:solidFill>
                  <a:schemeClr val="accent5">
                    <a:lumMod val="50000"/>
                  </a:schemeClr>
                </a:solidFill>
              </a:rPr>
              <a:t>Notez les avenues qui attirent votre attention au verso de votre feuille.</a:t>
            </a:r>
          </a:p>
          <a:p>
            <a:pPr marL="0" indent="0">
              <a:buNone/>
            </a:pPr>
            <a:r>
              <a:rPr lang="fr-CA" b="1" dirty="0" smtClean="0">
                <a:solidFill>
                  <a:srgbClr val="C00000"/>
                </a:solidFill>
              </a:rPr>
              <a:t>25 </a:t>
            </a:r>
            <a:r>
              <a:rPr lang="fr-CA" b="1" dirty="0">
                <a:solidFill>
                  <a:srgbClr val="C00000"/>
                </a:solidFill>
              </a:rPr>
              <a:t>minutes</a:t>
            </a:r>
          </a:p>
          <a:p>
            <a:pPr marL="0" indent="0">
              <a:buNone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249492012"/>
      </p:ext>
    </p:extLst>
  </p:cSld>
  <p:clrMapOvr>
    <a:masterClrMapping/>
  </p:clrMapOvr>
  <p:transition spd="slow" advClick="0" advTm="1500000">
    <p:wip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>
            <a:alpha val="3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fr-CA" dirty="0" smtClean="0">
                <a:solidFill>
                  <a:schemeClr val="accent5">
                    <a:lumMod val="50000"/>
                  </a:schemeClr>
                </a:solidFill>
              </a:rPr>
              <a:t>E- Sélection de 4 idées</a:t>
            </a:r>
            <a:endParaRPr lang="fr-CA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838200" y="1325563"/>
            <a:ext cx="10515600" cy="4351338"/>
          </a:xfrm>
        </p:spPr>
        <p:txBody>
          <a:bodyPr>
            <a:normAutofit/>
          </a:bodyPr>
          <a:lstStyle/>
          <a:p>
            <a:r>
              <a:rPr lang="fr-CA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Parmi toutes les idées </a:t>
            </a:r>
            <a:r>
              <a:rPr lang="fr-CA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produites, </a:t>
            </a:r>
          </a:p>
          <a:p>
            <a:r>
              <a:rPr lang="fr-CA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choisissez ensemble </a:t>
            </a:r>
            <a:r>
              <a:rPr lang="fr-CA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quatre idées que vous souhaiteriez voir </a:t>
            </a:r>
            <a:r>
              <a:rPr lang="fr-CA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mises </a:t>
            </a:r>
            <a:r>
              <a:rPr lang="fr-CA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en œuvre dans le réseau collégial à moyen terme. </a:t>
            </a:r>
            <a:endParaRPr lang="fr-CA" dirty="0" smtClean="0">
              <a:solidFill>
                <a:schemeClr val="accent5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0" indent="0">
              <a:buNone/>
            </a:pPr>
            <a:r>
              <a:rPr lang="fr-CA" b="1" dirty="0" smtClean="0">
                <a:solidFill>
                  <a:srgbClr val="C00000"/>
                </a:solidFill>
                <a:latin typeface="Calibri" panose="020F0502020204030204" pitchFamily="34" charset="0"/>
              </a:rPr>
              <a:t>10 minutes</a:t>
            </a:r>
            <a:endParaRPr lang="fr-CA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7079708"/>
      </p:ext>
    </p:extLst>
  </p:cSld>
  <p:clrMapOvr>
    <a:masterClrMapping/>
  </p:clrMapOvr>
  <p:transition spd="slow" advClick="0" advTm="600000">
    <p:wip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75000"/>
            <a:alpha val="43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fr-CA" dirty="0" smtClean="0">
                <a:solidFill>
                  <a:schemeClr val="accent5">
                    <a:lumMod val="50000"/>
                  </a:schemeClr>
                </a:solidFill>
              </a:rPr>
              <a:t>F</a:t>
            </a:r>
            <a:r>
              <a:rPr lang="fr-CA" dirty="0">
                <a:solidFill>
                  <a:schemeClr val="accent5">
                    <a:lumMod val="50000"/>
                  </a:schemeClr>
                </a:solidFill>
              </a:rPr>
              <a:t>-</a:t>
            </a:r>
            <a:r>
              <a:rPr lang="fr-CA" dirty="0" smtClean="0">
                <a:solidFill>
                  <a:schemeClr val="accent5">
                    <a:lumMod val="50000"/>
                  </a:schemeClr>
                </a:solidFill>
              </a:rPr>
              <a:t> Répartition des idées</a:t>
            </a:r>
            <a:endParaRPr lang="fr-CA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838200" y="1325563"/>
            <a:ext cx="10515600" cy="4351338"/>
          </a:xfrm>
        </p:spPr>
        <p:txBody>
          <a:bodyPr/>
          <a:lstStyle/>
          <a:p>
            <a:r>
              <a:rPr lang="fr-CA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Regroupez-vous deux par </a:t>
            </a:r>
            <a:r>
              <a:rPr lang="fr-CA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deux.</a:t>
            </a:r>
          </a:p>
          <a:p>
            <a:r>
              <a:rPr lang="fr-CA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R</a:t>
            </a:r>
            <a:r>
              <a:rPr lang="fr-CA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épartissez </a:t>
            </a:r>
            <a:r>
              <a:rPr lang="fr-CA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rapidement les idées entre les quatre </a:t>
            </a:r>
            <a:r>
              <a:rPr lang="fr-CA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équipes</a:t>
            </a:r>
            <a:r>
              <a:rPr lang="fr-CA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fr-CA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(considérant </a:t>
            </a:r>
            <a:r>
              <a:rPr lang="fr-CA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qu’il devrait y avoir </a:t>
            </a:r>
            <a:r>
              <a:rPr lang="fr-CA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8 personnes </a:t>
            </a:r>
            <a:r>
              <a:rPr lang="fr-CA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par table). </a:t>
            </a:r>
            <a:endParaRPr lang="fr-CA" dirty="0">
              <a:solidFill>
                <a:schemeClr val="accent5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lang="fr-CA" b="1" dirty="0" smtClean="0">
                <a:solidFill>
                  <a:srgbClr val="C00000"/>
                </a:solidFill>
              </a:rPr>
              <a:t>2 minutes</a:t>
            </a:r>
            <a:endParaRPr lang="fr-CA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1910102"/>
      </p:ext>
    </p:extLst>
  </p:cSld>
  <p:clrMapOvr>
    <a:masterClrMapping/>
  </p:clrMapOvr>
  <p:transition spd="slow" advClick="0" advTm="120000">
    <p:wip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75000"/>
            <a:alpha val="4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fr-CA" dirty="0" smtClean="0">
                <a:solidFill>
                  <a:schemeClr val="accent5">
                    <a:lumMod val="50000"/>
                  </a:schemeClr>
                </a:solidFill>
              </a:rPr>
              <a:t>G</a:t>
            </a:r>
            <a:r>
              <a:rPr lang="fr-CA" dirty="0">
                <a:solidFill>
                  <a:schemeClr val="accent5">
                    <a:lumMod val="50000"/>
                  </a:schemeClr>
                </a:solidFill>
              </a:rPr>
              <a:t>-</a:t>
            </a:r>
            <a:r>
              <a:rPr lang="fr-CA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fr-CA" dirty="0">
                <a:solidFill>
                  <a:schemeClr val="accent5">
                    <a:lumMod val="50000"/>
                  </a:schemeClr>
                </a:solidFill>
              </a:rPr>
              <a:t>Développement des </a:t>
            </a:r>
            <a:r>
              <a:rPr lang="fr-CA" dirty="0" smtClean="0">
                <a:solidFill>
                  <a:schemeClr val="accent5">
                    <a:lumMod val="50000"/>
                  </a:schemeClr>
                </a:solidFill>
              </a:rPr>
              <a:t>idées (en dyade)</a:t>
            </a:r>
            <a:endParaRPr lang="fr-CA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fr-FR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838200" y="1185545"/>
            <a:ext cx="10515600" cy="4351338"/>
          </a:xfrm>
        </p:spPr>
        <p:txBody>
          <a:bodyPr>
            <a:normAutofit/>
          </a:bodyPr>
          <a:lstStyle/>
          <a:p>
            <a:r>
              <a:rPr lang="fr-CA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Transformez </a:t>
            </a:r>
            <a:r>
              <a:rPr lang="fr-CA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cette idée en </a:t>
            </a:r>
            <a:r>
              <a:rPr lang="fr-CA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solution. Développez-la </a:t>
            </a:r>
            <a:r>
              <a:rPr lang="fr-CA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de manière à faire ressortir les éléments à </a:t>
            </a:r>
            <a:r>
              <a:rPr lang="fr-CA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considérer pour </a:t>
            </a:r>
            <a:r>
              <a:rPr lang="fr-CA" dirty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que le rêve devienne réalité à moyen terme</a:t>
            </a:r>
            <a:r>
              <a:rPr lang="fr-CA" dirty="0" smtClean="0">
                <a:solidFill>
                  <a:schemeClr val="accent5">
                    <a:lumMod val="50000"/>
                  </a:schemeClr>
                </a:solidFill>
                <a:latin typeface="Calibri" panose="020F0502020204030204" pitchFamily="34" charset="0"/>
              </a:rPr>
              <a:t>.</a:t>
            </a:r>
          </a:p>
          <a:p>
            <a:pPr marL="0" indent="0">
              <a:buNone/>
            </a:pPr>
            <a:r>
              <a:rPr lang="fr-CA" b="1" dirty="0" smtClean="0">
                <a:solidFill>
                  <a:srgbClr val="C00000"/>
                </a:solidFill>
              </a:rPr>
              <a:t>10 </a:t>
            </a:r>
            <a:r>
              <a:rPr lang="fr-CA" b="1" dirty="0">
                <a:solidFill>
                  <a:srgbClr val="C00000"/>
                </a:solidFill>
              </a:rPr>
              <a:t>minutes</a:t>
            </a:r>
          </a:p>
          <a:p>
            <a:pPr marL="0" indent="0">
              <a:buNone/>
            </a:pPr>
            <a:endParaRPr lang="fr-CA" dirty="0">
              <a:solidFill>
                <a:schemeClr val="accent5">
                  <a:lumMod val="50000"/>
                </a:schemeClr>
              </a:solidFill>
            </a:endParaRPr>
          </a:p>
          <a:p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482391192"/>
      </p:ext>
    </p:extLst>
  </p:cSld>
  <p:clrMapOvr>
    <a:masterClrMapping/>
  </p:clrMapOvr>
  <p:transition spd="slow" advClick="0" advTm="600000">
    <p:wip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560</TotalTime>
  <Words>499</Words>
  <Application>Microsoft Office PowerPoint</Application>
  <PresentationFormat>Grand écran</PresentationFormat>
  <Paragraphs>73</Paragraphs>
  <Slides>12</Slides>
  <Notes>8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Wingdings</vt:lpstr>
      <vt:lpstr>Thème Office</vt:lpstr>
      <vt:lpstr>Le ministère de l’Enseignement collégial vous souhaite la bienvenue  Rêver mieux… Un laboratoire d’idées</vt:lpstr>
      <vt:lpstr>Modalités de fonctionnement </vt:lpstr>
      <vt:lpstr>Déroulement du laboratoire d’idées</vt:lpstr>
      <vt:lpstr>A- Présentation des participants</vt:lpstr>
      <vt:lpstr>B- Première production d’idées (en solo)</vt:lpstr>
      <vt:lpstr>C et D- Échanges et discussions</vt:lpstr>
      <vt:lpstr>E- Sélection de 4 idées</vt:lpstr>
      <vt:lpstr>F- Répartition des idées</vt:lpstr>
      <vt:lpstr>G- Développement des idées (en dyade)</vt:lpstr>
      <vt:lpstr>H- Rédaction de la carte postale (en solo)</vt:lpstr>
      <vt:lpstr>Diffusion des idées </vt:lpstr>
      <vt:lpstr>Merci beaucoup!</vt:lpstr>
    </vt:vector>
  </TitlesOfParts>
  <Manager/>
  <Company>Le Collège Montmorency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Rêver mieux</dc:title>
  <dc:subject/>
  <dc:creator>Ménard, Marie</dc:creator>
  <cp:keywords/>
  <dc:description/>
  <cp:lastModifiedBy>Gaëlle Tchepelev</cp:lastModifiedBy>
  <cp:revision>87</cp:revision>
  <dcterms:created xsi:type="dcterms:W3CDTF">2016-08-30T17:50:15Z</dcterms:created>
  <dcterms:modified xsi:type="dcterms:W3CDTF">2018-01-22T16:49:41Z</dcterms:modified>
  <cp:category/>
</cp:coreProperties>
</file>