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78" r:id="rId11"/>
    <p:sldId id="279" r:id="rId12"/>
    <p:sldId id="281" r:id="rId13"/>
    <p:sldId id="280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3" r:id="rId22"/>
    <p:sldId id="274" r:id="rId23"/>
    <p:sldId id="275" r:id="rId24"/>
    <p:sldId id="276" r:id="rId25"/>
  </p:sldIdLst>
  <p:sldSz cx="9144000" cy="6858000" type="screen4x3"/>
  <p:notesSz cx="7023100" cy="93091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58" d="100"/>
          <a:sy n="58" d="100"/>
        </p:scale>
        <p:origin x="-2336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EA3048EB-1F28-4CA1-B0BC-4527F13D92A1}" type="datetimeFigureOut">
              <a:rPr lang="fr-CA" smtClean="0"/>
              <a:t>16-06-08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89A392D2-3794-4CAB-A772-B71B6661182D}" type="slidenum">
              <a:rPr lang="fr-CA" smtClean="0"/>
              <a:t>‹#›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64638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5028894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60362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93196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22202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54202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020708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902355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32682598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271715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66" name="Shape 166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05696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634910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64155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78" name="Shape 78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917404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 dirty="0"/>
          </a:p>
        </p:txBody>
      </p:sp>
      <p:sp>
        <p:nvSpPr>
          <p:cNvPr id="184" name="Shape 184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4242703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11754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469671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838958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226" name="Shape 226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69178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51632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327686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839824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04" name="Shape 104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886419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95631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 txBox="1">
            <a:spLocks noGrp="1"/>
          </p:cNvSpPr>
          <p:nvPr>
            <p:ph type="body" idx="1"/>
          </p:nvPr>
        </p:nvSpPr>
        <p:spPr>
          <a:xfrm>
            <a:off x="702311" y="4421823"/>
            <a:ext cx="5618479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23" name="Shape 12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57353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body" idx="1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  <a:noFill/>
          <a:ln>
            <a:noFill/>
          </a:ln>
        </p:spPr>
        <p:txBody>
          <a:bodyPr lIns="93308" tIns="93308" rIns="93308" bIns="93308" anchor="ctr" anchorCtr="0">
            <a:noAutofit/>
          </a:bodyPr>
          <a:lstStyle/>
          <a:p>
            <a:endParaRPr/>
          </a:p>
        </p:txBody>
      </p:sp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621170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522866"/>
            <a:ext cx="8520600" cy="3587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5187200"/>
            <a:ext cx="8520600" cy="9417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1653700"/>
            <a:ext cx="8520600" cy="26424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4406166"/>
            <a:ext cx="8520600" cy="1734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indent="0" rtl="0">
              <a:spcBef>
                <a:spcPts val="0"/>
              </a:spcBef>
              <a:buNone/>
              <a:defRPr sz="1800"/>
            </a:lvl2pPr>
            <a:lvl3pPr lvl="2" indent="0" rtl="0">
              <a:spcBef>
                <a:spcPts val="0"/>
              </a:spcBef>
              <a:buNone/>
              <a:defRPr sz="1800"/>
            </a:lvl3pPr>
            <a:lvl4pPr lvl="3" indent="0" rtl="0">
              <a:spcBef>
                <a:spcPts val="0"/>
              </a:spcBef>
              <a:buNone/>
              <a:defRPr sz="1800"/>
            </a:lvl4pPr>
            <a:lvl5pPr lvl="4" indent="0" rtl="0">
              <a:spcBef>
                <a:spcPts val="0"/>
              </a:spcBef>
              <a:buNone/>
              <a:defRPr sz="1800"/>
            </a:lvl5pPr>
            <a:lvl6pPr lvl="5" indent="0" rtl="0">
              <a:spcBef>
                <a:spcPts val="0"/>
              </a:spcBef>
              <a:buNone/>
              <a:defRPr sz="1800"/>
            </a:lvl6pPr>
            <a:lvl7pPr lvl="6" indent="0" rtl="0">
              <a:spcBef>
                <a:spcPts val="0"/>
              </a:spcBef>
              <a:buNone/>
              <a:defRPr sz="1800"/>
            </a:lvl7pPr>
            <a:lvl8pPr lvl="7" indent="0" rtl="0">
              <a:spcBef>
                <a:spcPts val="0"/>
              </a:spcBef>
              <a:buNone/>
              <a:defRPr sz="1800"/>
            </a:lvl8pPr>
            <a:lvl9pPr lvl="8" indent="0" rtl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397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42950" marR="0" lvl="1" indent="-1079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143000" marR="0" lvl="2" indent="-76200" algn="l" rtl="0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600200" marR="0" lvl="3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057400" marR="0" lvl="4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457200" marR="0" lvl="1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914400" marR="0" lvl="2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371600" marR="0" lvl="3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1828800" marR="0" lvl="4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7" name="Shape 57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fr-FR"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lang="fr-FR" sz="120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2802750" y="1070000"/>
            <a:ext cx="3538500" cy="47181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390466"/>
            <a:ext cx="8520600" cy="1068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638233"/>
            <a:ext cx="8520600" cy="445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390466"/>
            <a:ext cx="8520600" cy="1068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638233"/>
            <a:ext cx="3999900" cy="445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832400" y="1638233"/>
            <a:ext cx="3999900" cy="4453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04800" y="412466"/>
            <a:ext cx="8537700" cy="997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0250" y="701800"/>
            <a:ext cx="5618700" cy="5454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>
                <a:solidFill>
                  <a:schemeClr val="lt1"/>
                </a:solidFill>
              </a:rPr>
              <a:t>‹#›</a:t>
            </a:fld>
            <a:endParaRPr lang="fr-FR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33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65500" y="1441866"/>
            <a:ext cx="4045200" cy="228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65500" y="3793630"/>
            <a:ext cx="4045200" cy="1794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19500" y="5640766"/>
            <a:ext cx="5998800" cy="7983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fr-FR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390466"/>
            <a:ext cx="8520600" cy="1068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638233"/>
            <a:ext cx="8520600" cy="44535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fr-FR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  <a:endParaRPr lang="fr-FR" sz="1000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jpg"/><Relationship Id="rId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gVcSyWWDbI" TargetMode="External"/><Relationship Id="rId4" Type="http://schemas.openxmlformats.org/officeDocument/2006/relationships/image" Target="../media/image13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9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qchistoryxtours.ca/" TargetMode="External"/><Relationship Id="rId4" Type="http://schemas.openxmlformats.org/officeDocument/2006/relationships/image" Target="../media/image19.png"/><Relationship Id="rId5" Type="http://schemas.openxmlformats.org/officeDocument/2006/relationships/hyperlink" Target="https://www.mcq.org/fr/exposition?id=408001" TargetMode="External"/><Relationship Id="rId6" Type="http://schemas.openxmlformats.org/officeDocument/2006/relationships/image" Target="../media/image20.png"/><Relationship Id="rId7" Type="http://schemas.openxmlformats.org/officeDocument/2006/relationships/hyperlink" Target="http://www.letrident.com/" TargetMode="External"/><Relationship Id="rId8" Type="http://schemas.openxmlformats.org/officeDocument/2006/relationships/image" Target="../media/image6.jp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ctrTitle"/>
          </p:nvPr>
        </p:nvSpPr>
        <p:spPr>
          <a:xfrm>
            <a:off x="641000" y="2581407"/>
            <a:ext cx="7772400" cy="2049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3959" i="1" u="none" strike="noStrike" cap="none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1984</a:t>
            </a:r>
            <a:r>
              <a:rPr lang="fr-FR" sz="3959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: </a:t>
            </a:r>
            <a:r>
              <a:rPr lang="fr-FR" sz="3959" i="0" u="none" strike="noStrike" cap="none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br>
              <a:rPr lang="fr-FR" sz="3959" i="0" u="none" strike="noStrike" cap="none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fr-FR" sz="3959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fr-FR" sz="3959" i="0" u="none" strike="noStrike" cap="none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ntre le monde des arts </a:t>
            </a:r>
            <a:br>
              <a:rPr lang="fr-FR" sz="3959" i="0" u="none" strike="noStrike" cap="none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</a:br>
            <a:r>
              <a:rPr lang="fr-FR" sz="3959" i="0" u="none" strike="noStrike" cap="none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et les idéologies politiques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subTitle" idx="1"/>
          </p:nvPr>
        </p:nvSpPr>
        <p:spPr>
          <a:xfrm>
            <a:off x="2743200" y="464499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fr-FR" sz="2960" b="0" i="0" u="none" strike="noStrike" cap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36</a:t>
            </a:r>
            <a:r>
              <a:rPr lang="fr-FR" sz="2960" b="0" i="0" u="none" strike="noStrike" cap="none" baseline="30000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fr-FR" sz="2960" b="0" i="0" u="none" strike="noStrike" cap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 colloque de l’AQPC</a:t>
            </a:r>
          </a:p>
          <a:p>
            <a:pPr marL="0" marR="0" lvl="0" indent="0" algn="ctr" rtl="0">
              <a:spcBef>
                <a:spcPts val="592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fr-FR" sz="2960" b="0" i="0" u="none" strike="noStrike" cap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« Compétence, culture et citoyenneté »</a:t>
            </a:r>
          </a:p>
          <a:p>
            <a:pPr marL="0" marR="0" lvl="0" indent="0" algn="ctr" rtl="0">
              <a:spcBef>
                <a:spcPts val="592"/>
              </a:spcBef>
              <a:spcAft>
                <a:spcPts val="0"/>
              </a:spcAft>
              <a:buClr>
                <a:srgbClr val="888888"/>
              </a:buClr>
              <a:buSzPct val="25000"/>
              <a:buFont typeface="Arial"/>
              <a:buNone/>
            </a:pPr>
            <a:r>
              <a:rPr lang="fr-FR" sz="2960" b="0" i="0" u="none" strike="noStrike" cap="none">
                <a:solidFill>
                  <a:schemeClr val="lt1"/>
                </a:solidFill>
                <a:latin typeface="Cambria"/>
                <a:ea typeface="Cambria"/>
                <a:cs typeface="Cambria"/>
                <a:sym typeface="Cambria"/>
              </a:rPr>
              <a:t> Québec, 8 juin</a:t>
            </a:r>
          </a:p>
          <a:p>
            <a:pPr marL="0" marR="0" lvl="0" indent="0" algn="ctr" rtl="0">
              <a:spcBef>
                <a:spcPts val="592"/>
              </a:spcBef>
              <a:buClr>
                <a:srgbClr val="888888"/>
              </a:buClr>
              <a:buSzPct val="25000"/>
              <a:buFont typeface="Arial"/>
              <a:buNone/>
            </a:pPr>
            <a:endParaRPr sz="2960" b="0" i="0" u="none" strike="noStrike" cap="none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48100" y="189700"/>
            <a:ext cx="2276400" cy="304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19224" y="232299"/>
            <a:ext cx="2354399" cy="3139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580323" y="189700"/>
            <a:ext cx="1893775" cy="2533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45" name="Shape 145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52464" y="91650"/>
            <a:ext cx="9222845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5800" dirty="0" smtClean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Rôle de médiateur culturel</a:t>
            </a:r>
            <a:endParaRPr lang="fr-FR" sz="5800" dirty="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55932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03200" indent="0">
              <a:lnSpc>
                <a:spcPct val="100000"/>
              </a:lnSpc>
              <a:buNone/>
            </a:pPr>
            <a:r>
              <a:rPr lang="fr-CA" sz="2000" dirty="0" smtClean="0">
                <a:solidFill>
                  <a:schemeClr val="accent1"/>
                </a:solidFill>
              </a:rPr>
              <a:t>-</a:t>
            </a:r>
            <a:r>
              <a:rPr lang="fr-CA" sz="2000" dirty="0">
                <a:solidFill>
                  <a:schemeClr val="accent1"/>
                </a:solidFill>
              </a:rPr>
              <a:t>Savoir et passion se transmettent !</a:t>
            </a:r>
          </a:p>
          <a:p>
            <a:pPr marL="203200" indent="0">
              <a:lnSpc>
                <a:spcPct val="100000"/>
              </a:lnSpc>
              <a:buNone/>
            </a:pPr>
            <a:r>
              <a:rPr lang="fr-CA" sz="2000" dirty="0">
                <a:solidFill>
                  <a:schemeClr val="accent1"/>
                </a:solidFill>
              </a:rPr>
              <a:t>-Jeter autant de passerelles possibles et inimaginables vers une pratique artistique de manière à en faciliter la découverte ;</a:t>
            </a:r>
          </a:p>
          <a:p>
            <a:pPr marL="203200" indent="0">
              <a:lnSpc>
                <a:spcPct val="100000"/>
              </a:lnSpc>
              <a:buNone/>
            </a:pPr>
            <a:r>
              <a:rPr lang="fr-CA" sz="2000" dirty="0">
                <a:solidFill>
                  <a:schemeClr val="accent1"/>
                </a:solidFill>
              </a:rPr>
              <a:t>-Piquer la curiosité, aiguiser le regard, alimenter la réflexion sur des sujets et des thèmes divers ;</a:t>
            </a:r>
          </a:p>
          <a:p>
            <a:pPr marL="203200" indent="0">
              <a:lnSpc>
                <a:spcPct val="100000"/>
              </a:lnSpc>
              <a:buNone/>
            </a:pPr>
            <a:r>
              <a:rPr lang="fr-CA" sz="2000" dirty="0">
                <a:solidFill>
                  <a:schemeClr val="accent1"/>
                </a:solidFill>
              </a:rPr>
              <a:t>-Vous devenez un agent déterminant dans un processus de mise en relation entre les sphères de la culture et du social</a:t>
            </a:r>
            <a:r>
              <a:rPr lang="fr-CA" sz="2000" dirty="0" smtClean="0">
                <a:solidFill>
                  <a:schemeClr val="accent1"/>
                </a:solidFill>
              </a:rPr>
              <a:t>. </a:t>
            </a:r>
          </a:p>
          <a:p>
            <a:pPr marL="203200" indent="0">
              <a:lnSpc>
                <a:spcPct val="100000"/>
              </a:lnSpc>
              <a:buNone/>
            </a:pPr>
            <a:r>
              <a:rPr lang="fr-CA" sz="2000" dirty="0" smtClean="0">
                <a:solidFill>
                  <a:schemeClr val="accent1"/>
                </a:solidFill>
              </a:rPr>
              <a:t>-Aménager </a:t>
            </a:r>
            <a:r>
              <a:rPr lang="fr-CA" sz="2000" dirty="0">
                <a:solidFill>
                  <a:schemeClr val="accent1"/>
                </a:solidFill>
              </a:rPr>
              <a:t>un espace de communication où se tissent les liens entre les étudiants et l’</a:t>
            </a:r>
            <a:r>
              <a:rPr lang="fr-CA" sz="2000" dirty="0" err="1">
                <a:solidFill>
                  <a:schemeClr val="accent1"/>
                </a:solidFill>
              </a:rPr>
              <a:t>oeuvre</a:t>
            </a:r>
            <a:r>
              <a:rPr lang="fr-CA" sz="2000" dirty="0">
                <a:solidFill>
                  <a:schemeClr val="accent1"/>
                </a:solidFill>
              </a:rPr>
              <a:t> artistique en question et ce, dans le but de permettre à ces futurs citoyens de s’approprier «l’espace» culturel qui les entoure, de s’y engager plus activement en favorisant la construction du lien au sein des collectivités ;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16160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45" name="Shape 145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07294" y="91650"/>
            <a:ext cx="9222845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dirty="0" smtClean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Les effets de la médiation</a:t>
            </a:r>
            <a:endParaRPr lang="fr-FR" sz="6000" dirty="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55523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03200" indent="0">
              <a:buNone/>
            </a:pPr>
            <a:r>
              <a:rPr lang="fr-CA" sz="2400" dirty="0">
                <a:solidFill>
                  <a:schemeClr val="accent1"/>
                </a:solidFill>
              </a:rPr>
              <a:t>-Valoriser la diversité des expressions et des formes de création afin d’interpeller différentes sensibilités et intelligences </a:t>
            </a:r>
            <a:r>
              <a:rPr lang="fr-CA" sz="2400" dirty="0" smtClean="0">
                <a:solidFill>
                  <a:schemeClr val="accent1"/>
                </a:solidFill>
              </a:rPr>
              <a:t>;</a:t>
            </a:r>
            <a:endParaRPr lang="fr-CA" sz="2400" dirty="0">
              <a:solidFill>
                <a:schemeClr val="accent1"/>
              </a:solidFill>
            </a:endParaRPr>
          </a:p>
          <a:p>
            <a:pPr marL="203200" indent="0">
              <a:buNone/>
            </a:pPr>
            <a:r>
              <a:rPr lang="fr-CA" sz="2400" dirty="0">
                <a:solidFill>
                  <a:schemeClr val="accent1"/>
                </a:solidFill>
              </a:rPr>
              <a:t>-Par votre rôle, vous contribuez à la démocratisation de l’art et à son accès : conséquemment cela va faciliter la participation des citoyens à la vie culturelle, contribuer à l’épanouissement personnel des individus et au développement d’un sens communautaire </a:t>
            </a:r>
            <a:r>
              <a:rPr lang="fr-CA" sz="2400" dirty="0" smtClean="0">
                <a:solidFill>
                  <a:schemeClr val="accent1"/>
                </a:solidFill>
              </a:rPr>
              <a:t>;</a:t>
            </a:r>
            <a:endParaRPr lang="fr-CA" sz="2400" dirty="0">
              <a:solidFill>
                <a:schemeClr val="accent1"/>
              </a:solidFill>
            </a:endParaRPr>
          </a:p>
          <a:p>
            <a:pPr marL="203200" indent="0">
              <a:buNone/>
            </a:pPr>
            <a:endParaRPr lang="fr-CA" sz="2400" dirty="0">
              <a:solidFill>
                <a:schemeClr val="accent1"/>
              </a:solidFill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6526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45" name="Shape 145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07294" y="91650"/>
            <a:ext cx="9222845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dirty="0" smtClean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Les effets de la médiation</a:t>
            </a:r>
            <a:endParaRPr lang="fr-FR" sz="6000" dirty="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55523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03200" indent="0">
              <a:buNone/>
            </a:pPr>
            <a:r>
              <a:rPr lang="fr-CA" sz="2000" dirty="0" smtClean="0">
                <a:solidFill>
                  <a:schemeClr val="accent1"/>
                </a:solidFill>
              </a:rPr>
              <a:t>-</a:t>
            </a:r>
            <a:r>
              <a:rPr lang="fr-CA" sz="2400" dirty="0">
                <a:solidFill>
                  <a:schemeClr val="accent1"/>
                </a:solidFill>
              </a:rPr>
              <a:t>Des actions aux confluents des objectifs de la démocratie et de la démocratisation culturelles </a:t>
            </a:r>
            <a:r>
              <a:rPr lang="fr-CA" sz="2400" dirty="0" smtClean="0">
                <a:solidFill>
                  <a:schemeClr val="accent1"/>
                </a:solidFill>
              </a:rPr>
              <a:t>:</a:t>
            </a:r>
          </a:p>
          <a:p>
            <a:pPr marL="203200" indent="0" algn="ctr">
              <a:buNone/>
            </a:pPr>
            <a:r>
              <a:rPr lang="fr-CA" sz="2400" i="1" dirty="0" smtClean="0">
                <a:solidFill>
                  <a:schemeClr val="accent1"/>
                </a:solidFill>
              </a:rPr>
              <a:t>TRANSMISSION-PASSAGE-INTERPRÉTATION-APPROPRIATION-CRÉATION</a:t>
            </a:r>
          </a:p>
          <a:p>
            <a:pPr marL="203200" indent="0" algn="ctr">
              <a:buNone/>
            </a:pPr>
            <a:r>
              <a:rPr lang="fr-CA" sz="2400" dirty="0" smtClean="0">
                <a:solidFill>
                  <a:schemeClr val="accent1"/>
                </a:solidFill>
              </a:rPr>
              <a:t>-En </a:t>
            </a:r>
            <a:r>
              <a:rPr lang="fr-CA" sz="2400" dirty="0">
                <a:solidFill>
                  <a:schemeClr val="accent1"/>
                </a:solidFill>
              </a:rPr>
              <a:t>bâtissant des ponts, cela permet une réception ouverte et plus positive de l’œuvre…et peut-être même à plusieurs œuvres suivantes !</a:t>
            </a:r>
            <a:endParaRPr lang="fr-CA" sz="2400" i="1" dirty="0">
              <a:solidFill>
                <a:schemeClr val="accent1"/>
              </a:solidFill>
            </a:endParaRPr>
          </a:p>
          <a:p>
            <a:pPr marL="203200" indent="0" algn="ctr">
              <a:buNone/>
            </a:pPr>
            <a:endParaRPr lang="fr-CA" sz="2400" dirty="0">
              <a:solidFill>
                <a:schemeClr val="accent1"/>
              </a:solidFill>
            </a:endParaRPr>
          </a:p>
          <a:p>
            <a:pPr marL="203200" indent="0">
              <a:buNone/>
            </a:pPr>
            <a:endParaRPr lang="fr-CA" sz="2400" dirty="0">
              <a:solidFill>
                <a:schemeClr val="accent1"/>
              </a:solidFill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99373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45" name="Shape 145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07294" y="91650"/>
            <a:ext cx="9222845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dirty="0" smtClean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Les effets de la médiation</a:t>
            </a:r>
            <a:endParaRPr lang="fr-FR" sz="6000" dirty="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201242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203200" indent="0" algn="ctr">
              <a:buNone/>
            </a:pPr>
            <a:r>
              <a:rPr lang="fr-CA" sz="2400" i="1" dirty="0">
                <a:solidFill>
                  <a:schemeClr val="accent1"/>
                </a:solidFill>
              </a:rPr>
              <a:t> </a:t>
            </a:r>
            <a:endParaRPr lang="fr-CA" sz="2400" dirty="0">
              <a:solidFill>
                <a:schemeClr val="accent1"/>
              </a:solidFill>
            </a:endParaRPr>
          </a:p>
          <a:p>
            <a:pPr marL="203200" indent="0" algn="ctr">
              <a:buNone/>
            </a:pPr>
            <a:r>
              <a:rPr lang="fr-CA" sz="2400" i="1" dirty="0">
                <a:solidFill>
                  <a:schemeClr val="accent1"/>
                </a:solidFill>
              </a:rPr>
              <a:t>Un site Internet à visiter pour vous inspirer : </a:t>
            </a:r>
            <a:endParaRPr lang="fr-CA" sz="2400" dirty="0">
              <a:solidFill>
                <a:schemeClr val="accent1"/>
              </a:solidFill>
            </a:endParaRPr>
          </a:p>
          <a:p>
            <a:pPr marL="203200" indent="0" algn="ctr">
              <a:buNone/>
            </a:pPr>
            <a:r>
              <a:rPr lang="fr-CA" sz="2400" b="1" i="1" dirty="0">
                <a:solidFill>
                  <a:schemeClr val="accent1"/>
                </a:solidFill>
              </a:rPr>
              <a:t>Culture pour </a:t>
            </a:r>
            <a:r>
              <a:rPr lang="fr-CA" sz="2400" b="1" i="1" dirty="0" smtClean="0">
                <a:solidFill>
                  <a:schemeClr val="accent1"/>
                </a:solidFill>
              </a:rPr>
              <a:t>tous.ca </a:t>
            </a:r>
            <a:endParaRPr lang="fr-CA" sz="2400" dirty="0">
              <a:solidFill>
                <a:schemeClr val="accent1"/>
              </a:solidFill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51014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4" name="Shape 144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45" name="Shape 145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46" name="Shape 146"/>
          <p:cNvSpPr txBox="1">
            <a:spLocks noGrp="1"/>
          </p:cNvSpPr>
          <p:nvPr>
            <p:ph type="title"/>
          </p:nvPr>
        </p:nvSpPr>
        <p:spPr>
          <a:xfrm>
            <a:off x="3196800" y="874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Et vous?</a:t>
            </a:r>
          </a:p>
        </p:txBody>
      </p:sp>
      <p:sp>
        <p:nvSpPr>
          <p:cNvPr id="147" name="Shape 14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r>
              <a:rPr lang="fr-FR" sz="4800">
                <a:solidFill>
                  <a:srgbClr val="000000"/>
                </a:solidFill>
              </a:rPr>
              <a:t>Expériences vécues </a:t>
            </a:r>
          </a:p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None/>
            </a:pPr>
            <a:r>
              <a:rPr lang="fr-FR" sz="4800">
                <a:solidFill>
                  <a:srgbClr val="000000"/>
                </a:solidFill>
              </a:rPr>
              <a:t>à d’autres endroits?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284425" y="2116750"/>
            <a:ext cx="8643600" cy="287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lvl="1" indent="0" algn="ctr" rtl="0">
              <a:spcBef>
                <a:spcPts val="56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FR" sz="4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Constats et leçons tirés </a:t>
            </a:r>
          </a:p>
          <a:p>
            <a:pPr marL="457200" lvl="1" indent="0" algn="ctr" rtl="0">
              <a:spcBef>
                <a:spcPts val="56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FR" sz="4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de l’expérience 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491425" y="1065779"/>
            <a:ext cx="8229600" cy="123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fr-FR" sz="54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fr-FR" sz="54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2</a:t>
            </a:r>
            <a:r>
              <a:rPr lang="fr-FR" sz="5400" baseline="30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fr-FR" sz="5400" b="0" i="0" u="none" strike="noStrike" cap="none" baseline="30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fr-FR" sz="54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acte</a:t>
            </a:r>
          </a:p>
          <a:p>
            <a:pPr marL="457200" lvl="1" indent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5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Shape 159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60" name="Shape 160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914400" y="1984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Facteurs de réussite</a:t>
            </a:r>
          </a:p>
        </p:txBody>
      </p:sp>
      <p:sp>
        <p:nvSpPr>
          <p:cNvPr id="162" name="Shape 162"/>
          <p:cNvSpPr txBox="1"/>
          <p:nvPr/>
        </p:nvSpPr>
        <p:spPr>
          <a:xfrm>
            <a:off x="410850" y="1692900"/>
            <a:ext cx="8537700" cy="3929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marL="342900" lvl="0" indent="-342900" algn="just" rtl="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Char char="•"/>
            </a:pPr>
            <a:r>
              <a:rPr lang="fr-FR" sz="3200" dirty="0">
                <a:latin typeface="Calibri"/>
                <a:ea typeface="Calibri"/>
                <a:cs typeface="Calibri"/>
                <a:sym typeface="Calibri"/>
              </a:rPr>
              <a:t>Petit groupe d’</a:t>
            </a:r>
            <a:r>
              <a:rPr lang="fr-FR" sz="3200" dirty="0" err="1">
                <a:latin typeface="Calibri"/>
                <a:ea typeface="Calibri"/>
                <a:cs typeface="Calibri"/>
                <a:sym typeface="Calibri"/>
              </a:rPr>
              <a:t>étudiant.e.s</a:t>
            </a:r>
            <a:r>
              <a:rPr lang="fr-FR" sz="3200" dirty="0">
                <a:latin typeface="Calibri"/>
                <a:ea typeface="Calibri"/>
                <a:cs typeface="Calibri"/>
                <a:sym typeface="Calibri"/>
              </a:rPr>
              <a:t> avec un intérêt marqué pour la discipline</a:t>
            </a:r>
          </a:p>
          <a:p>
            <a:pPr marL="342900" lvl="0" indent="-342900" algn="just" rtl="0">
              <a:lnSpc>
                <a:spcPct val="115000"/>
              </a:lnSpc>
              <a:spcBef>
                <a:spcPts val="640"/>
              </a:spcBef>
              <a:buClr>
                <a:srgbClr val="000000"/>
              </a:buClr>
              <a:buSzPct val="100000"/>
              <a:buChar char="•"/>
            </a:pPr>
            <a:r>
              <a:rPr lang="fr-FR" sz="3200" dirty="0">
                <a:latin typeface="Calibri"/>
                <a:ea typeface="Calibri"/>
                <a:cs typeface="Calibri"/>
                <a:sym typeface="Calibri"/>
              </a:rPr>
              <a:t>Fascination pour le thème du totalitarisme</a:t>
            </a:r>
          </a:p>
          <a:p>
            <a:pPr marL="342900" lvl="0" indent="-342900" algn="just" rtl="0">
              <a:lnSpc>
                <a:spcPct val="115000"/>
              </a:lnSpc>
              <a:spcBef>
                <a:spcPts val="640"/>
              </a:spcBef>
              <a:buClr>
                <a:srgbClr val="000000"/>
              </a:buClr>
              <a:buSzPct val="100000"/>
              <a:buChar char="•"/>
            </a:pPr>
            <a:r>
              <a:rPr lang="fr-FR" sz="3200" dirty="0">
                <a:latin typeface="Calibri"/>
                <a:ea typeface="Calibri"/>
                <a:cs typeface="Calibri"/>
                <a:sym typeface="Calibri"/>
              </a:rPr>
              <a:t>Heureux concours de </a:t>
            </a:r>
            <a:r>
              <a:rPr lang="fr-FR" sz="3200" dirty="0" smtClean="0">
                <a:latin typeface="Calibri"/>
                <a:ea typeface="Calibri"/>
                <a:cs typeface="Calibri"/>
                <a:sym typeface="Calibri"/>
              </a:rPr>
              <a:t>circonstance</a:t>
            </a:r>
            <a:r>
              <a:rPr lang="fr-FR" sz="3200" dirty="0">
                <a:latin typeface="Calibri"/>
                <a:ea typeface="Calibri"/>
                <a:cs typeface="Calibri"/>
                <a:sym typeface="Calibri"/>
              </a:rPr>
              <a:t>		</a:t>
            </a:r>
          </a:p>
          <a:p>
            <a:pPr marL="342900" lvl="0" indent="-342900" algn="just" rtl="0">
              <a:lnSpc>
                <a:spcPct val="115000"/>
              </a:lnSpc>
              <a:spcBef>
                <a:spcPts val="640"/>
              </a:spcBef>
              <a:buClr>
                <a:srgbClr val="000000"/>
              </a:buClr>
              <a:buSzPct val="100000"/>
              <a:buFont typeface="Calibri"/>
              <a:buChar char="•"/>
            </a:pPr>
            <a:r>
              <a:rPr lang="fr-FR" sz="3200" dirty="0">
                <a:latin typeface="Calibri"/>
                <a:ea typeface="Calibri"/>
                <a:cs typeface="Calibri"/>
                <a:sym typeface="Calibri"/>
              </a:rPr>
              <a:t>Rencontre avec acteur </a:t>
            </a:r>
          </a:p>
          <a:p>
            <a:pPr lvl="0" indent="457200" algn="just" rtl="0">
              <a:lnSpc>
                <a:spcPct val="115000"/>
              </a:lnSpc>
              <a:spcBef>
                <a:spcPts val="640"/>
              </a:spcBef>
              <a:buNone/>
            </a:pPr>
            <a:r>
              <a:rPr lang="fr-FR" sz="3200" dirty="0">
                <a:latin typeface="Calibri"/>
                <a:ea typeface="Calibri"/>
                <a:cs typeface="Calibri"/>
                <a:sym typeface="Calibri"/>
              </a:rPr>
              <a:t>et metteure en scène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197"/>
          <p:cNvSpPr txBox="1"/>
          <p:nvPr/>
        </p:nvSpPr>
        <p:spPr>
          <a:xfrm>
            <a:off x="-430965" y="-873175"/>
            <a:ext cx="102174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r-FR" sz="6000" dirty="0" smtClean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Les commandos scolaires</a:t>
            </a:r>
            <a:endParaRPr lang="fr-FR" sz="6000" dirty="0">
              <a:solidFill>
                <a:srgbClr val="FFFFFF"/>
              </a:solidFill>
              <a:latin typeface="Cambria"/>
              <a:ea typeface="Cambria"/>
              <a:cs typeface="Cambria"/>
              <a:sym typeface="Cambri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471375" y="5663825"/>
            <a:ext cx="8485500" cy="7833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1800" dirty="0">
                <a:solidFill>
                  <a:srgbClr val="FFFFFF"/>
                </a:solidFill>
              </a:rPr>
              <a:t>Pour l’intégrale de la rencontre avec la metteure en scène, Edith </a:t>
            </a:r>
            <a:r>
              <a:rPr lang="fr-FR" sz="1800" dirty="0" err="1">
                <a:solidFill>
                  <a:srgbClr val="FFFFFF"/>
                </a:solidFill>
              </a:rPr>
              <a:t>Patenaude</a:t>
            </a:r>
            <a:r>
              <a:rPr lang="fr-FR" sz="1800" dirty="0">
                <a:solidFill>
                  <a:srgbClr val="FFFFFF"/>
                </a:solidFill>
              </a:rPr>
              <a:t>: </a:t>
            </a:r>
            <a:r>
              <a:rPr lang="fr-FR" sz="1800" u="sng" dirty="0">
                <a:solidFill>
                  <a:srgbClr val="FFFFFF"/>
                </a:solidFill>
                <a:hlinkClick r:id="rId3"/>
              </a:rPr>
              <a:t>https://www.youtube.com/watch?v=ugVcSyWWDbI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1800" dirty="0">
                <a:solidFill>
                  <a:srgbClr val="FFFFFF"/>
                </a:solidFill>
              </a:rPr>
              <a:t>(le son est meilleur après les 2 premières minutes..)</a:t>
            </a:r>
          </a:p>
        </p:txBody>
      </p:sp>
      <p:pic>
        <p:nvPicPr>
          <p:cNvPr id="173" name="Shape 173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4">
            <a:alphaModFix/>
          </a:blip>
          <a:srcRect t="1114" b="1114"/>
          <a:stretch/>
        </p:blipFill>
        <p:spPr>
          <a:xfrm>
            <a:off x="65725" y="331825"/>
            <a:ext cx="9078300" cy="499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457200" y="17271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Renforcer davantage les liens avec les cours de littérature et de philosophie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Plonger davantage dans l’œuvre originale 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Améliorer la coordination avec les autres </a:t>
            </a:r>
            <a:r>
              <a:rPr lang="fr-FR" sz="2800" dirty="0" err="1">
                <a:solidFill>
                  <a:srgbClr val="000000"/>
                </a:solidFill>
              </a:rPr>
              <a:t>enseignant.e.s</a:t>
            </a:r>
            <a:endParaRPr lang="fr-FR" sz="2800" dirty="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Renforcer les liens avec un organisme communautaire et pas seulement artistique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Sortie au théâtre en groupe ou non ?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Rendre obligatoires et accorder des points pour la présence aux rencontres</a:t>
            </a:r>
          </a:p>
        </p:txBody>
      </p:sp>
      <p:sp>
        <p:nvSpPr>
          <p:cNvPr id="179" name="Shape 179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80" name="Shape 180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9144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Si c’était à refaire…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4226" y="1308786"/>
            <a:ext cx="2741099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34346" y="3476242"/>
            <a:ext cx="2271000" cy="94410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/>
          <p:nvPr/>
        </p:nvSpPr>
        <p:spPr>
          <a:xfrm>
            <a:off x="0" y="-7620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551675" y="1467501"/>
            <a:ext cx="8229600" cy="5179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98666"/>
              <a:buFont typeface="Cambria"/>
              <a:buChar char="•"/>
            </a:pP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Caroline Boudreau, </a:t>
            </a:r>
          </a:p>
          <a:p>
            <a:pPr marL="0" marR="0" lvl="0" indent="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enseignante en science politique</a:t>
            </a:r>
          </a:p>
          <a:p>
            <a:pPr marL="0" marR="0" lvl="0" indent="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Cégep Garneau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64444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rgbClr val="000000"/>
              </a:buClr>
              <a:buSzPct val="98666"/>
              <a:buFont typeface="Cambria"/>
              <a:buChar char="•"/>
            </a:pPr>
            <a:r>
              <a:rPr lang="fr-FR" sz="296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ve Gaumond,</a:t>
            </a:r>
          </a:p>
          <a:p>
            <a:pPr marL="0" marR="0" lvl="0" indent="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étudiante, Université Laval</a:t>
            </a:r>
          </a:p>
          <a:p>
            <a:pPr marL="342900" marR="0" lvl="0" indent="-34290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64444"/>
              <a:buFont typeface="Arial"/>
              <a:buNone/>
            </a:pPr>
            <a:endParaRPr sz="1800" b="0" i="0" u="none" strike="noStrike" cap="none">
              <a:solidFill>
                <a:srgbClr val="000000"/>
              </a:solidFill>
              <a:latin typeface="Cambria"/>
              <a:ea typeface="Cambria"/>
              <a:cs typeface="Cambria"/>
              <a:sym typeface="Cambria"/>
            </a:endParaRPr>
          </a:p>
          <a:p>
            <a:pPr marL="342900" marR="0" lvl="0" indent="-34290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Clr>
                <a:srgbClr val="000000"/>
              </a:buClr>
              <a:buSzPct val="98666"/>
              <a:buFont typeface="Cambria"/>
              <a:buChar char="•"/>
            </a:pP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Sandra Lamoureux, </a:t>
            </a:r>
          </a:p>
          <a:p>
            <a:pPr marL="0" marR="0" lvl="0" indent="0" algn="l" rtl="0">
              <a:lnSpc>
                <a:spcPct val="80000"/>
              </a:lnSpc>
              <a:spcBef>
                <a:spcPts val="592"/>
              </a:spcBef>
              <a:spcAft>
                <a:spcPts val="0"/>
              </a:spcAft>
              <a:buNone/>
            </a:pP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responsable des groupes scol</a:t>
            </a:r>
            <a:r>
              <a:rPr lang="fr-FR" sz="296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aires</a:t>
            </a:r>
          </a:p>
          <a:p>
            <a:pPr marL="0" marR="0" lvl="0" indent="0" algn="l" rtl="0">
              <a:lnSpc>
                <a:spcPct val="80000"/>
              </a:lnSpc>
              <a:spcBef>
                <a:spcPts val="592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FR" sz="2960" b="0" i="0" u="none" strike="noStrike" cap="none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Théâtre le Trident</a:t>
            </a:r>
          </a:p>
        </p:txBody>
      </p:sp>
      <p:sp>
        <p:nvSpPr>
          <p:cNvPr id="85" name="Shape 85"/>
          <p:cNvSpPr txBox="1"/>
          <p:nvPr/>
        </p:nvSpPr>
        <p:spPr>
          <a:xfrm>
            <a:off x="3602125" y="114900"/>
            <a:ext cx="6498900" cy="9441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fr-FR" sz="6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Animatrices </a:t>
            </a:r>
          </a:p>
        </p:txBody>
      </p:sp>
      <p:cxnSp>
        <p:nvCxnSpPr>
          <p:cNvPr id="86" name="Shape 86"/>
          <p:cNvCxnSpPr/>
          <p:nvPr/>
        </p:nvCxnSpPr>
        <p:spPr>
          <a:xfrm flipH="1">
            <a:off x="2315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pic>
        <p:nvPicPr>
          <p:cNvPr id="2" name="Image 1" descr="trident-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46" y="4838820"/>
            <a:ext cx="2670791" cy="1399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457200" y="17271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 sz="2800" dirty="0">
              <a:solidFill>
                <a:srgbClr val="000000"/>
              </a:solidFill>
            </a:endParaRP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Période charnière : idéale pour choquer et bouleverser</a:t>
            </a:r>
          </a:p>
          <a:p>
            <a: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</a:pPr>
            <a:r>
              <a:rPr lang="fr-FR" sz="2800" dirty="0">
                <a:solidFill>
                  <a:srgbClr val="000000"/>
                </a:solidFill>
              </a:rPr>
              <a:t>Contact avec l’</a:t>
            </a:r>
            <a:r>
              <a:rPr lang="fr-FR" sz="2800" dirty="0" err="1">
                <a:solidFill>
                  <a:srgbClr val="000000"/>
                </a:solidFill>
              </a:rPr>
              <a:t>oeuvre</a:t>
            </a:r>
            <a:r>
              <a:rPr lang="fr-FR" sz="2800" dirty="0">
                <a:solidFill>
                  <a:srgbClr val="000000"/>
                </a:solidFill>
              </a:rPr>
              <a:t> </a:t>
            </a:r>
          </a:p>
          <a:p>
            <a:pPr lv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</a:pPr>
            <a:r>
              <a:rPr lang="fr-FR" sz="2800" dirty="0">
                <a:solidFill>
                  <a:srgbClr val="000000"/>
                </a:solidFill>
              </a:rPr>
              <a:t>Conférence sur Hannah Arendt   </a:t>
            </a:r>
            <a:r>
              <a:rPr lang="fr-FR" sz="2800" dirty="0"/>
              <a:t>	</a:t>
            </a:r>
            <a:endParaRPr lang="fr-FR" sz="2800" dirty="0">
              <a:solidFill>
                <a:srgbClr val="000000"/>
              </a:solidFill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187" name="Shape 187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88" name="Shape 188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89" name="Shape 189"/>
          <p:cNvSpPr txBox="1">
            <a:spLocks noGrp="1"/>
          </p:cNvSpPr>
          <p:nvPr>
            <p:ph type="title"/>
          </p:nvPr>
        </p:nvSpPr>
        <p:spPr>
          <a:xfrm>
            <a:off x="9144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Si c’était à re</a:t>
            </a:r>
            <a:r>
              <a:rPr lang="fr-FR" sz="6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vivre… </a:t>
            </a:r>
          </a:p>
        </p:txBody>
      </p:sp>
      <p:pic>
        <p:nvPicPr>
          <p:cNvPr id="6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09083" y="4549515"/>
            <a:ext cx="3934918" cy="19527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title"/>
          </p:nvPr>
        </p:nvSpPr>
        <p:spPr>
          <a:xfrm>
            <a:off x="284425" y="2116750"/>
            <a:ext cx="8643600" cy="287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lvl="1" indent="0" algn="ctr" rtl="0">
              <a:spcBef>
                <a:spcPts val="56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FR" sz="48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Idées et possibilités pour diverses disciplines 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491425" y="1065779"/>
            <a:ext cx="8229600" cy="123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fr-FR" sz="54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fr-FR" sz="54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3</a:t>
            </a:r>
            <a:r>
              <a:rPr lang="fr-FR" sz="5400" baseline="30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</a:t>
            </a:r>
            <a:r>
              <a:rPr lang="fr-FR" sz="5400" b="0" i="0" u="none" strike="noStrike" cap="none" baseline="30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fr-FR" sz="54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acte</a:t>
            </a:r>
          </a:p>
          <a:p>
            <a:pPr marL="457200" lvl="1" indent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5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Shape 208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09" name="Shape 209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10" name="Shape 210"/>
          <p:cNvSpPr txBox="1"/>
          <p:nvPr/>
        </p:nvSpPr>
        <p:spPr>
          <a:xfrm>
            <a:off x="-706650" y="-685800"/>
            <a:ext cx="10695600" cy="2412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r-FR" sz="42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Quelques suggestions pour 2016-2017</a:t>
            </a:r>
          </a:p>
        </p:txBody>
      </p:sp>
      <p:pic>
        <p:nvPicPr>
          <p:cNvPr id="211" name="Shape 211"/>
          <p:cNvPicPr preferRelativeResize="0"/>
          <p:nvPr/>
        </p:nvPicPr>
        <p:blipFill rotWithShape="1">
          <a:blip r:embed="rId3">
            <a:alphaModFix/>
          </a:blip>
          <a:srcRect l="36788"/>
          <a:stretch/>
        </p:blipFill>
        <p:spPr>
          <a:xfrm rot="-1139938">
            <a:off x="7110710" y="5261875"/>
            <a:ext cx="1964550" cy="16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457200" y="1587475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rtl="0">
              <a:spcBef>
                <a:spcPts val="0"/>
              </a:spcBef>
              <a:buClr>
                <a:srgbClr val="000000"/>
              </a:buClr>
            </a:pPr>
            <a:r>
              <a:rPr lang="fr-FR">
                <a:solidFill>
                  <a:srgbClr val="000000"/>
                </a:solidFill>
              </a:rPr>
              <a:t>1984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</a:pPr>
            <a:r>
              <a:rPr lang="fr-FR">
                <a:solidFill>
                  <a:srgbClr val="000000"/>
                </a:solidFill>
              </a:rPr>
              <a:t>Les marches du pouvoir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</a:pPr>
            <a:r>
              <a:rPr lang="fr-FR">
                <a:solidFill>
                  <a:srgbClr val="000000"/>
                </a:solidFill>
              </a:rPr>
              <a:t>Qu’est-ce qu’on a fait au bon Dieu?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</a:pPr>
            <a:r>
              <a:rPr lang="fr-FR">
                <a:solidFill>
                  <a:srgbClr val="000000"/>
                </a:solidFill>
              </a:rPr>
              <a:t>25 x la révolte!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</a:pPr>
            <a:r>
              <a:rPr lang="fr-FR">
                <a:solidFill>
                  <a:srgbClr val="000000"/>
                </a:solidFill>
              </a:rPr>
              <a:t>L’esclavage et la présence des Noirs dans la ville de Québec</a:t>
            </a:r>
          </a:p>
          <a:p>
            <a:pPr lvl="0" rtl="0">
              <a:spcBef>
                <a:spcPts val="0"/>
              </a:spcBef>
              <a:buClr>
                <a:srgbClr val="000000"/>
              </a:buClr>
            </a:pPr>
            <a:r>
              <a:rPr lang="fr-FR">
                <a:solidFill>
                  <a:srgbClr val="000000"/>
                </a:solidFill>
              </a:rPr>
              <a:t>et bien d’autres </a:t>
            </a:r>
          </a:p>
        </p:txBody>
      </p:sp>
      <p:pic>
        <p:nvPicPr>
          <p:cNvPr id="213" name="Shape 213"/>
          <p:cNvPicPr preferRelativeResize="0"/>
          <p:nvPr/>
        </p:nvPicPr>
        <p:blipFill rotWithShape="1">
          <a:blip r:embed="rId4">
            <a:alphaModFix/>
          </a:blip>
          <a:srcRect l="16442" t="16630" r="18181" b="20756"/>
          <a:stretch/>
        </p:blipFill>
        <p:spPr>
          <a:xfrm>
            <a:off x="5444699" y="1049825"/>
            <a:ext cx="3556425" cy="19158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Shape 2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71637">
            <a:off x="5183950" y="5422024"/>
            <a:ext cx="1911300" cy="16903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l="28973" t="10605" r="13491" b="35160"/>
          <a:stretch/>
        </p:blipFill>
        <p:spPr>
          <a:xfrm rot="928645">
            <a:off x="6845420" y="3069087"/>
            <a:ext cx="2947561" cy="1562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457200" y="17271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28600">
              <a:spcBef>
                <a:spcPts val="0"/>
              </a:spcBef>
              <a:buClr>
                <a:srgbClr val="000000"/>
              </a:buClr>
              <a:buFont typeface="Cambria"/>
            </a:pPr>
            <a:r>
              <a:rPr lang="fr-FR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Qu’est-ce que ça vous inspire pour vos cours en 2016-2017?</a:t>
            </a:r>
          </a:p>
          <a:p>
            <a:pPr marL="457200" lvl="0" indent="-228600" rtl="0">
              <a:spcBef>
                <a:spcPts val="0"/>
              </a:spcBef>
              <a:buClr>
                <a:srgbClr val="000000"/>
              </a:buClr>
              <a:buFont typeface="Cambria"/>
            </a:pPr>
            <a:r>
              <a:rPr lang="fr-FR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Retour en plénière pour les faits saillants et idées de génie</a:t>
            </a:r>
          </a:p>
        </p:txBody>
      </p:sp>
      <p:sp>
        <p:nvSpPr>
          <p:cNvPr id="221" name="Shape 221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22" name="Shape 222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23" name="Shape 223"/>
          <p:cNvSpPr txBox="1"/>
          <p:nvPr/>
        </p:nvSpPr>
        <p:spPr>
          <a:xfrm>
            <a:off x="6024600" y="-7642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r-FR" sz="6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Et vous?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229" name="Shape 229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230" name="Shape 230"/>
          <p:cNvSpPr txBox="1"/>
          <p:nvPr/>
        </p:nvSpPr>
        <p:spPr>
          <a:xfrm>
            <a:off x="-76200" y="-914400"/>
            <a:ext cx="9550200" cy="300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fr-FR" sz="6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Tirage, 3 fois plutôt qu’une!</a:t>
            </a:r>
          </a:p>
        </p:txBody>
      </p:sp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buNone/>
            </a:pPr>
            <a:r>
              <a:rPr lang="fr-FR">
                <a:solidFill>
                  <a:srgbClr val="000000"/>
                </a:solidFill>
              </a:rPr>
              <a:t>Gracieuseté de…</a:t>
            </a:r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  <a:p>
            <a:pPr marL="0" lvl="0" indent="-69850" rtl="0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endParaRPr/>
          </a:p>
          <a:p>
            <a:pPr marL="0" lvl="0" indent="0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32" name="Shape 232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95800" y="4787650"/>
            <a:ext cx="5334000" cy="171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4" name="Shape 234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921750" y="1417650"/>
            <a:ext cx="3369999" cy="336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trident-logo.jpg">
            <a:hlinkClick r:id="rId7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69" y="2461134"/>
            <a:ext cx="3378482" cy="17701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body" idx="1"/>
          </p:nvPr>
        </p:nvSpPr>
        <p:spPr>
          <a:xfrm>
            <a:off x="6858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32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Tour de table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rgbClr val="000000"/>
              </a:solidFill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32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 3 actes:</a:t>
            </a:r>
          </a:p>
          <a:p>
            <a: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1) Mise en</a:t>
            </a:r>
            <a:r>
              <a:rPr lang="fr-FR" dirty="0">
                <a:solidFill>
                  <a:srgbClr val="000000"/>
                </a:solidFill>
              </a:rPr>
              <a:t> contexte: utilisation des arts et de la culture dans des projets pédagogiques</a:t>
            </a:r>
          </a:p>
          <a:p>
            <a: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2800" b="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2) Constats et leçons tirés de l</a:t>
            </a:r>
            <a:r>
              <a:rPr lang="fr-FR" dirty="0">
                <a:solidFill>
                  <a:srgbClr val="000000"/>
                </a:solidFill>
              </a:rPr>
              <a:t>’expérience</a:t>
            </a:r>
          </a:p>
          <a:p>
            <a: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dirty="0">
                <a:solidFill>
                  <a:srgbClr val="000000"/>
                </a:solidFill>
              </a:rPr>
              <a:t>3) Idées et possibilités pour diverses disciplines: planification pour l’automne 2016</a:t>
            </a:r>
          </a:p>
          <a:p>
            <a: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b="1" dirty="0" smtClean="0">
                <a:solidFill>
                  <a:schemeClr val="accent5"/>
                </a:solidFill>
              </a:rPr>
              <a:t>Pour </a:t>
            </a:r>
            <a:r>
              <a:rPr lang="fr-FR" b="1" dirty="0">
                <a:solidFill>
                  <a:schemeClr val="accent5"/>
                </a:solidFill>
              </a:rPr>
              <a:t>conclure: 3 tirages!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3200" b="1" i="0" u="none" strike="noStrike" cap="none" dirty="0">
              <a:solidFill>
                <a:schemeClr val="dk1"/>
              </a:solidFill>
              <a:sym typeface="Calibri"/>
            </a:endParaRPr>
          </a:p>
        </p:txBody>
      </p:sp>
      <p:pic>
        <p:nvPicPr>
          <p:cNvPr id="72" name="Shape 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89587" y="1417650"/>
            <a:ext cx="2714625" cy="1809750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/>
          <p:nvPr/>
        </p:nvSpPr>
        <p:spPr>
          <a:xfrm>
            <a:off x="0" y="-11625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2514600" y="1716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Déroulement</a:t>
            </a:r>
          </a:p>
        </p:txBody>
      </p:sp>
      <p:cxnSp>
        <p:nvCxnSpPr>
          <p:cNvPr id="75" name="Shape 75"/>
          <p:cNvCxnSpPr/>
          <p:nvPr/>
        </p:nvCxnSpPr>
        <p:spPr>
          <a:xfrm flipH="1">
            <a:off x="2315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457200" y="1326300"/>
            <a:ext cx="8229600" cy="55659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fr-FR" sz="3200" b="0" i="0" u="none" strike="noStrike" cap="none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En groupe de 3 ou 4 personnes...</a:t>
            </a:r>
          </a:p>
          <a:p>
            <a:pPr indent="-342900">
              <a:spcAft>
                <a:spcPts val="0"/>
              </a:spcAft>
              <a:buClr>
                <a:srgbClr val="000000"/>
              </a:buClr>
              <a:buFont typeface="Cambria"/>
              <a:buChar char="•"/>
            </a:pPr>
            <a:r>
              <a:rPr lang="fr-FR" dirty="0" smtClean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Présentez</a:t>
            </a:r>
            <a:r>
              <a:rPr lang="fr-FR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-vous en </a:t>
            </a:r>
            <a:r>
              <a:rPr lang="fr-FR" dirty="0" smtClean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indiquant votre</a:t>
            </a:r>
          </a:p>
          <a:p>
            <a:pPr marL="0" indent="0">
              <a:spcAft>
                <a:spcPts val="0"/>
              </a:spcAft>
              <a:buClr>
                <a:srgbClr val="000000"/>
              </a:buClr>
              <a:buNone/>
            </a:pPr>
            <a:r>
              <a:rPr lang="fr-FR" dirty="0" smtClean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fr-FR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cégep et votre discipline.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Char char="•"/>
            </a:pPr>
            <a:r>
              <a:rPr lang="fr-FR" dirty="0" smtClean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Avez</a:t>
            </a:r>
            <a:r>
              <a:rPr lang="fr-FR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-vous</a:t>
            </a:r>
            <a:r>
              <a:rPr lang="fr-FR" sz="3200" b="0" i="0" u="none" strike="noStrike" cap="none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déjà intégré une pièce de théâtre ou une </a:t>
            </a:r>
            <a:r>
              <a:rPr lang="fr-FR" sz="3200" b="0" i="0" u="none" strike="noStrike" cap="none" dirty="0" err="1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oeuvre</a:t>
            </a:r>
            <a:r>
              <a:rPr lang="fr-FR" sz="3200" b="0" i="0" u="none" strike="noStrike" cap="none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 artistique dans un de vos cours pour aborder un concept ou un thème particulier?</a:t>
            </a:r>
          </a:p>
          <a:p>
            <a:pPr marR="0" lvl="1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Font typeface="Cambria"/>
            </a:pPr>
            <a:r>
              <a:rPr lang="fr-FR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Si non, quelle idée vous vient rapidement à l’esprit?</a:t>
            </a:r>
          </a:p>
          <a:p>
            <a:pPr marL="342900" marR="0" lvl="0" indent="-342900" algn="l" rtl="0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32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2" name="Shape 92"/>
          <p:cNvPicPr preferRelativeResize="0"/>
          <p:nvPr/>
        </p:nvPicPr>
        <p:blipFill rotWithShape="1">
          <a:blip r:embed="rId3">
            <a:alphaModFix/>
          </a:blip>
          <a:srcRect l="14076"/>
          <a:stretch/>
        </p:blipFill>
        <p:spPr>
          <a:xfrm>
            <a:off x="7052876" y="1326299"/>
            <a:ext cx="2196049" cy="1234637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4" name="Shape 94"/>
          <p:cNvSpPr txBox="1">
            <a:spLocks noGrp="1"/>
          </p:cNvSpPr>
          <p:nvPr>
            <p:ph type="title"/>
          </p:nvPr>
        </p:nvSpPr>
        <p:spPr>
          <a:xfrm>
            <a:off x="3533475" y="91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Et vous?</a:t>
            </a:r>
          </a:p>
        </p:txBody>
      </p:sp>
      <p:cxnSp>
        <p:nvCxnSpPr>
          <p:cNvPr id="95" name="Shape 95"/>
          <p:cNvCxnSpPr/>
          <p:nvPr/>
        </p:nvCxnSpPr>
        <p:spPr>
          <a:xfrm flipH="1">
            <a:off x="2315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284425" y="2116750"/>
            <a:ext cx="8643600" cy="2874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457200" lvl="1" indent="0" algn="ctr" rtl="0">
              <a:spcBef>
                <a:spcPts val="56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FR" sz="4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Mise en contexte: </a:t>
            </a:r>
          </a:p>
          <a:p>
            <a:pPr marL="457200" lvl="1" indent="0" algn="ctr" rtl="0">
              <a:spcBef>
                <a:spcPts val="56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fr-FR" sz="4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utilisation des arts et de la culture dans des projets pédagogiques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491425" y="1065779"/>
            <a:ext cx="8229600" cy="123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rgbClr val="FFFFFF"/>
              </a:buClr>
              <a:buSzPct val="25000"/>
              <a:buFont typeface="Arial"/>
              <a:buNone/>
            </a:pPr>
            <a:r>
              <a:rPr lang="fr-FR" sz="54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  <a:r>
              <a:rPr lang="fr-FR" sz="54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1</a:t>
            </a:r>
            <a:r>
              <a:rPr lang="fr-FR" sz="5400" b="0" i="0" u="none" strike="noStrike" cap="none" baseline="30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er </a:t>
            </a:r>
            <a:r>
              <a:rPr lang="fr-FR" sz="54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acte</a:t>
            </a:r>
          </a:p>
          <a:p>
            <a:pPr marL="457200" lvl="1" indent="0" rtl="0"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endParaRPr sz="54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" name="Shape 10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 l="-89718" r="-89718"/>
          <a:stretch/>
        </p:blipFill>
        <p:spPr>
          <a:xfrm>
            <a:off x="5320758" y="3647755"/>
            <a:ext cx="5334420" cy="3210245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Shape 107"/>
          <p:cNvSpPr txBox="1"/>
          <p:nvPr/>
        </p:nvSpPr>
        <p:spPr>
          <a:xfrm>
            <a:off x="177199" y="1417650"/>
            <a:ext cx="6136200" cy="5104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32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Œuvre marquante de George Orwell publiée en 1948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32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Fiction inspirée des dérives des régimes politiques de l’URSS et de l’Allemagne nazie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32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Imagine un monde futur sous le contrôle de l’omniprésent </a:t>
            </a:r>
            <a:r>
              <a:rPr lang="fr-FR" sz="3200" b="0" i="1" u="none" strike="noStrike" cap="none" dirty="0" err="1">
                <a:latin typeface="Calibri"/>
                <a:ea typeface="Calibri"/>
                <a:cs typeface="Calibri"/>
                <a:sym typeface="Calibri"/>
              </a:rPr>
              <a:t>Big</a:t>
            </a:r>
            <a:r>
              <a:rPr lang="fr-FR" sz="3200" b="0" i="1" u="none" strike="noStrike" cap="none" dirty="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FR" sz="3200" b="0" i="1" u="none" strike="noStrike" cap="none" dirty="0" err="1">
                <a:latin typeface="Calibri"/>
                <a:ea typeface="Calibri"/>
                <a:cs typeface="Calibri"/>
                <a:sym typeface="Calibri"/>
              </a:rPr>
              <a:t>brother</a:t>
            </a:r>
            <a:endParaRPr lang="fr-FR" sz="3200" b="0" i="1" u="none" strike="noStrike" cap="none" dirty="0"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3200" b="0" i="0" u="none" strike="noStrike" cap="none" dirty="0">
                <a:latin typeface="Calibri"/>
                <a:ea typeface="Calibri"/>
                <a:cs typeface="Calibri"/>
                <a:sym typeface="Calibri"/>
              </a:rPr>
              <a:t>Novlangue et le contrôle de la pensée</a:t>
            </a:r>
          </a:p>
        </p:txBody>
      </p:sp>
      <p:sp>
        <p:nvSpPr>
          <p:cNvPr id="108" name="Shape 108"/>
          <p:cNvSpPr/>
          <p:nvPr/>
        </p:nvSpPr>
        <p:spPr>
          <a:xfrm>
            <a:off x="5745800" y="1326299"/>
            <a:ext cx="3908700" cy="2043300"/>
          </a:xfrm>
          <a:prstGeom prst="cloudCallout">
            <a:avLst>
              <a:gd name="adj1" fmla="val 31209"/>
              <a:gd name="adj2" fmla="val 61178"/>
            </a:avLst>
          </a:prstGeom>
          <a:solidFill>
            <a:srgbClr val="990000"/>
          </a:solidFill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47"/>
              </a:srgbClr>
            </a:outerShdw>
          </a:effectLst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r-FR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 guerre c’est la paix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r-FR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 liberté c’est l’esclavage</a:t>
            </a:r>
          </a:p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r-FR" sz="1800" b="0" i="0" u="none" strike="noStrike" cap="none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L’ignorance c’est la force</a:t>
            </a:r>
          </a:p>
        </p:txBody>
      </p:sp>
      <p:sp>
        <p:nvSpPr>
          <p:cNvPr id="109" name="Shape 109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2570751" y="139325"/>
            <a:ext cx="6438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 b="0" i="1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1984</a:t>
            </a:r>
            <a:r>
              <a:rPr lang="fr-FR" sz="6000" b="0" i="0" u="none" strike="noStrike" cap="none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en 2 minutes</a:t>
            </a:r>
          </a:p>
        </p:txBody>
      </p:sp>
      <p:cxnSp>
        <p:nvCxnSpPr>
          <p:cNvPr id="111" name="Shape 111"/>
          <p:cNvCxnSpPr/>
          <p:nvPr/>
        </p:nvCxnSpPr>
        <p:spPr>
          <a:xfrm flipH="1">
            <a:off x="2315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12" name="Shape 112"/>
          <p:cNvSpPr/>
          <p:nvPr/>
        </p:nvSpPr>
        <p:spPr>
          <a:xfrm>
            <a:off x="193907" y="6725"/>
            <a:ext cx="1974900" cy="1408200"/>
          </a:xfrm>
          <a:prstGeom prst="wedgeEllipseCallout">
            <a:avLst>
              <a:gd name="adj1" fmla="val -61578"/>
              <a:gd name="adj2" fmla="val 51202"/>
            </a:avLst>
          </a:prstGeom>
          <a:solidFill>
            <a:srgbClr val="990000"/>
          </a:solidFill>
          <a:ln w="381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  <a:effectLst>
            <a:outerShdw blurRad="39999" dist="20000" dir="5400000" rotWithShape="0">
              <a:srgbClr val="000000">
                <a:alpha val="37650"/>
              </a:srgbClr>
            </a:outerShdw>
          </a:effectLst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SzPct val="25000"/>
              <a:buNone/>
            </a:pPr>
            <a:r>
              <a:rPr lang="fr-FR" sz="18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Big</a:t>
            </a:r>
            <a:r>
              <a:rPr lang="fr-FR" sz="18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fr-FR" sz="18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brother</a:t>
            </a:r>
            <a:r>
              <a:rPr lang="fr-FR" sz="18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fr-FR" sz="18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is</a:t>
            </a:r>
            <a:r>
              <a:rPr lang="fr-FR" sz="18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fr-FR" sz="18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watching</a:t>
            </a:r>
            <a:r>
              <a:rPr lang="fr-FR" sz="18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 </a:t>
            </a:r>
            <a:r>
              <a:rPr lang="fr-FR" sz="1800" b="0" i="0" u="none" strike="noStrike" cap="none" dirty="0" err="1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you</a:t>
            </a:r>
            <a:r>
              <a:rPr lang="fr-FR" sz="1800" b="0" i="0" u="none" strike="noStrike" cap="none" dirty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rPr>
              <a:t>…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body" idx="1"/>
          </p:nvPr>
        </p:nvSpPr>
        <p:spPr>
          <a:xfrm>
            <a:off x="457200" y="242085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indent="-317500">
              <a:spcAft>
                <a:spcPts val="0"/>
              </a:spcAft>
              <a:buClr>
                <a:srgbClr val="000000"/>
              </a:buClr>
              <a:buFont typeface="Calibri"/>
              <a:buChar char="•"/>
            </a:pPr>
            <a:r>
              <a:rPr lang="fr-FR" sz="2800" i="1" dirty="0" smtClean="0">
                <a:solidFill>
                  <a:srgbClr val="000000"/>
                </a:solidFill>
              </a:rPr>
              <a:t>1984</a:t>
            </a:r>
            <a:r>
              <a:rPr lang="fr-FR" sz="2800" dirty="0" smtClean="0">
                <a:solidFill>
                  <a:srgbClr val="000000"/>
                </a:solidFill>
              </a:rPr>
              <a:t> </a:t>
            </a:r>
            <a:r>
              <a:rPr lang="fr-FR" sz="2800" dirty="0">
                <a:solidFill>
                  <a:srgbClr val="000000"/>
                </a:solidFill>
              </a:rPr>
              <a:t>= le régime totalitaire et ses composantes</a:t>
            </a:r>
          </a:p>
          <a:p>
            <a:pPr marL="342900" marR="0" lvl="0" indent="-3175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libri"/>
              <a:buChar char="•"/>
            </a:pPr>
            <a:r>
              <a:rPr lang="fr-FR" sz="2800" dirty="0" smtClean="0">
                <a:solidFill>
                  <a:srgbClr val="000000"/>
                </a:solidFill>
              </a:rPr>
              <a:t>Lié </a:t>
            </a:r>
            <a:r>
              <a:rPr lang="fr-FR" sz="2800" dirty="0">
                <a:solidFill>
                  <a:srgbClr val="000000"/>
                </a:solidFill>
              </a:rPr>
              <a:t>au développement des compétences: </a:t>
            </a:r>
          </a:p>
          <a:p>
            <a:pPr marL="0" lvl="0" indent="457200" rtl="0"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0000"/>
                </a:solidFill>
              </a:rPr>
              <a:t>1. </a:t>
            </a:r>
            <a:r>
              <a:rPr lang="fr-FR" sz="2800" i="1" dirty="0">
                <a:solidFill>
                  <a:srgbClr val="000000"/>
                </a:solidFill>
              </a:rPr>
              <a:t>Définir</a:t>
            </a:r>
            <a:r>
              <a:rPr lang="fr-FR" sz="2800" dirty="0">
                <a:solidFill>
                  <a:srgbClr val="000000"/>
                </a:solidFill>
              </a:rPr>
              <a:t> les caractéristiques propres aux principaux </a:t>
            </a:r>
          </a:p>
          <a:p>
            <a:pPr marL="0" lvl="0" indent="457200" rtl="0"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0000"/>
                </a:solidFill>
              </a:rPr>
              <a:t>régimes politiques actuels</a:t>
            </a:r>
          </a:p>
          <a:p>
            <a:pPr marL="457200" lvl="0" indent="0" rtl="0"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2800" dirty="0">
                <a:solidFill>
                  <a:srgbClr val="000000"/>
                </a:solidFill>
              </a:rPr>
              <a:t>2. </a:t>
            </a:r>
            <a:r>
              <a:rPr lang="fr-FR" sz="2800" i="1" dirty="0">
                <a:solidFill>
                  <a:srgbClr val="000000"/>
                </a:solidFill>
              </a:rPr>
              <a:t>Comprendre</a:t>
            </a:r>
            <a:r>
              <a:rPr lang="fr-FR" sz="2800" dirty="0">
                <a:solidFill>
                  <a:srgbClr val="000000"/>
                </a:solidFill>
              </a:rPr>
              <a:t> les relations entre idéologies et régimes politiques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fr-FR" sz="2800" dirty="0">
                <a:solidFill>
                  <a:srgbClr val="000000"/>
                </a:solidFill>
              </a:rPr>
              <a:t>Calendriers scolaire et théâtral qui concordent</a:t>
            </a: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fr-FR" sz="2400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1. </a:t>
            </a: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Shape 118"/>
          <p:cNvSpPr/>
          <p:nvPr/>
        </p:nvSpPr>
        <p:spPr>
          <a:xfrm>
            <a:off x="0" y="0"/>
            <a:ext cx="9144000" cy="23100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-309700" y="427025"/>
            <a:ext cx="9694800" cy="1463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5500" i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1984 </a:t>
            </a:r>
            <a:r>
              <a:rPr lang="fr-FR" sz="55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&amp;</a:t>
            </a:r>
            <a:r>
              <a:rPr lang="fr-FR" sz="5500" i="1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</a:t>
            </a:r>
          </a:p>
          <a:p>
            <a:pPr marL="0" marR="0" lvl="0" indent="0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48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Idéologies et régimes politiques: </a:t>
            </a:r>
          </a:p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3600" i="1">
                <a:solidFill>
                  <a:srgbClr val="CC0000"/>
                </a:solidFill>
                <a:latin typeface="Cambria"/>
                <a:ea typeface="Cambria"/>
                <a:cs typeface="Cambria"/>
                <a:sym typeface="Cambria"/>
              </a:rPr>
              <a:t>un beau concours de circonstances</a:t>
            </a:r>
          </a:p>
        </p:txBody>
      </p:sp>
      <p:cxnSp>
        <p:nvCxnSpPr>
          <p:cNvPr id="120" name="Shape 120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Shape 126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 txBox="1">
            <a:spLocks noGrp="1"/>
          </p:cNvSpPr>
          <p:nvPr>
            <p:ph type="title"/>
          </p:nvPr>
        </p:nvSpPr>
        <p:spPr>
          <a:xfrm>
            <a:off x="-137200" y="99075"/>
            <a:ext cx="94242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Perception des étudiant.e.s</a:t>
            </a:r>
          </a:p>
        </p:txBody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14285"/>
              <a:buFont typeface="Cambria"/>
              <a:buChar char="•"/>
            </a:pPr>
            <a:r>
              <a:rPr lang="fr-FR" sz="2800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Utiliser la manifestation culturelle comme levier à l’enseignement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14285"/>
              <a:buFont typeface="Cambria"/>
              <a:buChar char="•"/>
            </a:pPr>
            <a:r>
              <a:rPr lang="fr-FR" sz="2800" dirty="0" smtClean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Importance </a:t>
            </a:r>
            <a:r>
              <a:rPr lang="fr-FR" sz="2800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de la discussion </a:t>
            </a:r>
          </a:p>
          <a:p>
            <a:pPr marL="342900" marR="0" lvl="0" indent="-317500" algn="l" rtl="0">
              <a:spcBef>
                <a:spcPts val="64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Cambria"/>
              <a:buChar char="•"/>
            </a:pPr>
            <a:r>
              <a:rPr lang="fr-FR" sz="2800" dirty="0">
                <a:solidFill>
                  <a:srgbClr val="000000"/>
                </a:solidFill>
                <a:latin typeface="Cambria"/>
                <a:ea typeface="Cambria"/>
                <a:cs typeface="Cambria"/>
                <a:sym typeface="Cambria"/>
              </a:rPr>
              <a:t>Axer les travaux sur la réflexion et non sur le présentéisme </a:t>
            </a: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None/>
            </a:pPr>
            <a:r>
              <a:rPr lang="fr-FR" sz="2400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1. </a:t>
            </a:r>
            <a:r>
              <a:rPr lang="fr-FR" sz="2400" i="1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Définir</a:t>
            </a:r>
            <a:r>
              <a:rPr lang="fr-FR" sz="2400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les caractéristiques propres aux principaux régimes politiques actuels</a:t>
            </a:r>
          </a:p>
          <a:p>
            <a:pPr marL="0" lvl="0" indent="0" rtl="0">
              <a:spcBef>
                <a:spcPts val="300"/>
              </a:spcBef>
              <a:spcAft>
                <a:spcPts val="0"/>
              </a:spcAft>
              <a:buNone/>
            </a:pPr>
            <a:r>
              <a:rPr lang="fr-FR" sz="2400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2.     </a:t>
            </a:r>
            <a:r>
              <a:rPr lang="fr-FR" sz="2400" i="1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Comprendre</a:t>
            </a:r>
            <a:r>
              <a:rPr lang="fr-FR" sz="2400" dirty="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 les relations entre idéologies et régimes politiques</a:t>
            </a: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9" name="Shape 129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410850" y="1739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0" marR="0" lvl="0" indent="0" algn="l" rtl="0">
              <a:spcBef>
                <a:spcPts val="560"/>
              </a:spcBef>
              <a:spcAft>
                <a:spcPts val="0"/>
              </a:spcAft>
              <a:buNone/>
            </a:pPr>
            <a:endParaRPr/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2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Shape 135"/>
          <p:cNvSpPr/>
          <p:nvPr/>
        </p:nvSpPr>
        <p:spPr>
          <a:xfrm>
            <a:off x="0" y="0"/>
            <a:ext cx="9144000" cy="13263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rt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136" name="Shape 136"/>
          <p:cNvCxnSpPr/>
          <p:nvPr/>
        </p:nvCxnSpPr>
        <p:spPr>
          <a:xfrm flipH="1">
            <a:off x="155375" y="-78775"/>
            <a:ext cx="11700" cy="7101300"/>
          </a:xfrm>
          <a:prstGeom prst="straightConnector1">
            <a:avLst/>
          </a:prstGeom>
          <a:noFill/>
          <a:ln w="114300" cap="flat" cmpd="sng">
            <a:solidFill>
              <a:srgbClr val="990000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137" name="Shape 137"/>
          <p:cNvSpPr txBox="1">
            <a:spLocks noGrp="1"/>
          </p:cNvSpPr>
          <p:nvPr>
            <p:ph type="title"/>
          </p:nvPr>
        </p:nvSpPr>
        <p:spPr>
          <a:xfrm>
            <a:off x="260025" y="274650"/>
            <a:ext cx="88839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fr-FR" sz="6000">
                <a:solidFill>
                  <a:srgbClr val="FFFFFF"/>
                </a:solidFill>
                <a:latin typeface="Cambria"/>
                <a:ea typeface="Cambria"/>
                <a:cs typeface="Cambria"/>
                <a:sym typeface="Cambria"/>
              </a:rPr>
              <a:t>Rôle de médiateur culturel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600" b="0" i="0" u="none" strike="noStrike" cap="none" dirty="0" smtClean="0">
              <a:solidFill>
                <a:schemeClr val="dk1"/>
              </a:solidFill>
              <a:sym typeface="Calibri"/>
            </a:endParaRPr>
          </a:p>
          <a:p>
            <a:pPr lvl="1" indent="-285750">
              <a:spcAft>
                <a:spcPts val="0"/>
              </a:spcAft>
              <a:buNone/>
            </a:pP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-UN </a:t>
            </a:r>
            <a:r>
              <a:rPr lang="fr-C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MÉDIAN </a:t>
            </a:r>
            <a:r>
              <a:rPr lang="fr-CA" sz="36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médian</a:t>
            </a:r>
            <a:r>
              <a:rPr lang="fr-C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r>
              <a:rPr lang="fr-CA" sz="36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me.djɑ</a:t>
            </a: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̃</a:t>
            </a:r>
            <a:r>
              <a:rPr lang="fr-C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  <a:endParaRPr lang="fr-CA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indent="-285750">
              <a:spcAft>
                <a:spcPts val="0"/>
              </a:spcAft>
              <a:buNone/>
            </a:pPr>
            <a:r>
              <a:rPr lang="fr-CA" sz="36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(Didactique</a:t>
            </a: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 est </a:t>
            </a: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placé au milieu.</a:t>
            </a:r>
          </a:p>
          <a:p>
            <a:pPr lvl="1" indent="-285750">
              <a:spcAft>
                <a:spcPts val="0"/>
              </a:spcAft>
              <a:buNone/>
            </a:pP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fr-CA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 particulier</a:t>
            </a: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(</a:t>
            </a:r>
            <a:r>
              <a:rPr lang="fr-CA" sz="36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Botanique</a:t>
            </a: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fr-CA" sz="36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Qualifie </a:t>
            </a:r>
            <a:r>
              <a:rPr lang="fr-CA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nervure qui est au milieu de chaque feuille.</a:t>
            </a: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742950" marR="0" lvl="1" indent="-285750" algn="l" rtl="0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None/>
            </a:pPr>
            <a:endParaRPr sz="1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820</Words>
  <Application>Microsoft Macintosh PowerPoint</Application>
  <PresentationFormat>Présentation à l'écran (4:3)</PresentationFormat>
  <Paragraphs>216</Paragraphs>
  <Slides>24</Slides>
  <Notes>24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28" baseType="lpstr">
      <vt:lpstr>Cambria</vt:lpstr>
      <vt:lpstr>Calibri</vt:lpstr>
      <vt:lpstr>Impact</vt:lpstr>
      <vt:lpstr>beach-day</vt:lpstr>
      <vt:lpstr>1984:   Entre le monde des arts  et les idéologies politiques</vt:lpstr>
      <vt:lpstr>Présentation PowerPoint</vt:lpstr>
      <vt:lpstr>Déroulement</vt:lpstr>
      <vt:lpstr>Et vous?</vt:lpstr>
      <vt:lpstr>Mise en contexte:  utilisation des arts et de la culture dans des projets pédagogiques</vt:lpstr>
      <vt:lpstr>1984 en 2 minutes</vt:lpstr>
      <vt:lpstr>1984 &amp;  Idéologies et régimes politiques:  un beau concours de circonstances</vt:lpstr>
      <vt:lpstr>Perception des étudiant.e.s</vt:lpstr>
      <vt:lpstr>Rôle de médiateur culturel</vt:lpstr>
      <vt:lpstr>Rôle de médiateur culturel</vt:lpstr>
      <vt:lpstr>Les effets de la médiation</vt:lpstr>
      <vt:lpstr>Les effets de la médiation</vt:lpstr>
      <vt:lpstr>Les effets de la médiation</vt:lpstr>
      <vt:lpstr>Et vous?</vt:lpstr>
      <vt:lpstr>Constats et leçons tirés  de l’expérience </vt:lpstr>
      <vt:lpstr>Facteurs de réussite</vt:lpstr>
      <vt:lpstr>Présentation PowerPoint</vt:lpstr>
      <vt:lpstr>Pour l’intégrale de la rencontre avec la metteure en scène, Edith Patenaude: https://www.youtube.com/watch?v=ugVcSyWWDbI (le son est meilleur après les 2 premières minutes..)</vt:lpstr>
      <vt:lpstr>Si c’était à refaire…</vt:lpstr>
      <vt:lpstr>Si c’était à revivre… </vt:lpstr>
      <vt:lpstr>Idées et possibilités pour diverses disciplines 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1984:   Entre le monde des arts  et les idéologies politiques</dc:title>
  <dc:creator>Eve Gaumond</dc:creator>
  <cp:lastModifiedBy>Caroline Boudreau</cp:lastModifiedBy>
  <cp:revision>12</cp:revision>
  <cp:lastPrinted>2016-06-08T15:33:38Z</cp:lastPrinted>
  <dcterms:modified xsi:type="dcterms:W3CDTF">2016-06-09T01:20:44Z</dcterms:modified>
</cp:coreProperties>
</file>