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56" r:id="rId2"/>
    <p:sldId id="275" r:id="rId3"/>
    <p:sldId id="281" r:id="rId4"/>
    <p:sldId id="270" r:id="rId5"/>
    <p:sldId id="273" r:id="rId6"/>
    <p:sldId id="272" r:id="rId7"/>
    <p:sldId id="291" r:id="rId8"/>
    <p:sldId id="274" r:id="rId9"/>
    <p:sldId id="292" r:id="rId10"/>
    <p:sldId id="276" r:id="rId11"/>
    <p:sldId id="285" r:id="rId12"/>
    <p:sldId id="283" r:id="rId13"/>
    <p:sldId id="263" r:id="rId14"/>
    <p:sldId id="271" r:id="rId15"/>
    <p:sldId id="262" r:id="rId16"/>
    <p:sldId id="264" r:id="rId17"/>
    <p:sldId id="268" r:id="rId18"/>
    <p:sldId id="289" r:id="rId19"/>
    <p:sldId id="282" r:id="rId20"/>
    <p:sldId id="290" r:id="rId21"/>
    <p:sldId id="287" r:id="rId22"/>
    <p:sldId id="278" r:id="rId23"/>
    <p:sldId id="279" r:id="rId24"/>
    <p:sldId id="280" r:id="rId25"/>
    <p:sldId id="288" r:id="rId26"/>
  </p:sldIdLst>
  <p:sldSz cx="9144000" cy="6858000" type="screen4x3"/>
  <p:notesSz cx="7010400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="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145" d="100"/>
          <a:sy n="145" d="100"/>
        </p:scale>
        <p:origin x="-1088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339" y="1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072050-7A71-4786-9275-5584685933E6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8772526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339" y="8772526"/>
            <a:ext cx="3038475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E35967-04DC-4947-8B2B-E00F1A807D8C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95564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21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65F68-5513-41BB-A92A-1E5097C4A063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387767"/>
            <a:ext cx="5608320" cy="415591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772378"/>
            <a:ext cx="3037840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772378"/>
            <a:ext cx="3037840" cy="4621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2B367B-2C40-481E-98C7-E4C6758DA16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67347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15070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000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71108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093479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1111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32296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fr-FR"/>
              <a:t>Modifier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535377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40028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2635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30938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2865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40897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47305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6939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4545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24626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8528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F96674F-B164-426A-A0D8-920A1B080C14}" type="datetimeFigureOut">
              <a:rPr lang="fr-CA" smtClean="0"/>
              <a:pPr/>
              <a:t>30/08/16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8D3F522-B56E-477D-9E2B-B4C499ABE4A6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30484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amelie.lamothe@cegepst.qc.ca" TargetMode="External"/><Relationship Id="rId4" Type="http://schemas.openxmlformats.org/officeDocument/2006/relationships/hyperlink" Target="mailto:marieclaude.levesque@cegepst.qc.ca" TargetMode="External"/><Relationship Id="rId5" Type="http://schemas.openxmlformats.org/officeDocument/2006/relationships/hyperlink" Target="mailto:rachelle.decarie@cegepst.qc.ca" TargetMode="External"/><Relationship Id="rId6" Type="http://schemas.openxmlformats.org/officeDocument/2006/relationships/hyperlink" Target="mailto:sophie.hasty@cegepst.qc.ca" TargetMode="External"/><Relationship Id="rId7" Type="http://schemas.openxmlformats.org/officeDocument/2006/relationships/hyperlink" Target="mailto:sylvie.masse@cegepst.qc.ca" TargetMode="External"/><Relationship Id="rId1" Type="http://schemas.openxmlformats.org/officeDocument/2006/relationships/slideLayout" Target="../slideLayouts/slideLayout6.xml"/><Relationship Id="rId2" Type="http://schemas.openxmlformats.org/officeDocument/2006/relationships/hyperlink" Target="mailto:tommy.robert@cegepst.qc.c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15616" y="620689"/>
            <a:ext cx="7992888" cy="2880319"/>
          </a:xfrm>
        </p:spPr>
        <p:txBody>
          <a:bodyPr>
            <a:normAutofit/>
          </a:bodyPr>
          <a:lstStyle/>
          <a:p>
            <a:r>
              <a:rPr lang="fr-CA" sz="5200" b="1" dirty="0"/>
              <a:t>Taux de réussite à l’EUF : enquête sur un succès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057909" y="4365105"/>
            <a:ext cx="5762563" cy="1800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A" sz="2000" dirty="0">
                <a:latin typeface="+mj-lt"/>
              </a:rPr>
              <a:t>Récit de pratique présenté par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A" sz="2000" dirty="0">
                <a:latin typeface="+mj-lt"/>
              </a:rPr>
              <a:t>Amélie Lamothe et Tommy Robert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A" sz="2000" dirty="0">
                <a:latin typeface="+mj-lt"/>
              </a:rPr>
              <a:t>Cégep de Sorel-Tracy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A" sz="2000" dirty="0">
                <a:latin typeface="+mj-lt"/>
              </a:rPr>
              <a:t>Juin 2016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A" sz="2000" dirty="0"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fr-CA" sz="2000" dirty="0"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fr-CA" sz="2000" dirty="0">
                <a:latin typeface="+mj-lt"/>
              </a:rPr>
              <a:t> </a:t>
            </a:r>
            <a:r>
              <a:rPr lang="fr-CA" sz="1100" dirty="0">
                <a:latin typeface="+mj-lt"/>
              </a:rPr>
              <a:t>L’emploi du masculin  pour désigner les personnes n’a d’autre fin que d’alléger le texte</a:t>
            </a:r>
            <a:r>
              <a:rPr lang="fr-CA" sz="2000" dirty="0">
                <a:latin typeface="+mj-lt"/>
              </a:rPr>
              <a:t>. 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139207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82133" y="-27384"/>
            <a:ext cx="8161867" cy="1981200"/>
          </a:xfrm>
        </p:spPr>
        <p:txBody>
          <a:bodyPr>
            <a:normAutofit/>
          </a:bodyPr>
          <a:lstStyle/>
          <a:p>
            <a:r>
              <a:rPr lang="fr-CA" sz="3800" b="1" dirty="0"/>
              <a:t>Le Centre d’aide en français  (CAF)</a:t>
            </a:r>
            <a:br>
              <a:rPr lang="fr-CA" sz="3800" b="1" dirty="0"/>
            </a:br>
            <a:r>
              <a:rPr lang="fr-CA" sz="3800" b="1" dirty="0"/>
              <a:t>et sa « rencontre complice » </a:t>
            </a:r>
            <a:endParaRPr lang="fr-CA" sz="38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43608" y="2060848"/>
            <a:ext cx="7859216" cy="3744416"/>
          </a:xfrm>
        </p:spPr>
        <p:txBody>
          <a:bodyPr anchor="t" anchorCtr="0">
            <a:normAutofit fontScale="85000" lnSpcReduction="20000"/>
          </a:bodyPr>
          <a:lstStyle/>
          <a:p>
            <a:r>
              <a:rPr lang="fr-CA" sz="2000" dirty="0">
                <a:latin typeface="+mj-lt"/>
              </a:rPr>
              <a:t>Petit groupe (20 personnes)</a:t>
            </a:r>
          </a:p>
          <a:p>
            <a:r>
              <a:rPr lang="fr-CA" sz="2000" dirty="0">
                <a:latin typeface="+mj-lt"/>
              </a:rPr>
              <a:t>Un maximum de publicité </a:t>
            </a:r>
          </a:p>
          <a:p>
            <a:r>
              <a:rPr lang="fr-CA" sz="2000" dirty="0">
                <a:latin typeface="+mj-lt"/>
              </a:rPr>
              <a:t>1 mois et demi avant l’EUF</a:t>
            </a:r>
          </a:p>
          <a:p>
            <a:r>
              <a:rPr lang="fr-CA" sz="2000" dirty="0">
                <a:latin typeface="+mj-lt"/>
              </a:rPr>
              <a:t>Ouvert à tous mais conçue pour (EUF manquante pour DEC, RAC, 2 échecs et plus, pas de cours de français </a:t>
            </a:r>
          </a:p>
          <a:p>
            <a:r>
              <a:rPr lang="fr-CA" sz="2000" dirty="0">
                <a:latin typeface="+mj-lt"/>
              </a:rPr>
              <a:t>Démystifier l’EUF : Vrai ou FAUX</a:t>
            </a:r>
          </a:p>
          <a:p>
            <a:r>
              <a:rPr lang="fr-CA" sz="2000" dirty="0">
                <a:latin typeface="+mj-lt"/>
              </a:rPr>
              <a:t>Remise de documents relatifs à l'analyse et à la langue </a:t>
            </a:r>
          </a:p>
          <a:p>
            <a:r>
              <a:rPr lang="fr-CA" sz="2000" dirty="0">
                <a:latin typeface="+mj-lt"/>
              </a:rPr>
              <a:t>Sur demande, (généralement entre 2 et 5 personnes) deux à trois rencontres en atelier ( individuelle ou en petits groupes) avec une question d’examen, correction et commentaires </a:t>
            </a:r>
          </a:p>
          <a:p>
            <a:r>
              <a:rPr lang="fr-CA" sz="2000" dirty="0">
                <a:latin typeface="+mj-lt"/>
              </a:rPr>
              <a:t>Possibilité d’un suivi régulier (6 rencontres ) avec tuteur</a:t>
            </a:r>
          </a:p>
          <a:p>
            <a:r>
              <a:rPr lang="fr-CA" sz="2000" dirty="0">
                <a:latin typeface="+mj-lt"/>
              </a:rPr>
              <a:t>Préparation et diffusion d’un PowerPoint aux enseignants</a:t>
            </a:r>
          </a:p>
          <a:p>
            <a:endParaRPr lang="fr-CA" sz="1600" dirty="0"/>
          </a:p>
          <a:p>
            <a:pPr marL="0" indent="0">
              <a:buNone/>
            </a:pPr>
            <a:endParaRPr lang="fr-CA" sz="1800" dirty="0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09214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7240" y="-27384"/>
            <a:ext cx="8219256" cy="1981200"/>
          </a:xfrm>
        </p:spPr>
        <p:txBody>
          <a:bodyPr>
            <a:normAutofit/>
          </a:bodyPr>
          <a:lstStyle/>
          <a:p>
            <a:r>
              <a:rPr lang="fr-CA" sz="3300" b="1" dirty="0"/>
              <a:t>Le Service d’aide à l’intégration des étudiants (SAIDE) et le dépistage précoce </a:t>
            </a:r>
            <a:endParaRPr lang="fr-CA" sz="3300" b="1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2133" y="2132856"/>
            <a:ext cx="7704667" cy="3942927"/>
          </a:xfrm>
        </p:spPr>
        <p:txBody>
          <a:bodyPr anchor="t" anchorCtr="0">
            <a:normAutofit/>
          </a:bodyPr>
          <a:lstStyle/>
          <a:p>
            <a:r>
              <a:rPr lang="fr-CA" dirty="0">
                <a:latin typeface="+mj-lt"/>
              </a:rPr>
              <a:t>Dépistage collectif (renforcement en français) (2012-2013)</a:t>
            </a:r>
          </a:p>
          <a:p>
            <a:r>
              <a:rPr lang="fr-CA" dirty="0">
                <a:latin typeface="+mj-lt"/>
              </a:rPr>
              <a:t>Dépistage systématique des étudiants en Incomplet-CAF (2012-2013)</a:t>
            </a:r>
          </a:p>
          <a:p>
            <a:r>
              <a:rPr lang="fr-CA" dirty="0">
                <a:latin typeface="+mj-lt"/>
              </a:rPr>
              <a:t>Outils de référence CAF-SAIDE/API-SAIDE, enseignants et personnel scolaire </a:t>
            </a:r>
          </a:p>
          <a:p>
            <a:r>
              <a:rPr lang="fr-CA" dirty="0">
                <a:latin typeface="+mj-lt"/>
              </a:rPr>
              <a:t>Formation tuteurs SAIDE-CAF</a:t>
            </a:r>
          </a:p>
          <a:p>
            <a:r>
              <a:rPr lang="fr-CA" dirty="0">
                <a:latin typeface="+mj-lt"/>
              </a:rPr>
              <a:t>Organisation de la journée de l’EUF : la pause </a:t>
            </a: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42867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2133" y="-27384"/>
            <a:ext cx="7704667" cy="1981200"/>
          </a:xfrm>
        </p:spPr>
        <p:txBody>
          <a:bodyPr>
            <a:normAutofit/>
          </a:bodyPr>
          <a:lstStyle/>
          <a:p>
            <a:r>
              <a:rPr lang="fr-CA" sz="3800" b="1" dirty="0"/>
              <a:t>Le Bureau des Apprentissages et des Ressources (BAR) et ses ateliers de survie </a:t>
            </a:r>
            <a:endParaRPr lang="fr-CA" sz="3800" b="1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2133" y="2132856"/>
            <a:ext cx="7704667" cy="4002360"/>
          </a:xfrm>
        </p:spPr>
        <p:txBody>
          <a:bodyPr>
            <a:normAutofit fontScale="77500" lnSpcReduction="20000"/>
          </a:bodyPr>
          <a:lstStyle/>
          <a:p>
            <a:endParaRPr lang="fr-CA" dirty="0"/>
          </a:p>
          <a:p>
            <a:pPr algn="just"/>
            <a:r>
              <a:rPr lang="fr-CA" sz="3400" dirty="0">
                <a:latin typeface="+mj-lt"/>
              </a:rPr>
              <a:t>Un espace physique (échanges, entraide)</a:t>
            </a:r>
          </a:p>
          <a:p>
            <a:pPr algn="just"/>
            <a:r>
              <a:rPr lang="fr-CA" sz="3400" dirty="0">
                <a:latin typeface="+mj-lt"/>
              </a:rPr>
              <a:t>La diffusion d’outils, de ressources et d’astuces (papier et Web) </a:t>
            </a:r>
            <a:endParaRPr lang="fr-CA" sz="3400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sz="3400" dirty="0">
                <a:latin typeface="+mj-lt"/>
              </a:rPr>
              <a:t>Des ateliers :</a:t>
            </a:r>
          </a:p>
          <a:p>
            <a:pPr lvl="1" algn="just">
              <a:buFontTx/>
              <a:buChar char="-"/>
            </a:pPr>
            <a:r>
              <a:rPr lang="fr-CA" sz="2900" dirty="0">
                <a:latin typeface="+mj-lt"/>
              </a:rPr>
              <a:t>Respire et relaxe</a:t>
            </a:r>
          </a:p>
          <a:p>
            <a:pPr lvl="1" algn="just">
              <a:buFontTx/>
              <a:buChar char="-"/>
            </a:pPr>
            <a:r>
              <a:rPr lang="fr-CA" sz="2900" dirty="0">
                <a:latin typeface="+mj-lt"/>
              </a:rPr>
              <a:t>Lire et retenir</a:t>
            </a:r>
          </a:p>
          <a:p>
            <a:pPr lvl="1" algn="just">
              <a:buFontTx/>
              <a:buChar char="-"/>
            </a:pPr>
            <a:r>
              <a:rPr lang="fr-CA" sz="2900" dirty="0">
                <a:latin typeface="+mj-lt"/>
              </a:rPr>
              <a:t>Organise ta session </a:t>
            </a:r>
          </a:p>
          <a:p>
            <a:pPr lvl="1" algn="just">
              <a:buFontTx/>
              <a:buChar char="-"/>
            </a:pPr>
            <a:r>
              <a:rPr lang="fr-CA" sz="2900" dirty="0">
                <a:latin typeface="+mj-lt"/>
              </a:rPr>
              <a:t>Bonnes sources bien citées, bon travaux.</a:t>
            </a:r>
          </a:p>
          <a:p>
            <a:pPr>
              <a:buFontTx/>
              <a:buChar char="-"/>
            </a:pPr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54827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2133" y="20217"/>
            <a:ext cx="7704667" cy="1752599"/>
          </a:xfrm>
        </p:spPr>
        <p:txBody>
          <a:bodyPr>
            <a:noAutofit/>
          </a:bodyPr>
          <a:lstStyle/>
          <a:p>
            <a:r>
              <a:rPr lang="fr-CA" sz="2800" b="1" dirty="0"/>
              <a:t>Taux de réussite à l’EUF : réussite globale de tous les collèges et du Cégep de Sorel-Tracy</a:t>
            </a:r>
            <a:br>
              <a:rPr lang="fr-CA" sz="2800" b="1" dirty="0"/>
            </a:br>
            <a:r>
              <a:rPr lang="fr-CA" sz="2800" b="1" dirty="0"/>
              <a:t> 2001 à 2015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15616" y="1988840"/>
            <a:ext cx="3528392" cy="37899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dirty="0">
                <a:latin typeface="+mj-lt"/>
              </a:rPr>
              <a:t>Taux de réussite global</a:t>
            </a:r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16016" y="1916832"/>
            <a:ext cx="4104456" cy="38770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dirty="0">
                <a:latin typeface="+mj-lt"/>
              </a:rPr>
              <a:t>Taux de réussite Cégep de Sorel-Tracy</a:t>
            </a:r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  <a:p>
            <a:endParaRPr lang="fr-CA" sz="22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964297"/>
            <a:ext cx="5687490" cy="705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5600464"/>
              </p:ext>
            </p:extLst>
          </p:nvPr>
        </p:nvGraphicFramePr>
        <p:xfrm>
          <a:off x="5580112" y="2420888"/>
          <a:ext cx="2088000" cy="3340800"/>
        </p:xfrm>
        <a:graphic>
          <a:graphicData uri="http://schemas.openxmlformats.org/drawingml/2006/table">
            <a:tbl>
              <a:tblPr firstRow="1" firstCol="1" bandRow="1"/>
              <a:tblGrid>
                <a:gridCol w="103782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921814773"/>
                    </a:ext>
                  </a:extLst>
                </a:gridCol>
                <a:gridCol w="1050173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675633249"/>
                    </a:ext>
                  </a:extLst>
                </a:gridCol>
              </a:tblGrid>
              <a:tr h="3930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Année scolaire</a:t>
                      </a:r>
                      <a:endParaRPr lang="fr-C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Français</a:t>
                      </a:r>
                      <a:endParaRPr lang="fr-C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378375992"/>
                  </a:ext>
                </a:extLst>
              </a:tr>
              <a:tr h="29477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2001-2002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2002-2003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2003-2004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2004-2005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2005-2006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2006-2007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2007-2008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2008-2009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2009-2010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2010-2011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2011-2012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2012-2013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2013-2014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2014-2015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71,2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82,2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79,4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79,5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84,8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88,9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86,4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85,9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80,7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87,7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88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89</a:t>
                      </a:r>
                      <a:endParaRPr lang="fr-CA" sz="11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3720694421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21515589"/>
              </p:ext>
            </p:extLst>
          </p:nvPr>
        </p:nvGraphicFramePr>
        <p:xfrm>
          <a:off x="1475656" y="2444548"/>
          <a:ext cx="2088000" cy="3317139"/>
        </p:xfrm>
        <a:graphic>
          <a:graphicData uri="http://schemas.openxmlformats.org/drawingml/2006/table">
            <a:tbl>
              <a:tblPr firstRow="1" firstCol="1" bandRow="1"/>
              <a:tblGrid>
                <a:gridCol w="1000110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3218296158"/>
                    </a:ext>
                  </a:extLst>
                </a:gridCol>
                <a:gridCol w="1087890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223527370"/>
                    </a:ext>
                  </a:extLst>
                </a:gridCol>
              </a:tblGrid>
              <a:tr h="4146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fr-CA" sz="12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Année scolaire</a:t>
                      </a:r>
                      <a:endParaRPr lang="fr-CA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fr-CA" sz="12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Français</a:t>
                      </a:r>
                      <a:endParaRPr lang="fr-CA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715239536"/>
                  </a:ext>
                </a:extLst>
              </a:tr>
              <a:tr h="290249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2001-2002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2002-2003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2003-2004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2004-2005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2005-2006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2006-2007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2007-2008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2008-2009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2009-2010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2010-2011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2011-2012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2012-2013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2013-2014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2014-2015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84,4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85,9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84,8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84,8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81,1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83,4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83,3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82,8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82,4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84,2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84,3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83,1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83,3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fr-CA" sz="1200" b="1" baseline="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83,8</a:t>
                      </a:r>
                      <a:endParaRPr lang="fr-CA" sz="1100" b="1" baseline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CC2E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9695285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6501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82133" y="-27384"/>
            <a:ext cx="7704667" cy="1809800"/>
          </a:xfrm>
        </p:spPr>
        <p:txBody>
          <a:bodyPr>
            <a:normAutofit/>
          </a:bodyPr>
          <a:lstStyle/>
          <a:p>
            <a:r>
              <a:rPr lang="fr-CA" sz="3800" b="1" dirty="0"/>
              <a:t>Taux global de réussite à l’EUF</a:t>
            </a: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6409" y="1438966"/>
            <a:ext cx="8028079" cy="3646218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5661248"/>
            <a:ext cx="6012159" cy="764704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941" y="1340110"/>
            <a:ext cx="8233014" cy="3740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141916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71600" y="116632"/>
            <a:ext cx="8100203" cy="936104"/>
          </a:xfrm>
        </p:spPr>
        <p:txBody>
          <a:bodyPr>
            <a:noAutofit/>
          </a:bodyPr>
          <a:lstStyle/>
          <a:p>
            <a:r>
              <a:rPr lang="fr-CA" sz="3800" b="1" dirty="0"/>
              <a:t>Taux de réussite par programme</a:t>
            </a:r>
            <a:br>
              <a:rPr lang="fr-CA" sz="3800" b="1" dirty="0"/>
            </a:br>
            <a:r>
              <a:rPr lang="fr-CA" sz="3800" b="1" dirty="0"/>
              <a:t>Cégep de Sorel-Tracy</a:t>
            </a:r>
          </a:p>
        </p:txBody>
      </p:sp>
      <p:graphicFrame>
        <p:nvGraphicFramePr>
          <p:cNvPr id="12" name="Espace réservé du contenu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4586049"/>
              </p:ext>
            </p:extLst>
          </p:nvPr>
        </p:nvGraphicFramePr>
        <p:xfrm>
          <a:off x="1125915" y="1340768"/>
          <a:ext cx="7694557" cy="4634823"/>
        </p:xfrm>
        <a:graphic>
          <a:graphicData uri="http://schemas.openxmlformats.org/drawingml/2006/table">
            <a:tbl>
              <a:tblPr/>
              <a:tblGrid>
                <a:gridCol w="64585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0"/>
                    </a:ext>
                  </a:extLst>
                </a:gridCol>
                <a:gridCol w="1933602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1"/>
                    </a:ext>
                  </a:extLst>
                </a:gridCol>
                <a:gridCol w="63938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2"/>
                    </a:ext>
                  </a:extLst>
                </a:gridCol>
                <a:gridCol w="63938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3"/>
                    </a:ext>
                  </a:extLst>
                </a:gridCol>
                <a:gridCol w="63938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4"/>
                    </a:ext>
                  </a:extLst>
                </a:gridCol>
                <a:gridCol w="63938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5"/>
                    </a:ext>
                  </a:extLst>
                </a:gridCol>
                <a:gridCol w="63938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6"/>
                    </a:ext>
                  </a:extLst>
                </a:gridCol>
                <a:gridCol w="63938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7"/>
                    </a:ext>
                  </a:extLst>
                </a:gridCol>
                <a:gridCol w="63938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8"/>
                    </a:ext>
                  </a:extLst>
                </a:gridCol>
                <a:gridCol w="639387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9"/>
                    </a:ext>
                  </a:extLst>
                </a:gridCol>
              </a:tblGrid>
              <a:tr h="154384">
                <a:tc>
                  <a:txBody>
                    <a:bodyPr/>
                    <a:lstStyle/>
                    <a:p>
                      <a:pPr algn="ctr" fontAlgn="b"/>
                      <a:endParaRPr lang="fr-CA" sz="800" b="1" i="0" u="none" strike="noStrike" dirty="0">
                        <a:solidFill>
                          <a:srgbClr val="000000"/>
                        </a:solidFill>
                        <a:effectLst/>
                        <a:latin typeface="TimesNewRoman"/>
                      </a:endParaRPr>
                    </a:p>
                  </a:txBody>
                  <a:tcPr marL="7017" marR="7017" marT="70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CA" sz="800" b="1" i="0" u="none" strike="noStrike">
                        <a:solidFill>
                          <a:srgbClr val="000000"/>
                        </a:solidFill>
                        <a:effectLst/>
                        <a:latin typeface="TimesNewRoman"/>
                      </a:endParaRPr>
                    </a:p>
                  </a:txBody>
                  <a:tcPr marL="7017" marR="7017" marT="70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Automne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Hiver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Été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NewRoman"/>
                        </a:rPr>
                        <a:t>Année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0"/>
                  </a:ext>
                </a:extLst>
              </a:tr>
              <a:tr h="154384">
                <a:tc>
                  <a:txBody>
                    <a:bodyPr/>
                    <a:lstStyle/>
                    <a:p>
                      <a:pPr algn="ctr" fontAlgn="b"/>
                      <a:endParaRPr lang="fr-CA" sz="800" b="1" i="0" u="none" strike="noStrike">
                        <a:solidFill>
                          <a:srgbClr val="000000"/>
                        </a:solidFill>
                        <a:effectLst/>
                        <a:latin typeface="TimesNewRoman"/>
                      </a:endParaRPr>
                    </a:p>
                  </a:txBody>
                  <a:tcPr marL="7017" marR="7017" marT="701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fr-CA" sz="800" b="1" i="0" u="none" strike="noStrike">
                        <a:solidFill>
                          <a:srgbClr val="000000"/>
                        </a:solidFill>
                        <a:effectLst/>
                        <a:latin typeface="TimesNewRoman"/>
                      </a:endParaRPr>
                    </a:p>
                  </a:txBody>
                  <a:tcPr marL="7017" marR="7017" marT="701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2014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2015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2015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"/>
                        </a:rPr>
                        <a:t>2014-2015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1"/>
                  </a:ext>
                </a:extLst>
              </a:tr>
              <a:tr h="597151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Code </a:t>
                      </a:r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prog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Programme de DEC 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Nbre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d´étudiants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Taux global de réussite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%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Nbre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d´étudiants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Taux global de réussite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%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Nbre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d´étudiants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Taux global de réussite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%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Nbre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d´étudiants-passations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Taux global de réussite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/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%</a:t>
                      </a:r>
                    </a:p>
                  </a:txBody>
                  <a:tcPr marL="7017" marR="7017" marT="701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2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200B0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Sciences de la nature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3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300A0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Sciences humaines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45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95,6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96,2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72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95,8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4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500A1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Arts, lettres et communication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5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180A0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Soins infirmiers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81,8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90,9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6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241A0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Techniques de génie mécanique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83,3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</a:t>
                      </a:r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72,2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7"/>
                  </a:ext>
                </a:extLst>
              </a:tr>
              <a:tr h="301973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243C0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Technologie de l'électronique industrielle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37,5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77,8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61,1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8"/>
                  </a:ext>
                </a:extLst>
              </a:tr>
              <a:tr h="301973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260B0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Environnement, hygiène et sécurité </a:t>
                      </a:r>
                    </a:p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au travail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FF0000"/>
                          </a:solidFill>
                          <a:effectLst/>
                          <a:latin typeface="Times New Roman"/>
                        </a:rPr>
                        <a:t>62,5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9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322A0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Techniques d'éducation à l'enfance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10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351A0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Techniques d'éducation spécialisée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92,6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87,5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89,1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11"/>
                  </a:ext>
                </a:extLst>
              </a:tr>
              <a:tr h="301973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410B0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Techniques de comptabilité et de gestion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12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412A0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Techniques de bureautique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100,0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13"/>
                  </a:ext>
                </a:extLst>
              </a:tr>
              <a:tr h="272456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420A0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Techniques de l'informatique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87,5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81,8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14"/>
                  </a:ext>
                </a:extLst>
              </a:tr>
              <a:tr h="154384">
                <a:tc>
                  <a:txBody>
                    <a:bodyPr/>
                    <a:lstStyle/>
                    <a:p>
                      <a:pPr algn="ctr" fontAlgn="b"/>
                      <a:r>
                        <a:rPr lang="fr-CA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08106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Tremplin DEC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        </a:t>
                      </a:r>
                    </a:p>
                  </a:txBody>
                  <a:tcPr marL="7017" marR="7017" marT="701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87,5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        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81,8</a:t>
                      </a:r>
                    </a:p>
                  </a:txBody>
                  <a:tcPr marL="7017" marR="7017" marT="701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15"/>
                  </a:ext>
                </a:extLst>
              </a:tr>
            </a:tbl>
          </a:graphicData>
        </a:graphic>
      </p:graphicFrame>
      <p:graphicFrame>
        <p:nvGraphicFramePr>
          <p:cNvPr id="7" name="Tableau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8715353"/>
              </p:ext>
            </p:extLst>
          </p:nvPr>
        </p:nvGraphicFramePr>
        <p:xfrm>
          <a:off x="1656184" y="6237312"/>
          <a:ext cx="7380312" cy="312860"/>
        </p:xfrm>
        <a:graphic>
          <a:graphicData uri="http://schemas.openxmlformats.org/drawingml/2006/table">
            <a:tbl>
              <a:tblPr/>
              <a:tblGrid>
                <a:gridCol w="7380312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0"/>
                    </a:ext>
                  </a:extLst>
                </a:gridCol>
              </a:tblGrid>
              <a:tr h="156430">
                <a:tc>
                  <a:txBody>
                    <a:bodyPr/>
                    <a:lstStyle/>
                    <a:p>
                      <a:pPr algn="l" fontAlgn="b"/>
                      <a:r>
                        <a:rPr lang="fr-CA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Source : Ministère de l'Éducation et de l'Enseignement supérieur, Direction générale de l'enseignement collégial, Direction de l'enseignement collégial,</a:t>
                      </a:r>
                    </a:p>
                  </a:txBody>
                  <a:tcPr marL="7449" marR="7449" marT="74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0"/>
                  </a:ext>
                </a:extLst>
              </a:tr>
              <a:tr h="156430">
                <a:tc>
                  <a:txBody>
                    <a:bodyPr/>
                    <a:lstStyle/>
                    <a:p>
                      <a:pPr algn="l" fontAlgn="b"/>
                      <a:r>
                        <a:rPr lang="fr-CA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CSE Épreuve ministérielle - langue et littérature - au collégial,  Version Septembre 2015 (Réf. :  Epreuve_Fran_Prog_Coll_Reseau_2014-2015.xlsx).</a:t>
                      </a:r>
                    </a:p>
                  </a:txBody>
                  <a:tcPr marL="7449" marR="7449" marT="74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53537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27584" y="-387424"/>
            <a:ext cx="8460432" cy="1981200"/>
          </a:xfrm>
        </p:spPr>
        <p:txBody>
          <a:bodyPr>
            <a:noAutofit/>
          </a:bodyPr>
          <a:lstStyle/>
          <a:p>
            <a:r>
              <a:rPr lang="fr-CA" sz="3200" b="1" dirty="0"/>
              <a:t>Taux de réussite selon le type de formation </a:t>
            </a:r>
            <a:br>
              <a:rPr lang="fr-CA" sz="3200" b="1" dirty="0"/>
            </a:br>
            <a:r>
              <a:rPr lang="fr-CA" sz="3200" b="1" dirty="0"/>
              <a:t>Cégep de Sorel-Tracy  2014-2015</a:t>
            </a:r>
          </a:p>
        </p:txBody>
      </p:sp>
      <p:graphicFrame>
        <p:nvGraphicFramePr>
          <p:cNvPr id="7" name="Espace réservé du contenu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63087038"/>
              </p:ext>
            </p:extLst>
          </p:nvPr>
        </p:nvGraphicFramePr>
        <p:xfrm>
          <a:off x="982130" y="1556792"/>
          <a:ext cx="7704672" cy="3312370"/>
        </p:xfrm>
        <a:graphic>
          <a:graphicData uri="http://schemas.openxmlformats.org/drawingml/2006/table">
            <a:tbl>
              <a:tblPr/>
              <a:tblGrid>
                <a:gridCol w="1368760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0"/>
                    </a:ext>
                  </a:extLst>
                </a:gridCol>
                <a:gridCol w="79198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1"/>
                    </a:ext>
                  </a:extLst>
                </a:gridCol>
                <a:gridCol w="79198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2"/>
                    </a:ext>
                  </a:extLst>
                </a:gridCol>
                <a:gridCol w="79198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3"/>
                    </a:ext>
                  </a:extLst>
                </a:gridCol>
                <a:gridCol w="79198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4"/>
                    </a:ext>
                  </a:extLst>
                </a:gridCol>
                <a:gridCol w="79198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5"/>
                    </a:ext>
                  </a:extLst>
                </a:gridCol>
                <a:gridCol w="79198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6"/>
                    </a:ext>
                  </a:extLst>
                </a:gridCol>
                <a:gridCol w="79198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7"/>
                    </a:ext>
                  </a:extLst>
                </a:gridCol>
                <a:gridCol w="791989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8"/>
                    </a:ext>
                  </a:extLst>
                </a:gridCol>
              </a:tblGrid>
              <a:tr h="398699">
                <a:tc>
                  <a:txBody>
                    <a:bodyPr/>
                    <a:lstStyle/>
                    <a:p>
                      <a:pPr algn="ctr" fontAlgn="b"/>
                      <a:endParaRPr lang="fr-CA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"/>
                        </a:rPr>
                        <a:t>Automne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NewRoman"/>
                        </a:rPr>
                        <a:t>Hiver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NewRoman"/>
                        </a:rPr>
                        <a:t>Été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NewRoman"/>
                        </a:rPr>
                        <a:t>Année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0"/>
                  </a:ext>
                </a:extLst>
              </a:tr>
              <a:tr h="398699">
                <a:tc>
                  <a:txBody>
                    <a:bodyPr/>
                    <a:lstStyle/>
                    <a:p>
                      <a:pPr algn="ctr" fontAlgn="b"/>
                      <a:endParaRPr lang="fr-CA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59" marR="8659" marT="8659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2014-2015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1"/>
                  </a:ext>
                </a:extLst>
              </a:tr>
              <a:tr h="920176"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Type de formation du programme de DEC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Nbre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d´étudiants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Taux global de réussite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Nbre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d´étudiants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Taux global de réussite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Nbre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d´étudiants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Taux global de réussite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Nbre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d´étudiants-passations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Taux global de réussite</a:t>
                      </a:r>
                      <a:r>
                        <a:rPr lang="fr-CA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%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2"/>
                  </a:ext>
                </a:extLst>
              </a:tr>
              <a:tr h="398699"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Préuniversitaire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        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97,7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97,1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122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97,5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3"/>
                  </a:ext>
                </a:extLst>
              </a:tr>
              <a:tr h="398699"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Technique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        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86,6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78,9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66,7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148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82,4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4"/>
                  </a:ext>
                </a:extLst>
              </a:tr>
              <a:tr h="398699"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Accueil ou transition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       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n.d.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87,5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81,8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5"/>
                  </a:ext>
                </a:extLst>
              </a:tr>
              <a:tr h="398699"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Total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171        </a:t>
                      </a:r>
                    </a:p>
                  </a:txBody>
                  <a:tcPr marL="8659" marR="8659" marT="865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91,8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86,0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70,0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281        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89,0</a:t>
                      </a:r>
                    </a:p>
                  </a:txBody>
                  <a:tcPr marL="8659" marR="8659" marT="865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6"/>
                  </a:ext>
                </a:extLst>
              </a:tr>
            </a:tbl>
          </a:graphicData>
        </a:graphic>
      </p:graphicFrame>
      <p:graphicFrame>
        <p:nvGraphicFramePr>
          <p:cNvPr id="9" name="Tableau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54725653"/>
              </p:ext>
            </p:extLst>
          </p:nvPr>
        </p:nvGraphicFramePr>
        <p:xfrm>
          <a:off x="1331640" y="5949280"/>
          <a:ext cx="7747000" cy="312860"/>
        </p:xfrm>
        <a:graphic>
          <a:graphicData uri="http://schemas.openxmlformats.org/drawingml/2006/table">
            <a:tbl>
              <a:tblPr/>
              <a:tblGrid>
                <a:gridCol w="7747000">
                  <a:extLst>
                    <a:ext uri="{9D8B030D-6E8A-4147-A177-3AD203B41FA5}">
                      <a16:col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20000"/>
                    </a:ext>
                  </a:extLst>
                </a:gridCol>
              </a:tblGrid>
              <a:tr h="156430">
                <a:tc>
                  <a:txBody>
                    <a:bodyPr/>
                    <a:lstStyle/>
                    <a:p>
                      <a:pPr algn="l" fontAlgn="b"/>
                      <a:r>
                        <a:rPr lang="fr-CA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Source : Ministère de l'Éducation et de l'Enseignement supérieur, Direction générale de l'enseignement collégial, Direction de l'enseignement collégial,</a:t>
                      </a:r>
                    </a:p>
                  </a:txBody>
                  <a:tcPr marL="7449" marR="7449" marT="74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0"/>
                  </a:ext>
                </a:extLst>
              </a:tr>
              <a:tr h="156430">
                <a:tc>
                  <a:txBody>
                    <a:bodyPr/>
                    <a:lstStyle/>
                    <a:p>
                      <a:pPr algn="l" fontAlgn="b"/>
                      <a:r>
                        <a:rPr lang="fr-CA" sz="9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          CSE Épreuve ministérielle - langue et littérature - au collégial,  Version Septembre 2015 (Réf. : Epreuve_Fran_TypFor_Coll_Reseau_2014-2015.xlsx).</a:t>
                      </a:r>
                    </a:p>
                  </a:txBody>
                  <a:tcPr marL="7449" marR="7449" marT="744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xmlns:p="http://schemas.openxmlformats.org/presentationml/2006/main" xmlns:r="http://schemas.openxmlformats.org/officeDocument/2006/relationships" xmlns:a="http://schemas.openxmlformats.org/drawingml/2006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00856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1560" y="-27384"/>
            <a:ext cx="8352928" cy="1981200"/>
          </a:xfrm>
        </p:spPr>
        <p:txBody>
          <a:bodyPr>
            <a:normAutofit/>
          </a:bodyPr>
          <a:lstStyle/>
          <a:p>
            <a:r>
              <a:rPr lang="fr-CA" sz="3800" b="1" dirty="0"/>
              <a:t>Et pour l’épreuve de </a:t>
            </a:r>
            <a:br>
              <a:rPr lang="fr-CA" sz="3800" b="1" dirty="0"/>
            </a:br>
            <a:r>
              <a:rPr lang="fr-CA" sz="3800" b="1" dirty="0"/>
              <a:t>l’automne 2015? </a:t>
            </a:r>
            <a:r>
              <a:rPr lang="fr-CA" b="1" dirty="0"/>
              <a:t/>
            </a:r>
            <a:br>
              <a:rPr lang="fr-CA" b="1" dirty="0"/>
            </a:br>
            <a:endParaRPr lang="fr-CA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82133" y="1916832"/>
            <a:ext cx="7704667" cy="3332816"/>
          </a:xfrm>
        </p:spPr>
        <p:txBody>
          <a:bodyPr/>
          <a:lstStyle/>
          <a:p>
            <a:pPr marL="0" indent="0">
              <a:buNone/>
            </a:pPr>
            <a:r>
              <a:rPr lang="fr-CA" sz="3200" dirty="0">
                <a:latin typeface="+mj-lt"/>
              </a:rPr>
              <a:t>Taux de réussite global de 92,6% pour les étudiants du Cégep de Sorel-Tracy, tous programmes confondus (données CLARA).</a:t>
            </a:r>
          </a:p>
          <a:p>
            <a:endParaRPr lang="fr-CA" b="1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22110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457201"/>
            <a:ext cx="7499176" cy="1981200"/>
          </a:xfrm>
        </p:spPr>
        <p:txBody>
          <a:bodyPr>
            <a:normAutofit/>
          </a:bodyPr>
          <a:lstStyle/>
          <a:p>
            <a:r>
              <a:rPr lang="fr-CA" sz="3600" b="1" dirty="0"/>
              <a:t>Sondage mené auprès des étudiants du collège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786336"/>
          </a:xfrm>
        </p:spPr>
        <p:txBody>
          <a:bodyPr/>
          <a:lstStyle/>
          <a:p>
            <a:pPr algn="just"/>
            <a:r>
              <a:rPr lang="fr-CA" dirty="0">
                <a:latin typeface="+mj-lt"/>
              </a:rPr>
              <a:t>Au mois d’avril dernier, </a:t>
            </a:r>
            <a:r>
              <a:rPr lang="fr-CA" b="1" dirty="0">
                <a:latin typeface="+mj-lt"/>
              </a:rPr>
              <a:t>un sondage a été effectué auprès des étudiants ayant été inscrits à l’EUF</a:t>
            </a:r>
            <a:r>
              <a:rPr lang="fr-CA" dirty="0">
                <a:latin typeface="+mj-lt"/>
              </a:rPr>
              <a:t>, et ce, à l’une ou l’autre des sessions de passation de l’épreuve (mai, décembre ou août).</a:t>
            </a:r>
          </a:p>
          <a:p>
            <a:pPr algn="just"/>
            <a:r>
              <a:rPr lang="fr-CA" dirty="0">
                <a:latin typeface="+mj-lt"/>
              </a:rPr>
              <a:t>Ce sondage avait pour objectif de vérifier auprès des étudiants </a:t>
            </a:r>
            <a:r>
              <a:rPr lang="fr-CA" b="1" dirty="0">
                <a:latin typeface="+mj-lt"/>
              </a:rPr>
              <a:t>l’impact des mesures d’aide à la réussite mises en place et l’utilisation ou non</a:t>
            </a:r>
            <a:r>
              <a:rPr lang="fr-CA" dirty="0">
                <a:latin typeface="+mj-lt"/>
              </a:rPr>
              <a:t>, par les étudiants, </a:t>
            </a:r>
            <a:r>
              <a:rPr lang="fr-CA" b="1" dirty="0">
                <a:latin typeface="+mj-lt"/>
              </a:rPr>
              <a:t>des services proposés quant à la passation de l’EUF.</a:t>
            </a:r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979916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2133" y="188640"/>
            <a:ext cx="7704667" cy="1080120"/>
          </a:xfrm>
        </p:spPr>
        <p:txBody>
          <a:bodyPr>
            <a:normAutofit/>
          </a:bodyPr>
          <a:lstStyle/>
          <a:p>
            <a:r>
              <a:rPr lang="fr-CA" sz="3800" b="1" dirty="0"/>
              <a:t>Constats du sondage </a:t>
            </a:r>
            <a:endParaRPr lang="fr-CA" sz="3800" b="1" dirty="0">
              <a:solidFill>
                <a:srgbClr val="00B05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982133" y="1556792"/>
            <a:ext cx="7982355" cy="5040560"/>
          </a:xfrm>
        </p:spPr>
        <p:txBody>
          <a:bodyPr>
            <a:normAutofit/>
          </a:bodyPr>
          <a:lstStyle/>
          <a:p>
            <a:pPr algn="just"/>
            <a:r>
              <a:rPr lang="fr-CA" sz="2600" b="1" dirty="0">
                <a:latin typeface="+mj-lt"/>
              </a:rPr>
              <a:t>Les étudiants s’impliquent peu au cégep </a:t>
            </a:r>
            <a:r>
              <a:rPr lang="fr-CA" sz="2600" dirty="0">
                <a:latin typeface="+mj-lt"/>
              </a:rPr>
              <a:t>: 67% n’ont participé à aucune activité durant leurs études.</a:t>
            </a:r>
          </a:p>
          <a:p>
            <a:pPr algn="just"/>
            <a:r>
              <a:rPr lang="fr-CA" sz="2600" b="1" dirty="0">
                <a:latin typeface="+mj-lt"/>
              </a:rPr>
              <a:t>Les étudiants travaillent à l’extérieur des cours  </a:t>
            </a:r>
            <a:r>
              <a:rPr lang="fr-CA" sz="2600" dirty="0">
                <a:latin typeface="+mj-lt"/>
              </a:rPr>
              <a:t>en moyenne  15 à 19 heures (35%) ou 20 à 24 heures (10,5%).</a:t>
            </a:r>
            <a:endParaRPr lang="fr-CA" sz="2600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sz="2600" b="1" dirty="0">
                <a:latin typeface="+mj-lt"/>
              </a:rPr>
              <a:t>Les étudiants préparent peu leurs cours de français </a:t>
            </a:r>
            <a:r>
              <a:rPr lang="fr-CA" sz="2600" dirty="0">
                <a:latin typeface="+mj-lt"/>
              </a:rPr>
              <a:t>à la maison : en moyenne 1 à 2 heures par semaine.  </a:t>
            </a:r>
            <a:endParaRPr lang="fr-CA" sz="2600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sz="2600" dirty="0">
                <a:latin typeface="+mj-lt"/>
              </a:rPr>
              <a:t>En moyenne, 90% des étudiants ont réussi leurs cours de français et l’EUF </a:t>
            </a:r>
            <a:r>
              <a:rPr lang="fr-CA" sz="2600" b="1" dirty="0">
                <a:latin typeface="+mj-lt"/>
              </a:rPr>
              <a:t>du premier coup. </a:t>
            </a:r>
          </a:p>
          <a:p>
            <a:pPr marL="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24011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187813" y="-27384"/>
            <a:ext cx="7704667" cy="1171599"/>
          </a:xfrm>
        </p:spPr>
        <p:txBody>
          <a:bodyPr>
            <a:normAutofit/>
          </a:bodyPr>
          <a:lstStyle/>
          <a:p>
            <a:r>
              <a:rPr lang="fr-CA" sz="3800" b="1" dirty="0"/>
              <a:t>Plan de la présentation</a:t>
            </a:r>
            <a:endParaRPr lang="fr-CA" sz="38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82133" y="1484784"/>
            <a:ext cx="7704667" cy="45365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fr-CA" dirty="0">
                <a:latin typeface="+mj-lt"/>
              </a:rPr>
              <a:t>Portrait de la situation au Cégep de Sorel-Tracy 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Les origines de l’enquête et de la mise en place des mesures d’aide à la réussite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Les mesures d’aide à la réussite adoptées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Les résultats du Cégep de Sorel-Tracy à l’EUF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Les constats réalisés à la suite d’un sondage mené auprès des étudiants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Les recommandations des étudiants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Témoignage d’une étudiante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Discussion et échange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Mot de la fin et remerciements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pPr marL="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10332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11559"/>
          </a:xfrm>
        </p:spPr>
        <p:txBody>
          <a:bodyPr>
            <a:normAutofit/>
          </a:bodyPr>
          <a:lstStyle/>
          <a:p>
            <a:r>
              <a:rPr lang="fr-CA" sz="3800" b="1" dirty="0"/>
              <a:t>Constats du sondage (suite)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2133" y="1700808"/>
            <a:ext cx="7704667" cy="5157192"/>
          </a:xfrm>
        </p:spPr>
        <p:txBody>
          <a:bodyPr/>
          <a:lstStyle/>
          <a:p>
            <a:pPr lvl="0" algn="just">
              <a:buClr>
                <a:srgbClr val="30ACEC">
                  <a:lumMod val="75000"/>
                </a:srgbClr>
              </a:buClr>
            </a:pPr>
            <a:r>
              <a:rPr lang="fr-CA" b="1" dirty="0">
                <a:solidFill>
                  <a:prstClr val="black"/>
                </a:solidFill>
                <a:latin typeface="Cambria"/>
              </a:rPr>
              <a:t>Les étudiants utilisent peu les services </a:t>
            </a:r>
            <a:r>
              <a:rPr lang="fr-CA" dirty="0">
                <a:solidFill>
                  <a:prstClr val="black"/>
                </a:solidFill>
                <a:latin typeface="Cambria"/>
              </a:rPr>
              <a:t>(BAR, SAIDE, CAF) offerts au collège : en moyenne, 88% n’utilisent aucun service.</a:t>
            </a:r>
          </a:p>
          <a:p>
            <a:pPr lvl="0" algn="just">
              <a:buClr>
                <a:srgbClr val="30ACEC">
                  <a:lumMod val="75000"/>
                </a:srgbClr>
              </a:buClr>
            </a:pPr>
            <a:r>
              <a:rPr lang="fr-CA" b="1" dirty="0">
                <a:solidFill>
                  <a:prstClr val="black"/>
                </a:solidFill>
                <a:latin typeface="Cambria"/>
              </a:rPr>
              <a:t>Les étudiants se fient beaucoup à leurs enseignants et à la matière vue en classe</a:t>
            </a:r>
            <a:r>
              <a:rPr lang="fr-CA" dirty="0">
                <a:solidFill>
                  <a:prstClr val="black"/>
                </a:solidFill>
                <a:latin typeface="Cambria"/>
              </a:rPr>
              <a:t> pour réaliser l’EUF : les étudiants considèrent  leurs enseignants comme le « service fréquenté » ayant le plus contribué à leur réussite de l’EUF (81%).</a:t>
            </a:r>
          </a:p>
          <a:p>
            <a:pPr lvl="0" algn="just">
              <a:buClr>
                <a:srgbClr val="30ACEC">
                  <a:lumMod val="75000"/>
                </a:srgbClr>
              </a:buClr>
            </a:pPr>
            <a:r>
              <a:rPr lang="fr-CA" b="1" dirty="0">
                <a:solidFill>
                  <a:prstClr val="black"/>
                </a:solidFill>
                <a:latin typeface="Cambria"/>
              </a:rPr>
              <a:t>Les étudiants considèrent la rédaction en classe (complète et partielle) comme étant la mesure en français la plus aidante pour la réussite de l’EUF.</a:t>
            </a: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916961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1561" y="97161"/>
            <a:ext cx="8424936" cy="1531639"/>
          </a:xfrm>
        </p:spPr>
        <p:txBody>
          <a:bodyPr>
            <a:noAutofit/>
          </a:bodyPr>
          <a:lstStyle/>
          <a:p>
            <a:r>
              <a:rPr lang="fr-CA" sz="3800" b="1" dirty="0"/>
              <a:t>Améliorations et recommandations faites par les étudiants </a:t>
            </a:r>
            <a:endParaRPr lang="fr-CA" sz="38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27585" y="1988840"/>
            <a:ext cx="7859216" cy="4176464"/>
          </a:xfrm>
        </p:spPr>
        <p:txBody>
          <a:bodyPr anchor="t" anchorCtr="0">
            <a:normAutofit fontScale="77500" lnSpcReduction="20000"/>
          </a:bodyPr>
          <a:lstStyle/>
          <a:p>
            <a:pPr algn="just"/>
            <a:r>
              <a:rPr lang="fr-CA" sz="3100" b="1" dirty="0">
                <a:latin typeface="+mj-lt"/>
              </a:rPr>
              <a:t>Repérer et encadrer les étudiants qui n’ont plus de cours de français</a:t>
            </a:r>
            <a:r>
              <a:rPr lang="fr-CA" sz="3100" dirty="0">
                <a:latin typeface="+mj-lt"/>
              </a:rPr>
              <a:t> ou les étudiants effectuant une reconnaissance des acquis et des compétences (RAC).</a:t>
            </a:r>
          </a:p>
          <a:p>
            <a:pPr algn="just"/>
            <a:r>
              <a:rPr lang="fr-CA" sz="3100" b="1" dirty="0">
                <a:latin typeface="+mj-lt"/>
              </a:rPr>
              <a:t>Fournir des services préparatoires </a:t>
            </a:r>
            <a:r>
              <a:rPr lang="fr-CA" sz="3100" dirty="0">
                <a:latin typeface="+mj-lt"/>
              </a:rPr>
              <a:t>à l’EUF pour les étudiants de Cégep à distance.</a:t>
            </a:r>
          </a:p>
          <a:p>
            <a:pPr algn="just"/>
            <a:r>
              <a:rPr lang="fr-CA" sz="3100" b="1" dirty="0">
                <a:latin typeface="+mj-lt"/>
              </a:rPr>
              <a:t>Offrir la possibilité de faire une « pratique » de l’EUF </a:t>
            </a:r>
            <a:r>
              <a:rPr lang="fr-CA" sz="3100" dirty="0">
                <a:latin typeface="+mj-lt"/>
              </a:rPr>
              <a:t>qui serait commentée par un enseignant ou le CAF.</a:t>
            </a:r>
          </a:p>
          <a:p>
            <a:pPr algn="just"/>
            <a:r>
              <a:rPr lang="fr-CA" sz="3100" dirty="0">
                <a:latin typeface="+mj-lt"/>
              </a:rPr>
              <a:t>Procurer </a:t>
            </a:r>
            <a:r>
              <a:rPr lang="fr-CA" sz="3100" b="1" dirty="0">
                <a:latin typeface="+mj-lt"/>
              </a:rPr>
              <a:t>un meilleur accompagnement </a:t>
            </a:r>
            <a:r>
              <a:rPr lang="fr-CA" sz="3100" dirty="0">
                <a:latin typeface="+mj-lt"/>
              </a:rPr>
              <a:t>pour les étudiants allophones.</a:t>
            </a:r>
          </a:p>
          <a:p>
            <a:pPr algn="just"/>
            <a:r>
              <a:rPr lang="fr-CA" sz="3100" dirty="0">
                <a:latin typeface="+mj-lt"/>
              </a:rPr>
              <a:t>Donner </a:t>
            </a:r>
            <a:r>
              <a:rPr lang="fr-CA" sz="3100" b="1" dirty="0">
                <a:latin typeface="+mj-lt"/>
              </a:rPr>
              <a:t>l’atelier préparatoire à l’EUF offert par le CAF </a:t>
            </a:r>
            <a:r>
              <a:rPr lang="fr-CA" sz="3100" dirty="0">
                <a:latin typeface="+mj-lt"/>
              </a:rPr>
              <a:t>plus d’une fois par session. </a:t>
            </a:r>
          </a:p>
          <a:p>
            <a:pPr marL="0" indent="0">
              <a:buNone/>
            </a:pPr>
            <a:endParaRPr lang="fr-CA" dirty="0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39045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71600" y="2420888"/>
            <a:ext cx="7704667" cy="2016224"/>
          </a:xfrm>
        </p:spPr>
        <p:txBody>
          <a:bodyPr>
            <a:noAutofit/>
          </a:bodyPr>
          <a:lstStyle/>
          <a:p>
            <a:r>
              <a:rPr lang="fr-CA" sz="3800" b="1" dirty="0"/>
              <a:t>Témoignage d’Audrey </a:t>
            </a:r>
            <a:r>
              <a:rPr lang="fr-CA" sz="3800" b="1" dirty="0" err="1"/>
              <a:t>Guertin</a:t>
            </a:r>
            <a:r>
              <a:rPr lang="fr-CA" sz="3800" b="1" dirty="0"/>
              <a:t/>
            </a:r>
            <a:br>
              <a:rPr lang="fr-CA" sz="3800" b="1" dirty="0"/>
            </a:br>
            <a:r>
              <a:rPr lang="fr-CA" sz="3800" b="1" dirty="0"/>
              <a:t>Une survivante de l’EUF </a:t>
            </a:r>
            <a:r>
              <a:rPr lang="fr-CA" sz="3800" b="1" dirty="0">
                <a:solidFill>
                  <a:srgbClr val="00B050"/>
                </a:solidFill>
              </a:rPr>
              <a:t/>
            </a:r>
            <a:br>
              <a:rPr lang="fr-CA" sz="3800" b="1" dirty="0">
                <a:solidFill>
                  <a:srgbClr val="00B050"/>
                </a:solidFill>
              </a:rPr>
            </a:br>
            <a:endParaRPr lang="fr-CA" sz="3800" b="1" dirty="0">
              <a:solidFill>
                <a:srgbClr val="00B05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35573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82133" y="-46855"/>
            <a:ext cx="7704667" cy="1387623"/>
          </a:xfrm>
        </p:spPr>
        <p:txBody>
          <a:bodyPr>
            <a:normAutofit/>
          </a:bodyPr>
          <a:lstStyle/>
          <a:p>
            <a:r>
              <a:rPr lang="fr-CA" sz="3800" b="1" dirty="0"/>
              <a:t>Échange et discussion </a:t>
            </a:r>
            <a:endParaRPr lang="fr-CA" sz="38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043797" y="1196752"/>
            <a:ext cx="7704667" cy="4371016"/>
          </a:xfrm>
        </p:spPr>
        <p:txBody>
          <a:bodyPr/>
          <a:lstStyle/>
          <a:p>
            <a:pPr algn="just"/>
            <a:r>
              <a:rPr lang="fr-CA" sz="2800" dirty="0">
                <a:latin typeface="+mj-lt"/>
              </a:rPr>
              <a:t>Quelles sont les pratiques dans vos collèges ?</a:t>
            </a:r>
          </a:p>
          <a:p>
            <a:pPr algn="just"/>
            <a:r>
              <a:rPr lang="fr-CA" sz="2800" dirty="0">
                <a:latin typeface="+mj-lt"/>
              </a:rPr>
              <a:t>Quelles sont vos mesures d’aide à la réussite de l’EUF ?</a:t>
            </a:r>
          </a:p>
          <a:p>
            <a:pPr algn="just"/>
            <a:r>
              <a:rPr lang="fr-CA" sz="2800" dirty="0">
                <a:latin typeface="+mj-lt"/>
              </a:rPr>
              <a:t>Quelles sont vos difficultés ? Quels sont vos « bons coups » ?</a:t>
            </a:r>
          </a:p>
          <a:p>
            <a:pPr algn="just"/>
            <a:r>
              <a:rPr lang="fr-CA" sz="2800" dirty="0">
                <a:latin typeface="+mj-lt"/>
              </a:rPr>
              <a:t>Que pourriez-vous améliorer dans les services déjà offerts par vos institutions ?</a:t>
            </a:r>
          </a:p>
          <a:p>
            <a:pPr algn="just"/>
            <a:r>
              <a:rPr lang="fr-CA" sz="2800" dirty="0">
                <a:latin typeface="+mj-lt"/>
              </a:rPr>
              <a:t>Commentaires ? Suggestions ?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189058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2133" y="-27384"/>
            <a:ext cx="7704667" cy="1459631"/>
          </a:xfrm>
        </p:spPr>
        <p:txBody>
          <a:bodyPr>
            <a:noAutofit/>
          </a:bodyPr>
          <a:lstStyle/>
          <a:p>
            <a:r>
              <a:rPr lang="fr-CA" sz="3800" b="1" dirty="0"/>
              <a:t>Mot de la fin et remerciements</a:t>
            </a:r>
          </a:p>
        </p:txBody>
      </p:sp>
      <p:sp>
        <p:nvSpPr>
          <p:cNvPr id="3" name="Rectangle 2"/>
          <p:cNvSpPr/>
          <p:nvPr/>
        </p:nvSpPr>
        <p:spPr>
          <a:xfrm>
            <a:off x="899592" y="1484784"/>
            <a:ext cx="79208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A" sz="2800" dirty="0">
                <a:latin typeface="+mj-lt"/>
              </a:rPr>
              <a:t>Les membres du collège qui ont contribué à la réalisation de cette présentation sont :</a:t>
            </a:r>
          </a:p>
          <a:p>
            <a:endParaRPr lang="fr-CA" sz="2800" dirty="0">
              <a:latin typeface="+mj-lt"/>
            </a:endParaRP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>
                <a:latin typeface="+mj-lt"/>
              </a:rPr>
              <a:t>Denis Boucher (</a:t>
            </a:r>
            <a:r>
              <a:rPr lang="fr-CA" dirty="0">
                <a:latin typeface="+mj-lt"/>
              </a:rPr>
              <a:t>Directeur des études</a:t>
            </a:r>
            <a:r>
              <a:rPr lang="fr-CA" sz="2000" dirty="0">
                <a:latin typeface="+mj-lt"/>
              </a:rPr>
              <a:t>)</a:t>
            </a: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>
                <a:latin typeface="+mj-lt"/>
              </a:rPr>
              <a:t>Josée Côté (</a:t>
            </a:r>
            <a:r>
              <a:rPr lang="fr-CA" dirty="0">
                <a:latin typeface="+mj-lt"/>
              </a:rPr>
              <a:t>Agente de soutien administratif</a:t>
            </a:r>
            <a:r>
              <a:rPr lang="fr-CA" sz="2000" dirty="0">
                <a:latin typeface="+mj-lt"/>
              </a:rPr>
              <a:t>)</a:t>
            </a: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 err="1">
                <a:latin typeface="+mj-lt"/>
              </a:rPr>
              <a:t>Rachelle</a:t>
            </a:r>
            <a:r>
              <a:rPr lang="fr-CA" sz="2000" dirty="0">
                <a:latin typeface="+mj-lt"/>
              </a:rPr>
              <a:t> Décarie (</a:t>
            </a:r>
            <a:r>
              <a:rPr lang="fr-CA" dirty="0">
                <a:latin typeface="+mj-lt"/>
              </a:rPr>
              <a:t>Enseignante de français et responsable du CAF</a:t>
            </a:r>
            <a:r>
              <a:rPr lang="fr-CA" sz="2000" dirty="0">
                <a:latin typeface="+mj-lt"/>
              </a:rPr>
              <a:t>)</a:t>
            </a: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>
                <a:latin typeface="+mj-lt"/>
              </a:rPr>
              <a:t>Sophie </a:t>
            </a:r>
            <a:r>
              <a:rPr lang="fr-CA" sz="2000" dirty="0" err="1">
                <a:latin typeface="+mj-lt"/>
              </a:rPr>
              <a:t>Hasty</a:t>
            </a:r>
            <a:r>
              <a:rPr lang="fr-CA" sz="2000" dirty="0">
                <a:latin typeface="+mj-lt"/>
              </a:rPr>
              <a:t> (</a:t>
            </a:r>
            <a:r>
              <a:rPr lang="fr-CA" dirty="0">
                <a:latin typeface="+mj-lt"/>
              </a:rPr>
              <a:t>Enseignante de biologie et responsable du BAR</a:t>
            </a:r>
            <a:r>
              <a:rPr lang="fr-CA" sz="2000" dirty="0">
                <a:latin typeface="+mj-lt"/>
              </a:rPr>
              <a:t>)</a:t>
            </a: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>
                <a:latin typeface="+mj-lt"/>
              </a:rPr>
              <a:t>Marie-Christine </a:t>
            </a:r>
            <a:r>
              <a:rPr lang="fr-CA" sz="2000" dirty="0" err="1">
                <a:latin typeface="+mj-lt"/>
              </a:rPr>
              <a:t>Héroux</a:t>
            </a:r>
            <a:r>
              <a:rPr lang="fr-CA" sz="2000" dirty="0">
                <a:latin typeface="+mj-lt"/>
              </a:rPr>
              <a:t> (</a:t>
            </a:r>
            <a:r>
              <a:rPr lang="fr-CA" dirty="0">
                <a:latin typeface="+mj-lt"/>
              </a:rPr>
              <a:t>Conseillère pédagogique</a:t>
            </a:r>
            <a:r>
              <a:rPr lang="fr-CA" sz="2000" dirty="0">
                <a:latin typeface="+mj-lt"/>
              </a:rPr>
              <a:t>)</a:t>
            </a: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>
                <a:latin typeface="+mj-lt"/>
              </a:rPr>
              <a:t>Marie-Claude Lévesque (</a:t>
            </a:r>
            <a:r>
              <a:rPr lang="fr-CA" dirty="0">
                <a:latin typeface="+mj-lt"/>
              </a:rPr>
              <a:t>Enseignante de français</a:t>
            </a:r>
            <a:r>
              <a:rPr lang="fr-CA" sz="2000" dirty="0">
                <a:latin typeface="+mj-lt"/>
              </a:rPr>
              <a:t>)</a:t>
            </a: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>
                <a:latin typeface="+mj-lt"/>
              </a:rPr>
              <a:t>Émilie Marcotte (</a:t>
            </a:r>
            <a:r>
              <a:rPr lang="fr-CA" dirty="0">
                <a:latin typeface="+mj-lt"/>
              </a:rPr>
              <a:t>Agente de soutien administratif</a:t>
            </a:r>
            <a:r>
              <a:rPr lang="fr-CA" sz="2000" dirty="0">
                <a:latin typeface="+mj-lt"/>
              </a:rPr>
              <a:t>)</a:t>
            </a: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>
                <a:latin typeface="+mj-lt"/>
              </a:rPr>
              <a:t>Sylvie Massé (</a:t>
            </a:r>
            <a:r>
              <a:rPr lang="fr-CA" dirty="0">
                <a:latin typeface="+mj-lt"/>
              </a:rPr>
              <a:t>Coordonnatrice à l’organisation de l’enseignement</a:t>
            </a:r>
            <a:r>
              <a:rPr lang="fr-CA" sz="2000" dirty="0">
                <a:latin typeface="+mj-lt"/>
              </a:rPr>
              <a:t>)</a:t>
            </a:r>
          </a:p>
          <a:p>
            <a:pPr marL="914400" lvl="1" indent="-457200">
              <a:buFont typeface="Cambria" panose="02040503050406030204" pitchFamily="18" charset="0"/>
              <a:buChar char="⦁"/>
            </a:pPr>
            <a:r>
              <a:rPr lang="fr-CA" sz="2000" dirty="0">
                <a:latin typeface="+mj-lt"/>
              </a:rPr>
              <a:t>Marie-Claude </a:t>
            </a:r>
            <a:r>
              <a:rPr lang="fr-CA" sz="2000" dirty="0" err="1">
                <a:latin typeface="+mj-lt"/>
              </a:rPr>
              <a:t>Pineault</a:t>
            </a:r>
            <a:r>
              <a:rPr lang="fr-CA" sz="2000" dirty="0">
                <a:latin typeface="+mj-lt"/>
              </a:rPr>
              <a:t> (</a:t>
            </a:r>
            <a:r>
              <a:rPr lang="fr-CA" dirty="0">
                <a:latin typeface="+mj-lt"/>
              </a:rPr>
              <a:t>Directrice adjointe à la direction des études et des programmes</a:t>
            </a:r>
            <a:r>
              <a:rPr lang="fr-CA" sz="2000" dirty="0">
                <a:latin typeface="+mj-lt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96930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27584" y="-27384"/>
            <a:ext cx="7704667" cy="1981200"/>
          </a:xfrm>
        </p:spPr>
        <p:txBody>
          <a:bodyPr>
            <a:normAutofit/>
          </a:bodyPr>
          <a:lstStyle/>
          <a:p>
            <a:r>
              <a:rPr lang="fr-CA" sz="3800" b="1" dirty="0"/>
              <a:t>Comment nous rejoindre?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763688" y="1556792"/>
            <a:ext cx="655272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dirty="0">
                <a:latin typeface="+mj-lt"/>
              </a:rPr>
              <a:t>Tommy Robert (département de français)</a:t>
            </a:r>
          </a:p>
          <a:p>
            <a:r>
              <a:rPr lang="fr-CA" dirty="0">
                <a:latin typeface="+mj-lt"/>
                <a:hlinkClick r:id="rId2"/>
              </a:rPr>
              <a:t>tommy.robert@cegepst.qc.ca</a:t>
            </a:r>
            <a:endParaRPr lang="fr-CA" dirty="0">
              <a:latin typeface="+mj-lt"/>
            </a:endParaRPr>
          </a:p>
          <a:p>
            <a:endParaRPr lang="fr-CA" dirty="0">
              <a:latin typeface="+mj-lt"/>
            </a:endParaRPr>
          </a:p>
          <a:p>
            <a:r>
              <a:rPr lang="fr-CA" dirty="0">
                <a:latin typeface="+mj-lt"/>
              </a:rPr>
              <a:t>Amélie </a:t>
            </a:r>
            <a:r>
              <a:rPr lang="fr-CA" dirty="0" err="1">
                <a:latin typeface="+mj-lt"/>
              </a:rPr>
              <a:t>Lamothe</a:t>
            </a:r>
            <a:r>
              <a:rPr lang="fr-CA" dirty="0">
                <a:latin typeface="+mj-lt"/>
              </a:rPr>
              <a:t> (SAIDE)</a:t>
            </a:r>
          </a:p>
          <a:p>
            <a:r>
              <a:rPr lang="fr-CA" dirty="0">
                <a:latin typeface="+mj-lt"/>
                <a:hlinkClick r:id="rId3"/>
              </a:rPr>
              <a:t>amelie.lamothe@cegepst.qc.ca</a:t>
            </a:r>
            <a:endParaRPr lang="fr-CA" dirty="0">
              <a:latin typeface="+mj-lt"/>
            </a:endParaRPr>
          </a:p>
          <a:p>
            <a:endParaRPr lang="fr-CA" dirty="0">
              <a:latin typeface="+mj-lt"/>
            </a:endParaRPr>
          </a:p>
          <a:p>
            <a:r>
              <a:rPr lang="fr-CA" dirty="0">
                <a:latin typeface="+mj-lt"/>
              </a:rPr>
              <a:t>Marie-Claude Lévesque (département de français)</a:t>
            </a:r>
          </a:p>
          <a:p>
            <a:r>
              <a:rPr lang="fr-CA" dirty="0">
                <a:latin typeface="+mj-lt"/>
                <a:hlinkClick r:id="rId4"/>
              </a:rPr>
              <a:t>marieclaude.levesque@cegepst.qc.ca</a:t>
            </a:r>
            <a:endParaRPr lang="fr-CA" dirty="0">
              <a:latin typeface="+mj-lt"/>
            </a:endParaRPr>
          </a:p>
          <a:p>
            <a:endParaRPr lang="fr-CA" dirty="0">
              <a:latin typeface="+mj-lt"/>
            </a:endParaRPr>
          </a:p>
          <a:p>
            <a:r>
              <a:rPr lang="fr-CA" dirty="0" err="1">
                <a:latin typeface="+mj-lt"/>
              </a:rPr>
              <a:t>Rachelle</a:t>
            </a:r>
            <a:r>
              <a:rPr lang="fr-CA" dirty="0">
                <a:latin typeface="+mj-lt"/>
              </a:rPr>
              <a:t> Décarie (CAF)</a:t>
            </a:r>
          </a:p>
          <a:p>
            <a:r>
              <a:rPr lang="fr-CA" dirty="0">
                <a:latin typeface="+mj-lt"/>
                <a:hlinkClick r:id="rId5"/>
              </a:rPr>
              <a:t>rachelle.decarie@cegepst.qc.ca</a:t>
            </a:r>
            <a:endParaRPr lang="fr-CA" dirty="0">
              <a:latin typeface="+mj-lt"/>
            </a:endParaRPr>
          </a:p>
          <a:p>
            <a:endParaRPr lang="fr-CA" dirty="0">
              <a:latin typeface="+mj-lt"/>
            </a:endParaRPr>
          </a:p>
          <a:p>
            <a:r>
              <a:rPr lang="fr-CA" dirty="0">
                <a:latin typeface="+mj-lt"/>
              </a:rPr>
              <a:t>Sophie </a:t>
            </a:r>
            <a:r>
              <a:rPr lang="fr-CA" dirty="0" err="1">
                <a:latin typeface="+mj-lt"/>
              </a:rPr>
              <a:t>Hasty</a:t>
            </a:r>
            <a:r>
              <a:rPr lang="fr-CA" dirty="0">
                <a:latin typeface="+mj-lt"/>
              </a:rPr>
              <a:t> (BAR)</a:t>
            </a:r>
          </a:p>
          <a:p>
            <a:r>
              <a:rPr lang="fr-CA" dirty="0">
                <a:latin typeface="+mj-lt"/>
                <a:hlinkClick r:id="rId6"/>
              </a:rPr>
              <a:t>sophie.hasty@cegepst.qc.ca</a:t>
            </a:r>
            <a:endParaRPr lang="fr-CA" dirty="0">
              <a:latin typeface="+mj-lt"/>
            </a:endParaRPr>
          </a:p>
          <a:p>
            <a:endParaRPr lang="fr-CA" dirty="0">
              <a:latin typeface="+mj-lt"/>
            </a:endParaRPr>
          </a:p>
          <a:p>
            <a:r>
              <a:rPr lang="fr-CA" dirty="0">
                <a:latin typeface="+mj-lt"/>
              </a:rPr>
              <a:t>Sylvie Massé (Organisation scolaire)</a:t>
            </a:r>
          </a:p>
          <a:p>
            <a:r>
              <a:rPr lang="fr-CA" dirty="0">
                <a:latin typeface="+mj-lt"/>
                <a:hlinkClick r:id="rId7"/>
              </a:rPr>
              <a:t>sylvie.masse@cegepst.qc.ca</a:t>
            </a:r>
            <a:endParaRPr lang="fr-CA" dirty="0">
              <a:latin typeface="+mj-lt"/>
            </a:endParaRP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0015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82133" y="-27384"/>
            <a:ext cx="7704667" cy="1981200"/>
          </a:xfrm>
        </p:spPr>
        <p:txBody>
          <a:bodyPr>
            <a:normAutofit/>
          </a:bodyPr>
          <a:lstStyle/>
          <a:p>
            <a:r>
              <a:rPr lang="fr-CA" sz="3800" b="1" dirty="0"/>
              <a:t>Portrait de la situation au </a:t>
            </a:r>
            <a:br>
              <a:rPr lang="fr-CA" sz="3800" b="1" dirty="0"/>
            </a:br>
            <a:r>
              <a:rPr lang="fr-CA" sz="3800" b="1" dirty="0"/>
              <a:t>Cégep de Sorel-Tracy </a:t>
            </a:r>
            <a:endParaRPr lang="fr-CA" sz="3800" b="1" dirty="0">
              <a:solidFill>
                <a:srgbClr val="00B05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82133" y="1844824"/>
            <a:ext cx="7704667" cy="4032448"/>
          </a:xfrm>
        </p:spPr>
        <p:txBody>
          <a:bodyPr>
            <a:normAutofit/>
          </a:bodyPr>
          <a:lstStyle/>
          <a:p>
            <a:r>
              <a:rPr lang="fr-CA" sz="3200" dirty="0">
                <a:latin typeface="+mj-lt"/>
              </a:rPr>
              <a:t>Cégep de troisième tour </a:t>
            </a:r>
          </a:p>
          <a:p>
            <a:r>
              <a:rPr lang="fr-CA" sz="3200" dirty="0">
                <a:latin typeface="+mj-lt"/>
              </a:rPr>
              <a:t>Perception scolaire, sociale  </a:t>
            </a:r>
          </a:p>
          <a:p>
            <a:r>
              <a:rPr lang="fr-CA" sz="3200" dirty="0">
                <a:latin typeface="+mj-lt"/>
              </a:rPr>
              <a:t>Réalité: retour aux études, RAC et Tremplin DEC </a:t>
            </a:r>
            <a:endParaRPr lang="fr-CA" sz="3200" dirty="0">
              <a:solidFill>
                <a:srgbClr val="00B050"/>
              </a:solidFill>
              <a:latin typeface="+mj-lt"/>
            </a:endParaRPr>
          </a:p>
          <a:p>
            <a:r>
              <a:rPr lang="fr-CA" sz="3200" dirty="0">
                <a:latin typeface="+mj-lt"/>
              </a:rPr>
              <a:t>Renforcement en français 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5655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187624" y="-27384"/>
            <a:ext cx="7416824" cy="2282780"/>
          </a:xfrm>
        </p:spPr>
        <p:txBody>
          <a:bodyPr>
            <a:normAutofit/>
          </a:bodyPr>
          <a:lstStyle/>
          <a:p>
            <a:r>
              <a:rPr lang="fr-CA" sz="3800" b="1" dirty="0"/>
              <a:t>La mise en place des mesures d’aide à la réussite pour l’EUF : les origines </a:t>
            </a:r>
            <a:endParaRPr lang="fr-CA" sz="38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27584" y="2348880"/>
            <a:ext cx="8049217" cy="3672408"/>
          </a:xfrm>
        </p:spPr>
        <p:txBody>
          <a:bodyPr anchor="t" anchorCtr="0">
            <a:normAutofit fontScale="92500" lnSpcReduction="10000"/>
          </a:bodyPr>
          <a:lstStyle/>
          <a:p>
            <a:pPr algn="just"/>
            <a:r>
              <a:rPr lang="fr-CA" b="1" dirty="0">
                <a:latin typeface="+mj-lt"/>
              </a:rPr>
              <a:t>En 2005-2006</a:t>
            </a:r>
            <a:r>
              <a:rPr lang="fr-CA" dirty="0">
                <a:latin typeface="+mj-lt"/>
              </a:rPr>
              <a:t>, les étudiants du collège performent moins bien à l’EUF, tout comme l’ensemble des étudiants du réseau (79,5% à Sorel-Tracy comparativement à 81,1% pour le réseau).</a:t>
            </a:r>
            <a:endParaRPr lang="fr-CA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La Direction des études amorce, </a:t>
            </a:r>
            <a:r>
              <a:rPr lang="fr-CA" b="1" dirty="0">
                <a:latin typeface="+mj-lt"/>
              </a:rPr>
              <a:t>en 2007</a:t>
            </a:r>
            <a:r>
              <a:rPr lang="fr-CA" dirty="0">
                <a:latin typeface="+mj-lt"/>
              </a:rPr>
              <a:t>, une réflexion concertée et cible, dans un plan de travail, les principales difficultés et les défis à relever pour améliorer la réussite de l’EUF.</a:t>
            </a:r>
          </a:p>
          <a:p>
            <a:pPr algn="just"/>
            <a:r>
              <a:rPr lang="fr-CA" dirty="0">
                <a:latin typeface="+mj-lt"/>
              </a:rPr>
              <a:t>À la suite de cette étude (</a:t>
            </a:r>
            <a:r>
              <a:rPr lang="fr-CA" b="1" dirty="0">
                <a:latin typeface="+mj-lt"/>
              </a:rPr>
              <a:t>2008-2009</a:t>
            </a:r>
            <a:r>
              <a:rPr lang="fr-CA" dirty="0">
                <a:latin typeface="+mj-lt"/>
              </a:rPr>
              <a:t>), les membres du collège, de concert, ont mis en place certaines mesures pour favoriser la réussite des étudiants à l’EUF.</a:t>
            </a:r>
            <a:endParaRPr lang="fr-CA" dirty="0">
              <a:solidFill>
                <a:schemeClr val="accent2"/>
              </a:solidFill>
              <a:latin typeface="+mj-lt"/>
            </a:endParaRPr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7462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82133" y="7640"/>
            <a:ext cx="7704667" cy="1981200"/>
          </a:xfrm>
        </p:spPr>
        <p:txBody>
          <a:bodyPr>
            <a:normAutofit/>
          </a:bodyPr>
          <a:lstStyle/>
          <a:p>
            <a:r>
              <a:rPr lang="fr-CA" sz="3800" b="1" dirty="0"/>
              <a:t>Pour des mesures concertées</a:t>
            </a:r>
            <a:r>
              <a:rPr lang="fr-CA" sz="2800" b="1" dirty="0"/>
              <a:t/>
            </a:r>
            <a:br>
              <a:rPr lang="fr-CA" sz="2800" b="1" dirty="0"/>
            </a:br>
            <a:r>
              <a:rPr lang="fr-CA" sz="2000" b="1" dirty="0"/>
              <a:t>Mobilisation, réorganisation et développement de ressources </a:t>
            </a:r>
            <a:endParaRPr lang="fr-CA" sz="20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99592" y="1934345"/>
            <a:ext cx="7920880" cy="4518991"/>
          </a:xfrm>
        </p:spPr>
        <p:txBody>
          <a:bodyPr>
            <a:normAutofit/>
          </a:bodyPr>
          <a:lstStyle/>
          <a:p>
            <a:r>
              <a:rPr lang="fr-CA" dirty="0">
                <a:latin typeface="+mj-lt"/>
              </a:rPr>
              <a:t>Direction des études (dossier valorisation de la langue)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r>
              <a:rPr lang="fr-CA" dirty="0">
                <a:latin typeface="+mj-lt"/>
              </a:rPr>
              <a:t>Organisation de l’enseignement</a:t>
            </a:r>
          </a:p>
          <a:p>
            <a:r>
              <a:rPr lang="fr-CA" dirty="0">
                <a:latin typeface="+mj-lt"/>
              </a:rPr>
              <a:t>Département de français</a:t>
            </a:r>
          </a:p>
          <a:p>
            <a:r>
              <a:rPr lang="fr-CA" dirty="0">
                <a:latin typeface="+mj-lt"/>
              </a:rPr>
              <a:t>Service d’aide et d’intégration des étudiants (SAIDE) </a:t>
            </a:r>
          </a:p>
          <a:p>
            <a:r>
              <a:rPr lang="fr-CA" dirty="0">
                <a:latin typeface="+mj-lt"/>
              </a:rPr>
              <a:t>Centre d’aide en français (CAF)</a:t>
            </a:r>
          </a:p>
          <a:p>
            <a:r>
              <a:rPr lang="fr-CA" dirty="0">
                <a:latin typeface="+mj-lt"/>
              </a:rPr>
              <a:t>Bureau des apprentissages et des ressources (BAR) </a:t>
            </a:r>
            <a:endParaRPr lang="fr-CA" dirty="0">
              <a:solidFill>
                <a:srgbClr val="00B050"/>
              </a:solidFill>
              <a:latin typeface="+mj-lt"/>
            </a:endParaRPr>
          </a:p>
          <a:p>
            <a:endParaRPr lang="fr-CA" dirty="0"/>
          </a:p>
          <a:p>
            <a:pPr marL="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72927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82133" y="25153"/>
            <a:ext cx="7704667" cy="1387623"/>
          </a:xfrm>
        </p:spPr>
        <p:txBody>
          <a:bodyPr>
            <a:normAutofit/>
          </a:bodyPr>
          <a:lstStyle/>
          <a:p>
            <a:r>
              <a:rPr lang="fr-CA" sz="3800" b="1" dirty="0"/>
              <a:t>Les mesures proposées par le Département de français </a:t>
            </a:r>
            <a:endParaRPr lang="fr-CA" sz="38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27584" y="1556792"/>
            <a:ext cx="8136904" cy="4968552"/>
          </a:xfrm>
        </p:spPr>
        <p:txBody>
          <a:bodyPr anchor="t" anchorCtr="0">
            <a:normAutofit/>
          </a:bodyPr>
          <a:lstStyle/>
          <a:p>
            <a:pPr algn="just"/>
            <a:endParaRPr lang="fr-CA" dirty="0"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Adoption d’une </a:t>
            </a:r>
            <a:r>
              <a:rPr lang="fr-CA" b="1" dirty="0">
                <a:latin typeface="+mj-lt"/>
              </a:rPr>
              <a:t>grille de correction détaillée </a:t>
            </a:r>
            <a:r>
              <a:rPr lang="fr-CA" dirty="0">
                <a:latin typeface="+mj-lt"/>
              </a:rPr>
              <a:t>et similaire à celle proposée par le CCDMD et amélioration de </a:t>
            </a:r>
            <a:r>
              <a:rPr lang="fr-CA" b="1" dirty="0">
                <a:latin typeface="+mj-lt"/>
              </a:rPr>
              <a:t>la grille de fréquence </a:t>
            </a:r>
            <a:r>
              <a:rPr lang="fr-CA" dirty="0">
                <a:latin typeface="+mj-lt"/>
              </a:rPr>
              <a:t>pour évaluer la langue</a:t>
            </a:r>
          </a:p>
          <a:p>
            <a:pPr algn="just"/>
            <a:endParaRPr lang="fr-CA" sz="1800" dirty="0"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Participation à la « mise à jour » du </a:t>
            </a:r>
            <a:r>
              <a:rPr lang="fr-CA" b="1" i="1" dirty="0">
                <a:latin typeface="+mj-lt"/>
              </a:rPr>
              <a:t>Guide maison de présentation des travaux</a:t>
            </a:r>
            <a:r>
              <a:rPr lang="fr-CA" i="1" dirty="0">
                <a:latin typeface="+mj-lt"/>
              </a:rPr>
              <a:t> </a:t>
            </a:r>
            <a:r>
              <a:rPr lang="fr-CA" dirty="0">
                <a:latin typeface="+mj-lt"/>
              </a:rPr>
              <a:t>du collège </a:t>
            </a:r>
          </a:p>
          <a:p>
            <a:pPr algn="just"/>
            <a:endParaRPr lang="fr-CA" sz="1800" b="1" dirty="0">
              <a:latin typeface="+mj-lt"/>
            </a:endParaRPr>
          </a:p>
          <a:p>
            <a:pPr algn="just"/>
            <a:r>
              <a:rPr lang="fr-CA" b="1" dirty="0">
                <a:latin typeface="+mj-lt"/>
              </a:rPr>
              <a:t>Arrimage des cours </a:t>
            </a:r>
            <a:r>
              <a:rPr lang="fr-CA" dirty="0">
                <a:latin typeface="+mj-lt"/>
              </a:rPr>
              <a:t>(plan, vocabulaire, consignes) </a:t>
            </a:r>
          </a:p>
          <a:p>
            <a:endParaRPr lang="fr-CA" dirty="0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34226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982133" y="25153"/>
            <a:ext cx="7704667" cy="1387623"/>
          </a:xfrm>
        </p:spPr>
        <p:txBody>
          <a:bodyPr>
            <a:normAutofit/>
          </a:bodyPr>
          <a:lstStyle/>
          <a:p>
            <a:r>
              <a:rPr lang="fr-CA" sz="3800" b="1" dirty="0"/>
              <a:t>Les mesures proposées par le Département de français </a:t>
            </a:r>
            <a:endParaRPr lang="fr-CA" sz="3800" b="1" dirty="0">
              <a:solidFill>
                <a:srgbClr val="00B050"/>
              </a:solidFill>
              <a:latin typeface="+mn-lt"/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899592" y="1556792"/>
            <a:ext cx="8136904" cy="4968552"/>
          </a:xfrm>
        </p:spPr>
        <p:txBody>
          <a:bodyPr anchor="t" anchorCtr="0">
            <a:normAutofit/>
          </a:bodyPr>
          <a:lstStyle/>
          <a:p>
            <a:pPr algn="just"/>
            <a:r>
              <a:rPr lang="fr-CA" dirty="0">
                <a:latin typeface="+mj-lt"/>
              </a:rPr>
              <a:t>Adoption du </a:t>
            </a:r>
            <a:r>
              <a:rPr lang="fr-CA" b="1" i="1" dirty="0">
                <a:latin typeface="+mj-lt"/>
              </a:rPr>
              <a:t>Cahier individuel d’autocorrection </a:t>
            </a:r>
            <a:r>
              <a:rPr lang="fr-CA" dirty="0">
                <a:latin typeface="+mj-lt"/>
              </a:rPr>
              <a:t>(CIA)	 pour évaluer la nouvelle compétence en langue </a:t>
            </a:r>
          </a:p>
          <a:p>
            <a:pPr algn="just"/>
            <a:endParaRPr lang="fr-CA" sz="1800" dirty="0">
              <a:latin typeface="+mj-lt"/>
            </a:endParaRPr>
          </a:p>
          <a:p>
            <a:pPr lvl="0" algn="just">
              <a:buClr>
                <a:srgbClr val="30ACEC">
                  <a:lumMod val="75000"/>
                </a:srgbClr>
              </a:buClr>
            </a:pPr>
            <a:r>
              <a:rPr lang="fr-CA" b="1" dirty="0">
                <a:solidFill>
                  <a:prstClr val="black"/>
                </a:solidFill>
                <a:latin typeface="Cambria"/>
              </a:rPr>
              <a:t>Rédactions réalisées en classe </a:t>
            </a:r>
            <a:r>
              <a:rPr lang="fr-CA" dirty="0">
                <a:solidFill>
                  <a:prstClr val="black"/>
                </a:solidFill>
                <a:latin typeface="Cambria"/>
              </a:rPr>
              <a:t>en cours de session </a:t>
            </a:r>
          </a:p>
          <a:p>
            <a:pPr lvl="0" algn="just">
              <a:buClr>
                <a:srgbClr val="30ACEC">
                  <a:lumMod val="75000"/>
                </a:srgbClr>
              </a:buClr>
            </a:pPr>
            <a:endParaRPr lang="fr-CA" sz="1800" dirty="0">
              <a:latin typeface="+mj-lt"/>
            </a:endParaRPr>
          </a:p>
          <a:p>
            <a:pPr algn="just"/>
            <a:r>
              <a:rPr lang="fr-CA" b="1" dirty="0">
                <a:latin typeface="+mj-lt"/>
              </a:rPr>
              <a:t>Rédaction en situation réelle</a:t>
            </a:r>
            <a:r>
              <a:rPr lang="fr-CA" dirty="0">
                <a:latin typeface="+mj-lt"/>
              </a:rPr>
              <a:t> (4 h 30 en continu) 	     en 101 et 102 à la fin de la session </a:t>
            </a:r>
          </a:p>
          <a:p>
            <a:pPr algn="just"/>
            <a:endParaRPr lang="fr-CA" sz="1800" dirty="0">
              <a:latin typeface="+mj-lt"/>
            </a:endParaRPr>
          </a:p>
          <a:p>
            <a:pPr algn="just"/>
            <a:r>
              <a:rPr lang="fr-CA" b="1" dirty="0">
                <a:latin typeface="+mj-lt"/>
              </a:rPr>
              <a:t>Atelier de préparation à l’EUF </a:t>
            </a:r>
            <a:r>
              <a:rPr lang="fr-CA" dirty="0">
                <a:latin typeface="+mj-lt"/>
              </a:rPr>
              <a:t>(une ou deux périodes du cours </a:t>
            </a:r>
            <a:r>
              <a:rPr lang="fr-CA">
                <a:latin typeface="+mj-lt"/>
              </a:rPr>
              <a:t>103 sont consacrées </a:t>
            </a:r>
            <a:r>
              <a:rPr lang="fr-CA" dirty="0">
                <a:latin typeface="+mj-lt"/>
              </a:rPr>
              <a:t>aux questions des étudiants en regard de l’EUF) </a:t>
            </a:r>
            <a:r>
              <a:rPr lang="fr-CA" dirty="0">
                <a:solidFill>
                  <a:srgbClr val="00B050"/>
                </a:solidFill>
              </a:rPr>
              <a:t>       </a:t>
            </a:r>
            <a:endParaRPr lang="fr-CA" dirty="0"/>
          </a:p>
          <a:p>
            <a:endParaRPr lang="fr-CA" dirty="0"/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03502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99592" y="-27384"/>
            <a:ext cx="7756263" cy="1678191"/>
          </a:xfrm>
        </p:spPr>
        <p:txBody>
          <a:bodyPr>
            <a:noAutofit/>
          </a:bodyPr>
          <a:lstStyle/>
          <a:p>
            <a:r>
              <a:rPr lang="fr-CA" sz="3000" b="1" dirty="0"/>
              <a:t>Les mesures proposées conjointement par le Département de français et le Service de l’organisation de l’enseignement</a:t>
            </a:r>
            <a:endParaRPr lang="fr-CA" sz="30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55577" y="1844824"/>
            <a:ext cx="7848871" cy="4104456"/>
          </a:xfrm>
        </p:spPr>
        <p:txBody>
          <a:bodyPr anchor="t" anchorCtr="0">
            <a:normAutofit/>
          </a:bodyPr>
          <a:lstStyle/>
          <a:p>
            <a:pPr algn="just"/>
            <a:endParaRPr lang="fr-CA" b="1" dirty="0">
              <a:latin typeface="+mj-lt"/>
            </a:endParaRPr>
          </a:p>
          <a:p>
            <a:pPr algn="just"/>
            <a:r>
              <a:rPr lang="fr-CA" b="1" dirty="0">
                <a:latin typeface="+mj-lt"/>
              </a:rPr>
              <a:t>Passation de l’EUF dans les classes </a:t>
            </a:r>
            <a:r>
              <a:rPr lang="fr-CA" dirty="0">
                <a:latin typeface="+mj-lt"/>
              </a:rPr>
              <a:t>plutôt que dans le gymnase</a:t>
            </a:r>
            <a:r>
              <a:rPr lang="fr-CA" dirty="0">
                <a:solidFill>
                  <a:srgbClr val="00B050"/>
                </a:solidFill>
                <a:latin typeface="+mj-lt"/>
              </a:rPr>
              <a:t> </a:t>
            </a:r>
            <a:r>
              <a:rPr lang="fr-CA" dirty="0">
                <a:latin typeface="+mj-lt"/>
              </a:rPr>
              <a:t>ou l’amphithéâtre</a:t>
            </a:r>
          </a:p>
          <a:p>
            <a:pPr algn="just"/>
            <a:endParaRPr lang="fr-CA" b="1" dirty="0">
              <a:latin typeface="+mj-lt"/>
            </a:endParaRPr>
          </a:p>
          <a:p>
            <a:pPr algn="just"/>
            <a:r>
              <a:rPr lang="fr-CA" b="1" dirty="0">
                <a:latin typeface="+mj-lt"/>
              </a:rPr>
              <a:t>Rédaction en situation réelle </a:t>
            </a:r>
            <a:r>
              <a:rPr lang="fr-CA" dirty="0">
                <a:latin typeface="+mj-lt"/>
              </a:rPr>
              <a:t>(demi-journée de rédaction en français 103 en avril et en novembre)</a:t>
            </a:r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721099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899592" y="-27384"/>
            <a:ext cx="7756263" cy="1678191"/>
          </a:xfrm>
        </p:spPr>
        <p:txBody>
          <a:bodyPr>
            <a:noAutofit/>
          </a:bodyPr>
          <a:lstStyle/>
          <a:p>
            <a:r>
              <a:rPr lang="fr-CA" sz="3000" b="1" dirty="0"/>
              <a:t>Les mesures proposées conjointement par le Département de français et le Service de l’organisation de l’enseignement</a:t>
            </a:r>
            <a:endParaRPr lang="fr-CA" sz="3000" b="1" dirty="0">
              <a:solidFill>
                <a:srgbClr val="00B050"/>
              </a:solidFill>
            </a:endParaRPr>
          </a:p>
        </p:txBody>
      </p:sp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755577" y="1844824"/>
            <a:ext cx="7848871" cy="4536504"/>
          </a:xfrm>
        </p:spPr>
        <p:txBody>
          <a:bodyPr anchor="t" anchorCtr="0">
            <a:normAutofit lnSpcReduction="10000"/>
          </a:bodyPr>
          <a:lstStyle/>
          <a:p>
            <a:pPr algn="just"/>
            <a:endParaRPr lang="fr-CA" sz="1800" dirty="0"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Référence des </a:t>
            </a:r>
            <a:r>
              <a:rPr lang="fr-CA" b="1" dirty="0">
                <a:latin typeface="+mj-lt"/>
              </a:rPr>
              <a:t>étudiants aux échecs multiples </a:t>
            </a:r>
            <a:r>
              <a:rPr lang="fr-CA" dirty="0">
                <a:latin typeface="+mj-lt"/>
              </a:rPr>
              <a:t>vers les ressources appropriées (enseignants, CAF, SAIDE, BAR, service de psychologie, ressources externes)</a:t>
            </a:r>
          </a:p>
          <a:p>
            <a:pPr algn="just"/>
            <a:endParaRPr lang="fr-CA" sz="1800" dirty="0">
              <a:latin typeface="+mj-lt"/>
            </a:endParaRPr>
          </a:p>
          <a:p>
            <a:pPr algn="just"/>
            <a:r>
              <a:rPr lang="fr-CA" dirty="0">
                <a:latin typeface="+mj-lt"/>
              </a:rPr>
              <a:t>Communication du Service de l’organisation de l’enseignement avec </a:t>
            </a:r>
            <a:r>
              <a:rPr lang="fr-CA" b="1" dirty="0">
                <a:latin typeface="+mj-lt"/>
              </a:rPr>
              <a:t>tous les étudiants qui ont plus d’un échec à l’EUF afin de les informer personnellement </a:t>
            </a:r>
            <a:r>
              <a:rPr lang="fr-CA" dirty="0">
                <a:latin typeface="+mj-lt"/>
              </a:rPr>
              <a:t>de la tenue d’une rencontre préparatoire à l’EUF, et ce, en plus des</a:t>
            </a:r>
            <a:r>
              <a:rPr lang="fr-CA" b="1" dirty="0">
                <a:latin typeface="+mj-lt"/>
              </a:rPr>
              <a:t> </a:t>
            </a:r>
            <a:r>
              <a:rPr lang="fr-CA" dirty="0">
                <a:latin typeface="+mj-lt"/>
              </a:rPr>
              <a:t>étudiants à la RAC et de ceux dont l’EUF est manquante pour l’obtention de leur diplôme. </a:t>
            </a:r>
          </a:p>
          <a:p>
            <a:endParaRPr lang="fr-CA" dirty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82645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e">
  <a:themeElements>
    <a:clrScheme name="Parallaxe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allax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xmlns:a="http://schemas.openxmlformats.org/drawingml/2006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1689</TotalTime>
  <Words>2151</Words>
  <Application>Microsoft Macintosh PowerPoint</Application>
  <PresentationFormat>Présentation à l'écran (4:3)</PresentationFormat>
  <Paragraphs>431</Paragraphs>
  <Slides>25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Parallaxe</vt:lpstr>
      <vt:lpstr>Taux de réussite à l’EUF : enquête sur un succès</vt:lpstr>
      <vt:lpstr>Plan de la présentation</vt:lpstr>
      <vt:lpstr>Portrait de la situation au  Cégep de Sorel-Tracy </vt:lpstr>
      <vt:lpstr>La mise en place des mesures d’aide à la réussite pour l’EUF : les origines </vt:lpstr>
      <vt:lpstr>Pour des mesures concertées Mobilisation, réorganisation et développement de ressources </vt:lpstr>
      <vt:lpstr>Les mesures proposées par le Département de français </vt:lpstr>
      <vt:lpstr>Les mesures proposées par le Département de français </vt:lpstr>
      <vt:lpstr>Les mesures proposées conjointement par le Département de français et le Service de l’organisation de l’enseignement</vt:lpstr>
      <vt:lpstr>Les mesures proposées conjointement par le Département de français et le Service de l’organisation de l’enseignement</vt:lpstr>
      <vt:lpstr>Le Centre d’aide en français  (CAF) et sa « rencontre complice » </vt:lpstr>
      <vt:lpstr>Le Service d’aide à l’intégration des étudiants (SAIDE) et le dépistage précoce </vt:lpstr>
      <vt:lpstr>Le Bureau des Apprentissages et des Ressources (BAR) et ses ateliers de survie </vt:lpstr>
      <vt:lpstr>Taux de réussite à l’EUF : réussite globale de tous les collèges et du Cégep de Sorel-Tracy  2001 à 2015</vt:lpstr>
      <vt:lpstr>Taux global de réussite à l’EUF</vt:lpstr>
      <vt:lpstr>Taux de réussite par programme Cégep de Sorel-Tracy</vt:lpstr>
      <vt:lpstr>Taux de réussite selon le type de formation  Cégep de Sorel-Tracy  2014-2015</vt:lpstr>
      <vt:lpstr>Et pour l’épreuve de  l’automne 2015?  </vt:lpstr>
      <vt:lpstr>Sondage mené auprès des étudiants du collège</vt:lpstr>
      <vt:lpstr>Constats du sondage </vt:lpstr>
      <vt:lpstr>Constats du sondage (suite)</vt:lpstr>
      <vt:lpstr>Améliorations et recommandations faites par les étudiants </vt:lpstr>
      <vt:lpstr>Témoignage d’Audrey Guertin Une survivante de l’EUF  </vt:lpstr>
      <vt:lpstr>Échange et discussion </vt:lpstr>
      <vt:lpstr>Mot de la fin et remerciements</vt:lpstr>
      <vt:lpstr>Comment nous rejoindre?</vt:lpstr>
    </vt:vector>
  </TitlesOfParts>
  <Manager/>
  <Company>Cegep de Sorel-Tracy</Company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Épreuve uniforme de français</dc:title>
  <dc:subject/>
  <dc:creator>Cegep</dc:creator>
  <cp:keywords/>
  <dc:description/>
  <cp:lastModifiedBy>Cécile Dumont</cp:lastModifiedBy>
  <cp:revision>128</cp:revision>
  <cp:lastPrinted>2016-06-07T23:07:53Z</cp:lastPrinted>
  <dcterms:created xsi:type="dcterms:W3CDTF">2016-08-30T17:41:39Z</dcterms:created>
  <dcterms:modified xsi:type="dcterms:W3CDTF">2016-08-30T17:41:54Z</dcterms:modified>
  <cp:category/>
</cp:coreProperties>
</file>