
<file path=[Content_Types].xml><?xml version="1.0" encoding="utf-8"?>
<Types xmlns="http://schemas.openxmlformats.org/package/2006/content-types">
  <Override PartName="/ppt/slides/slide29.xml" ContentType="application/vnd.openxmlformats-officedocument.presentationml.slide+xml"/>
  <Override PartName="/ppt/tags/tag8.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Override PartName="/ppt/tags/tag78.xml" ContentType="application/vnd.openxmlformats-officedocument.presentationml.tag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34.xml" ContentType="application/vnd.openxmlformats-officedocument.presentationml.tags+xml"/>
  <Override PartName="/ppt/tags/tag52.xml" ContentType="application/vnd.openxmlformats-officedocument.presentationml.tags+xml"/>
  <Override PartName="/ppt/tags/tag12.xml" ContentType="application/vnd.openxmlformats-officedocument.presentationml.tags+xml"/>
  <Override PartName="/ppt/tags/tag23.xml" ContentType="application/vnd.openxmlformats-officedocument.presentationml.tags+xml"/>
  <Override PartName="/ppt/tags/tag41.xml" ContentType="application/vnd.openxmlformats-officedocument.presentationml.tags+xml"/>
  <Override PartName="/ppt/tags/tag70.xml" ContentType="application/vnd.openxmlformats-officedocument.presentationml.tag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ags/tag9.xml" ContentType="application/vnd.openxmlformats-officedocument.presentationml.tags+xml"/>
  <Override PartName="/ppt/tags/tag10.xml" ContentType="application/vnd.openxmlformats-officedocument.presentationml.tags+xml"/>
  <Override PartName="/ppt/tags/tag21.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ags/tag7.xml" ContentType="application/vnd.openxmlformats-officedocument.presentationml.tags+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tags/tag39.xml" ContentType="application/vnd.openxmlformats-officedocument.presentationml.tags+xml"/>
  <Override PartName="/ppt/tags/tag59.xml" ContentType="application/vnd.openxmlformats-officedocument.presentationml.tags+xml"/>
  <Override PartName="/ppt/tags/tag68.xml" ContentType="application/vnd.openxmlformats-officedocument.presentationml.tags+xml"/>
  <Default Extension="emf" ContentType="image/x-emf"/>
  <Override PartName="/ppt/tags/tag77.xml" ContentType="application/vnd.openxmlformats-officedocument.presentationml.tags+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tags/tag19.xml" ContentType="application/vnd.openxmlformats-officedocument.presentationml.tags+xml"/>
  <Override PartName="/ppt/tags/tag28.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57.xml" ContentType="application/vnd.openxmlformats-officedocument.presentationml.tags+xml"/>
  <Override PartName="/ppt/tags/tag66.xml" ContentType="application/vnd.openxmlformats-officedocument.presentationml.tags+xml"/>
  <Override PartName="/ppt/tags/tag75.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tags/tag17.xml" ContentType="application/vnd.openxmlformats-officedocument.presentationml.tags+xml"/>
  <Override PartName="/ppt/tags/tag26.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55.xml" ContentType="application/vnd.openxmlformats-officedocument.presentationml.tags+xml"/>
  <Override PartName="/ppt/tags/tag64.xml" ContentType="application/vnd.openxmlformats-officedocument.presentationml.tags+xml"/>
  <Override PartName="/ppt/tags/tag73.xml" ContentType="application/vnd.openxmlformats-officedocument.presentationml.tags+xml"/>
  <Default Extension="wdp" ContentType="image/vnd.ms-photo"/>
  <Override PartName="/ppt/slideLayouts/slideLayout10.xml" ContentType="application/vnd.openxmlformats-officedocument.presentationml.slideLayout+xml"/>
  <Override PartName="/ppt/tags/tag15.xml" ContentType="application/vnd.openxmlformats-officedocument.presentationml.tags+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53.xml" ContentType="application/vnd.openxmlformats-officedocument.presentationml.tags+xml"/>
  <Override PartName="/ppt/tags/tag62.xml" ContentType="application/vnd.openxmlformats-officedocument.presentationml.tags+xml"/>
  <Override PartName="/ppt/tags/tag71.xml" ContentType="application/vnd.openxmlformats-officedocument.presentationml.tags+xml"/>
  <Override PartName="/ppt/tags/tag13.xml" ContentType="application/vnd.openxmlformats-officedocument.presentationml.tags+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tags/tag42.xml" ContentType="application/vnd.openxmlformats-officedocument.presentationml.tags+xml"/>
  <Override PartName="/ppt/tags/tag51.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32.xml" ContentType="application/vnd.openxmlformats-officedocument.presentationml.tags+xml"/>
  <Override PartName="/ppt/tags/tag50.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708" r:id="rId1"/>
  </p:sldMasterIdLst>
  <p:notesMasterIdLst>
    <p:notesMasterId r:id="rId31"/>
  </p:notesMasterIdLst>
  <p:sldIdLst>
    <p:sldId id="354" r:id="rId2"/>
    <p:sldId id="463" r:id="rId3"/>
    <p:sldId id="464" r:id="rId4"/>
    <p:sldId id="440" r:id="rId5"/>
    <p:sldId id="430" r:id="rId6"/>
    <p:sldId id="451" r:id="rId7"/>
    <p:sldId id="431" r:id="rId8"/>
    <p:sldId id="455" r:id="rId9"/>
    <p:sldId id="442" r:id="rId10"/>
    <p:sldId id="443" r:id="rId11"/>
    <p:sldId id="444" r:id="rId12"/>
    <p:sldId id="465" r:id="rId13"/>
    <p:sldId id="466" r:id="rId14"/>
    <p:sldId id="374" r:id="rId15"/>
    <p:sldId id="406" r:id="rId16"/>
    <p:sldId id="453" r:id="rId17"/>
    <p:sldId id="414" r:id="rId18"/>
    <p:sldId id="454" r:id="rId19"/>
    <p:sldId id="426" r:id="rId20"/>
    <p:sldId id="468" r:id="rId21"/>
    <p:sldId id="469" r:id="rId22"/>
    <p:sldId id="459" r:id="rId23"/>
    <p:sldId id="438" r:id="rId24"/>
    <p:sldId id="467" r:id="rId25"/>
    <p:sldId id="294" r:id="rId26"/>
    <p:sldId id="295" r:id="rId27"/>
    <p:sldId id="470" r:id="rId28"/>
    <p:sldId id="471" r:id="rId29"/>
    <p:sldId id="472" r:id="rId30"/>
  </p:sldIdLst>
  <p:sldSz cx="9144000" cy="6858000" type="screen4x3"/>
  <p:notesSz cx="7010400" cy="92964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9" autoAdjust="0"/>
    <p:restoredTop sz="86323" autoAdjust="0"/>
  </p:normalViewPr>
  <p:slideViewPr>
    <p:cSldViewPr>
      <p:cViewPr>
        <p:scale>
          <a:sx n="100" d="100"/>
          <a:sy n="100" d="100"/>
        </p:scale>
        <p:origin x="-72" y="1332"/>
      </p:cViewPr>
      <p:guideLst>
        <p:guide orient="horz" pos="2160"/>
        <p:guide pos="2880"/>
      </p:guideLst>
    </p:cSldViewPr>
  </p:slideViewPr>
  <p:outlineViewPr>
    <p:cViewPr>
      <p:scale>
        <a:sx n="33" d="100"/>
        <a:sy n="33" d="100"/>
      </p:scale>
      <p:origin x="54" y="22176"/>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fr-CA"/>
          </a:p>
        </p:txBody>
      </p:sp>
      <p:sp>
        <p:nvSpPr>
          <p:cNvPr id="3" name="Espace réservé de la date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3FC2855A-74B3-4E91-9E63-CCFBE1BC8388}" type="datetimeFigureOut">
              <a:rPr lang="fr-CA" smtClean="0"/>
              <a:pPr/>
              <a:t>2015-06-09</a:t>
            </a:fld>
            <a:endParaRPr lang="fr-CA"/>
          </a:p>
        </p:txBody>
      </p:sp>
      <p:sp>
        <p:nvSpPr>
          <p:cNvPr id="4" name="Espace réservé de l'image des diapositives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fr-CA"/>
          </a:p>
        </p:txBody>
      </p:sp>
      <p:sp>
        <p:nvSpPr>
          <p:cNvPr id="5" name="Espace réservé des commentaires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6" name="Espace réservé du pied de page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fr-CA"/>
          </a:p>
        </p:txBody>
      </p:sp>
      <p:sp>
        <p:nvSpPr>
          <p:cNvPr id="7" name="Espace réservé du numéro de diapositive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BE0ADFD-4D11-44A4-BA48-2FE93A6AF8FB}" type="slidenum">
              <a:rPr lang="fr-CA" smtClean="0"/>
              <a:pPr/>
              <a:t>‹N°›</a:t>
            </a:fld>
            <a:endParaRPr lang="fr-CA"/>
          </a:p>
        </p:txBody>
      </p:sp>
    </p:spTree>
    <p:extLst>
      <p:ext uri="{BB962C8B-B14F-4D97-AF65-F5344CB8AC3E}">
        <p14:creationId xmlns:p14="http://schemas.microsoft.com/office/powerpoint/2010/main" xmlns="" val="3802593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CBE0ADFD-4D11-44A4-BA48-2FE93A6AF8FB}" type="slidenum">
              <a:rPr lang="fr-CA" smtClean="0"/>
              <a:pPr/>
              <a:t>28</a:t>
            </a:fld>
            <a:endParaRPr lang="fr-CA"/>
          </a:p>
        </p:txBody>
      </p:sp>
    </p:spTree>
    <p:extLst>
      <p:ext uri="{BB962C8B-B14F-4D97-AF65-F5344CB8AC3E}">
        <p14:creationId xmlns:p14="http://schemas.microsoft.com/office/powerpoint/2010/main" xmlns="" val="34407772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fr-FR" smtClean="0"/>
              <a:t>Modifiez le style du titre</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en-US" dirty="0"/>
          </a:p>
        </p:txBody>
      </p:sp>
      <p:sp>
        <p:nvSpPr>
          <p:cNvPr id="4" name="Date Placeholder 3"/>
          <p:cNvSpPr>
            <a:spLocks noGrp="1"/>
          </p:cNvSpPr>
          <p:nvPr>
            <p:ph type="dt" sz="half" idx="10"/>
          </p:nvPr>
        </p:nvSpPr>
        <p:spPr/>
        <p:txBody>
          <a:bodyPr/>
          <a:lstStyle/>
          <a:p>
            <a:fld id="{AC4CFA6C-2FA5-4EB1-A8CB-1F21B6891D3C}" type="datetime1">
              <a:rPr lang="fr-CA" smtClean="0"/>
              <a:pPr/>
              <a:t>2015-06-09</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8D918DC-DB0E-4B70-8D27-C3AE1E260A43}" type="slidenum">
              <a:rPr lang="fr-CA" smtClean="0"/>
              <a:pPr/>
              <a:t>‹N°›</a:t>
            </a:fld>
            <a:endParaRPr lang="fr-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801BD0BE-F8AB-45C5-9F87-D9F370161247}" type="datetime1">
              <a:rPr lang="fr-CA" smtClean="0"/>
              <a:pPr/>
              <a:t>2015-06-09</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8D918DC-DB0E-4B70-8D27-C3AE1E260A43}" type="slidenum">
              <a:rPr lang="fr-CA" smtClean="0"/>
              <a:pPr/>
              <a:t>‹N°›</a:t>
            </a:fld>
            <a:endParaRPr lang="fr-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8006650-8C90-4850-9BA7-79FCF6C74034}" type="datetime1">
              <a:rPr lang="fr-CA" smtClean="0"/>
              <a:pPr/>
              <a:t>2015-06-09</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8D918DC-DB0E-4B70-8D27-C3AE1E260A43}" type="slidenum">
              <a:rPr lang="fr-CA" smtClean="0"/>
              <a:pPr/>
              <a:t>‹N°›</a:t>
            </a:fld>
            <a:endParaRPr lang="fr-CA"/>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fr-FR" smtClean="0"/>
              <a:t>Modifiez le style du titre</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4" name="Date Placeholder 3"/>
          <p:cNvSpPr>
            <a:spLocks noGrp="1"/>
          </p:cNvSpPr>
          <p:nvPr>
            <p:ph type="dt" sz="half" idx="10"/>
          </p:nvPr>
        </p:nvSpPr>
        <p:spPr/>
        <p:txBody>
          <a:bodyPr/>
          <a:lstStyle/>
          <a:p>
            <a:fld id="{56B176C8-B627-4C34-9D4D-9071919BBE1C}" type="datetime1">
              <a:rPr lang="fr-CA" smtClean="0"/>
              <a:pPr/>
              <a:t>2015-06-09</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8D918DC-DB0E-4B70-8D27-C3AE1E260A43}" type="slidenum">
              <a:rPr lang="fr-CA" smtClean="0"/>
              <a:pPr/>
              <a:t>‹N°›</a:t>
            </a:fld>
            <a:endParaRPr lang="fr-CA"/>
          </a:p>
        </p:txBody>
      </p:sp>
      <p:sp>
        <p:nvSpPr>
          <p:cNvPr id="7" name="Title 6"/>
          <p:cNvSpPr>
            <a:spLocks noGrp="1"/>
          </p:cNvSpPr>
          <p:nvPr>
            <p:ph type="title"/>
          </p:nvPr>
        </p:nvSpPr>
        <p:spPr/>
        <p:txBody>
          <a:bodyPr/>
          <a:lstStyle/>
          <a:p>
            <a:r>
              <a:rPr lang="fr-FR" smtClean="0"/>
              <a:t>Modifiez le style du titre</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fr-FR" smtClean="0"/>
              <a:t>Modifiez le style du titre</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Date Placeholder 3"/>
          <p:cNvSpPr>
            <a:spLocks noGrp="1"/>
          </p:cNvSpPr>
          <p:nvPr>
            <p:ph type="dt" sz="half" idx="10"/>
          </p:nvPr>
        </p:nvSpPr>
        <p:spPr/>
        <p:txBody>
          <a:bodyPr/>
          <a:lstStyle/>
          <a:p>
            <a:fld id="{71A78913-A3FF-4949-872B-330D7F6EC5A4}" type="datetime1">
              <a:rPr lang="fr-CA" smtClean="0"/>
              <a:pPr/>
              <a:t>2015-06-09</a:t>
            </a:fld>
            <a:endParaRPr lang="fr-CA"/>
          </a:p>
        </p:txBody>
      </p:sp>
      <p:sp>
        <p:nvSpPr>
          <p:cNvPr id="5" name="Footer Placeholder 4"/>
          <p:cNvSpPr>
            <a:spLocks noGrp="1"/>
          </p:cNvSpPr>
          <p:nvPr>
            <p:ph type="ftr" sz="quarter" idx="11"/>
          </p:nvPr>
        </p:nvSpPr>
        <p:spPr/>
        <p:txBody>
          <a:bodyPr/>
          <a:lstStyle/>
          <a:p>
            <a:endParaRPr lang="fr-CA"/>
          </a:p>
        </p:txBody>
      </p:sp>
      <p:sp>
        <p:nvSpPr>
          <p:cNvPr id="6" name="Slide Number Placeholder 5"/>
          <p:cNvSpPr>
            <a:spLocks noGrp="1"/>
          </p:cNvSpPr>
          <p:nvPr>
            <p:ph type="sldNum" sz="quarter" idx="12"/>
          </p:nvPr>
        </p:nvSpPr>
        <p:spPr/>
        <p:txBody>
          <a:bodyPr/>
          <a:lstStyle/>
          <a:p>
            <a:fld id="{B8D918DC-DB0E-4B70-8D27-C3AE1E260A43}" type="slidenum">
              <a:rPr lang="fr-CA" smtClean="0"/>
              <a:pPr/>
              <a:t>‹N°›</a:t>
            </a:fld>
            <a:endParaRPr lang="fr-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5" name="Date Placeholder 4"/>
          <p:cNvSpPr>
            <a:spLocks noGrp="1"/>
          </p:cNvSpPr>
          <p:nvPr>
            <p:ph type="dt" sz="half" idx="10"/>
          </p:nvPr>
        </p:nvSpPr>
        <p:spPr/>
        <p:txBody>
          <a:bodyPr/>
          <a:lstStyle/>
          <a:p>
            <a:fld id="{1DBACF13-578C-42EE-912B-D24E751C5477}" type="datetime1">
              <a:rPr lang="fr-CA" smtClean="0"/>
              <a:pPr/>
              <a:t>2015-06-09</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B8D918DC-DB0E-4B70-8D27-C3AE1E260A43}" type="slidenum">
              <a:rPr lang="fr-CA" smtClean="0"/>
              <a:pPr/>
              <a:t>‹N°›</a:t>
            </a:fld>
            <a:endParaRPr lang="fr-CA"/>
          </a:p>
        </p:txBody>
      </p:sp>
      <p:sp>
        <p:nvSpPr>
          <p:cNvPr id="9" name="Content Placeholder 8"/>
          <p:cNvSpPr>
            <a:spLocks noGrp="1"/>
          </p:cNvSpPr>
          <p:nvPr>
            <p:ph sz="quarter" idx="13"/>
          </p:nvPr>
        </p:nvSpPr>
        <p:spPr>
          <a:xfrm>
            <a:off x="676655" y="2679192"/>
            <a:ext cx="3822192" cy="34472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smtClean="0"/>
              <a:t>Modifiez le style du titre</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
        <p:nvSpPr>
          <p:cNvPr id="7" name="Date Placeholder 6"/>
          <p:cNvSpPr>
            <a:spLocks noGrp="1"/>
          </p:cNvSpPr>
          <p:nvPr>
            <p:ph type="dt" sz="half" idx="10"/>
          </p:nvPr>
        </p:nvSpPr>
        <p:spPr/>
        <p:txBody>
          <a:bodyPr/>
          <a:lstStyle/>
          <a:p>
            <a:fld id="{263EDEF6-09BF-4EE7-A27D-42811FADB808}" type="datetime1">
              <a:rPr lang="fr-CA" smtClean="0"/>
              <a:pPr/>
              <a:t>2015-06-09</a:t>
            </a:fld>
            <a:endParaRPr lang="fr-CA"/>
          </a:p>
        </p:txBody>
      </p:sp>
      <p:sp>
        <p:nvSpPr>
          <p:cNvPr id="8" name="Footer Placeholder 7"/>
          <p:cNvSpPr>
            <a:spLocks noGrp="1"/>
          </p:cNvSpPr>
          <p:nvPr>
            <p:ph type="ftr" sz="quarter" idx="11"/>
          </p:nvPr>
        </p:nvSpPr>
        <p:spPr/>
        <p:txBody>
          <a:bodyPr/>
          <a:lstStyle/>
          <a:p>
            <a:endParaRPr lang="fr-CA"/>
          </a:p>
        </p:txBody>
      </p:sp>
      <p:sp>
        <p:nvSpPr>
          <p:cNvPr id="9" name="Slide Number Placeholder 8"/>
          <p:cNvSpPr>
            <a:spLocks noGrp="1"/>
          </p:cNvSpPr>
          <p:nvPr>
            <p:ph type="sldNum" sz="quarter" idx="12"/>
          </p:nvPr>
        </p:nvSpPr>
        <p:spPr/>
        <p:txBody>
          <a:bodyPr/>
          <a:lstStyle/>
          <a:p>
            <a:fld id="{B8D918DC-DB0E-4B70-8D27-C3AE1E260A43}" type="slidenum">
              <a:rPr lang="fr-CA" smtClean="0"/>
              <a:pPr/>
              <a:t>‹N°›</a:t>
            </a:fld>
            <a:endParaRPr lang="fr-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mtClean="0"/>
              <a:t>Modifiez le style du titre</a:t>
            </a:r>
            <a:endParaRPr lang="en-US"/>
          </a:p>
        </p:txBody>
      </p:sp>
      <p:sp>
        <p:nvSpPr>
          <p:cNvPr id="3" name="Date Placeholder 2"/>
          <p:cNvSpPr>
            <a:spLocks noGrp="1"/>
          </p:cNvSpPr>
          <p:nvPr>
            <p:ph type="dt" sz="half" idx="10"/>
          </p:nvPr>
        </p:nvSpPr>
        <p:spPr/>
        <p:txBody>
          <a:bodyPr/>
          <a:lstStyle/>
          <a:p>
            <a:fld id="{BCDBBF5F-7149-4A04-BEA6-8F2AF4918221}" type="datetime1">
              <a:rPr lang="fr-CA" smtClean="0"/>
              <a:pPr/>
              <a:t>2015-06-09</a:t>
            </a:fld>
            <a:endParaRPr lang="fr-CA"/>
          </a:p>
        </p:txBody>
      </p:sp>
      <p:sp>
        <p:nvSpPr>
          <p:cNvPr id="4" name="Footer Placeholder 3"/>
          <p:cNvSpPr>
            <a:spLocks noGrp="1"/>
          </p:cNvSpPr>
          <p:nvPr>
            <p:ph type="ftr" sz="quarter" idx="11"/>
          </p:nvPr>
        </p:nvSpPr>
        <p:spPr/>
        <p:txBody>
          <a:bodyPr/>
          <a:lstStyle/>
          <a:p>
            <a:endParaRPr lang="fr-CA"/>
          </a:p>
        </p:txBody>
      </p:sp>
      <p:sp>
        <p:nvSpPr>
          <p:cNvPr id="5" name="Slide Number Placeholder 4"/>
          <p:cNvSpPr>
            <a:spLocks noGrp="1"/>
          </p:cNvSpPr>
          <p:nvPr>
            <p:ph type="sldNum" sz="quarter" idx="12"/>
          </p:nvPr>
        </p:nvSpPr>
        <p:spPr/>
        <p:txBody>
          <a:bodyPr/>
          <a:lstStyle/>
          <a:p>
            <a:fld id="{B8D918DC-DB0E-4B70-8D27-C3AE1E260A43}" type="slidenum">
              <a:rPr lang="fr-CA" smtClean="0"/>
              <a:pPr/>
              <a:t>‹N°›</a:t>
            </a:fld>
            <a:endParaRPr lang="fr-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AF02A524-A280-4BD4-9983-D16D24D742FE}" type="datetime1">
              <a:rPr lang="fr-CA" smtClean="0"/>
              <a:pPr/>
              <a:t>2015-06-09</a:t>
            </a:fld>
            <a:endParaRPr lang="fr-CA"/>
          </a:p>
        </p:txBody>
      </p:sp>
      <p:sp>
        <p:nvSpPr>
          <p:cNvPr id="3" name="Footer Placeholder 2"/>
          <p:cNvSpPr>
            <a:spLocks noGrp="1"/>
          </p:cNvSpPr>
          <p:nvPr>
            <p:ph type="ftr" sz="quarter" idx="11"/>
          </p:nvPr>
        </p:nvSpPr>
        <p:spPr/>
        <p:txBody>
          <a:bodyPr/>
          <a:lstStyle/>
          <a:p>
            <a:endParaRPr lang="fr-CA"/>
          </a:p>
        </p:txBody>
      </p:sp>
      <p:sp>
        <p:nvSpPr>
          <p:cNvPr id="4" name="Slide Number Placeholder 3"/>
          <p:cNvSpPr>
            <a:spLocks noGrp="1"/>
          </p:cNvSpPr>
          <p:nvPr>
            <p:ph type="sldNum" sz="quarter" idx="12"/>
          </p:nvPr>
        </p:nvSpPr>
        <p:spPr/>
        <p:txBody>
          <a:bodyPr/>
          <a:lstStyle/>
          <a:p>
            <a:fld id="{B8D918DC-DB0E-4B70-8D27-C3AE1E260A43}" type="slidenum">
              <a:rPr lang="fr-CA" smtClean="0"/>
              <a:pPr/>
              <a:t>‹N°›</a:t>
            </a:fld>
            <a:endParaRPr lang="fr-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9B43E4A-7F58-401B-9FA6-31F6A25BC0B6}" type="datetime1">
              <a:rPr lang="fr-CA" smtClean="0"/>
              <a:pPr/>
              <a:t>2015-06-09</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B8D918DC-DB0E-4B70-8D27-C3AE1E260A43}" type="slidenum">
              <a:rPr lang="fr-CA" smtClean="0"/>
              <a:pPr/>
              <a:t>‹N°›</a:t>
            </a:fld>
            <a:endParaRPr lang="fr-CA"/>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fr-FR" smtClean="0"/>
              <a:t>Modifiez le style du titre</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fr-FR" smtClean="0"/>
              <a:t>Modifiez le style du titre</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Date Placeholder 4"/>
          <p:cNvSpPr>
            <a:spLocks noGrp="1"/>
          </p:cNvSpPr>
          <p:nvPr>
            <p:ph type="dt" sz="half" idx="10"/>
          </p:nvPr>
        </p:nvSpPr>
        <p:spPr/>
        <p:txBody>
          <a:bodyPr/>
          <a:lstStyle/>
          <a:p>
            <a:fld id="{B7B848D3-FE90-4916-BBBE-FF25B2F77155}" type="datetime1">
              <a:rPr lang="fr-CA" smtClean="0"/>
              <a:pPr/>
              <a:t>2015-06-09</a:t>
            </a:fld>
            <a:endParaRPr lang="fr-CA"/>
          </a:p>
        </p:txBody>
      </p:sp>
      <p:sp>
        <p:nvSpPr>
          <p:cNvPr id="6" name="Footer Placeholder 5"/>
          <p:cNvSpPr>
            <a:spLocks noGrp="1"/>
          </p:cNvSpPr>
          <p:nvPr>
            <p:ph type="ftr" sz="quarter" idx="11"/>
          </p:nvPr>
        </p:nvSpPr>
        <p:spPr/>
        <p:txBody>
          <a:bodyPr/>
          <a:lstStyle/>
          <a:p>
            <a:endParaRPr lang="fr-CA"/>
          </a:p>
        </p:txBody>
      </p:sp>
      <p:sp>
        <p:nvSpPr>
          <p:cNvPr id="7" name="Slide Number Placeholder 6"/>
          <p:cNvSpPr>
            <a:spLocks noGrp="1"/>
          </p:cNvSpPr>
          <p:nvPr>
            <p:ph type="sldNum" sz="quarter" idx="12"/>
          </p:nvPr>
        </p:nvSpPr>
        <p:spPr/>
        <p:txBody>
          <a:bodyPr/>
          <a:lstStyle/>
          <a:p>
            <a:fld id="{B8D918DC-DB0E-4B70-8D27-C3AE1E260A43}" type="slidenum">
              <a:rPr lang="fr-CA" smtClean="0"/>
              <a:pPr/>
              <a:t>‹N°›</a:t>
            </a:fld>
            <a:endParaRPr lang="fr-CA"/>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smtClean="0"/>
              <a:t>Cliquez sur l'icône pour ajouter une image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fr-FR" smtClean="0"/>
              <a:t>Modifiez le style du titre</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7714F5AC-A9CE-4970-913C-8F7BC3D4D118}" type="datetime1">
              <a:rPr lang="fr-CA" smtClean="0"/>
              <a:pPr/>
              <a:t>2015-06-09</a:t>
            </a:fld>
            <a:endParaRPr lang="fr-CA"/>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fr-CA"/>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8D918DC-DB0E-4B70-8D27-C3AE1E260A43}" type="slidenum">
              <a:rPr lang="fr-CA" smtClean="0"/>
              <a:pPr/>
              <a:t>‹N°›</a:t>
            </a:fld>
            <a:endParaRPr lang="fr-CA"/>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en-US" dirty="0"/>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tags" Target="../tags/tag3.xml"/><Relationship Id="rId7" Type="http://schemas.openxmlformats.org/officeDocument/2006/relationships/image" Target="../media/image2.jpe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slideLayout" Target="../slideLayouts/slideLayout2.xml"/><Relationship Id="rId5" Type="http://schemas.openxmlformats.org/officeDocument/2006/relationships/tags" Target="../tags/tag5.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4"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4.png"/><Relationship Id="rId5" Type="http://schemas.openxmlformats.org/officeDocument/2006/relationships/slideLayout" Target="../slideLayouts/slideLayout2.xml"/><Relationship Id="rId4" Type="http://schemas.openxmlformats.org/officeDocument/2006/relationships/tags" Target="../tags/tag36.xml"/></Relationships>
</file>

<file path=ppt/slides/_rels/slide17.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5.jpeg"/><Relationship Id="rId4"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tags" Target="../tags/tag53.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slideLayout" Target="../slideLayouts/slideLayout7.xml"/><Relationship Id="rId5" Type="http://schemas.openxmlformats.org/officeDocument/2006/relationships/tags" Target="../tags/tag50.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s>
</file>

<file path=ppt/slides/_rels/slide2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58.xml"/><Relationship Id="rId7" Type="http://schemas.openxmlformats.org/officeDocument/2006/relationships/image" Target="../media/image6.png"/><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slideLayout" Target="../slideLayouts/slideLayout4.xml"/><Relationship Id="rId5" Type="http://schemas.openxmlformats.org/officeDocument/2006/relationships/tags" Target="../tags/tag60.xml"/><Relationship Id="rId4" Type="http://schemas.openxmlformats.org/officeDocument/2006/relationships/tags" Target="../tags/tag5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4"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tags" Target="../tags/tag66.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tags" Target="../tags/tag69.xml"/><Relationship Id="rId2" Type="http://schemas.openxmlformats.org/officeDocument/2006/relationships/tags" Target="../tags/tag68.xml"/><Relationship Id="rId1" Type="http://schemas.openxmlformats.org/officeDocument/2006/relationships/tags" Target="../tags/tag67.xml"/><Relationship Id="rId4"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tags" Target="../tags/tag72.xml"/><Relationship Id="rId7" Type="http://schemas.openxmlformats.org/officeDocument/2006/relationships/notesSlide" Target="../notesSlides/notesSlide1.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slideLayout" Target="../slideLayouts/slideLayout2.xml"/><Relationship Id="rId5" Type="http://schemas.openxmlformats.org/officeDocument/2006/relationships/tags" Target="../tags/tag74.xml"/><Relationship Id="rId4" Type="http://schemas.openxmlformats.org/officeDocument/2006/relationships/tags" Target="../tags/tag73.xml"/><Relationship Id="rId9" Type="http://schemas.openxmlformats.org/officeDocument/2006/relationships/image" Target="../media/image3.jpeg"/></Relationships>
</file>

<file path=ppt/slides/_rels/slide29.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image" Target="../media/image8.emf"/><Relationship Id="rId5" Type="http://schemas.openxmlformats.org/officeDocument/2006/relationships/slideLayout" Target="../slideLayouts/slideLayout2.xml"/><Relationship Id="rId4" Type="http://schemas.openxmlformats.org/officeDocument/2006/relationships/tags" Target="../tags/tag78.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ags" Target="../tags/tag6.xml"/></Relationships>
</file>

<file path=ppt/slides/_rels/slide4.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hyperlink" Target="https://courrierah.collegeahuntsic.qc.ca/owa/redir.aspx?SURL=wd4TRKkAGT0No-jL6NaBS2d3pjJ24fB-sebxrVd7QFkmkDhoqGrSCGgAdAB0AHAAOgAvAC8AdwB3AHcALgBjAGQAYwAuAHEAYwAuAGMAYQAvAHUAbgBpAHYAZQByAHMAaQB0AGUALwBzAGgAZQByAGIAcgBvAG8AawBlAC8AMAAzADMANgAyADgALQBiAHIAaQBlAHIAZQAtAGEAbgBhAGwAeQBzAGUALQBwAHIAYQB0AGkAcQB1AGUAcwAtAGQAaQBkAGEAYwB0AGkAcQB1AGUAcwAtAHAAZQByAHMAbwBuAG4AZQBsAC0AZQBuAHMAZQBpAGcAbgBhAG4AdAAtAGMAbwBsAGwAZQBnAGkAYQBsAC0AZQByAHIAZQB1AHIAcwAtAGUAdAB1AGQAaQBhAG4AdABzAC0AZQBzAHMAYQBpAC0AdQBzAGgAZQByAGIAcgBvAG8AawBlAC0AMgAwADEANQAuAHAAZABmAA..&amp;URL=http://www.cdc.qc.ca/universite/sherbrooke/033628-briere-analyse-pratiques-didactiques-personnel-enseignant-collegial-erreurs-etudiants-essai-usherbrooke-2015.pdf" TargetMode="External"/><Relationship Id="rId4"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4"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custDataLst>
              <p:tags r:id="rId1"/>
            </p:custDataLst>
          </p:nvPr>
        </p:nvSpPr>
        <p:spPr>
          <a:xfrm>
            <a:off x="457200" y="338328"/>
            <a:ext cx="8229600" cy="1938544"/>
          </a:xfrm>
        </p:spPr>
        <p:txBody>
          <a:bodyPr>
            <a:normAutofit fontScale="90000"/>
          </a:bodyPr>
          <a:lstStyle/>
          <a:p>
            <a:r>
              <a:rPr lang="fr-CA" dirty="0" smtClean="0"/>
              <a:t/>
            </a:r>
            <a:br>
              <a:rPr lang="fr-CA" dirty="0" smtClean="0"/>
            </a:br>
            <a:r>
              <a:rPr lang="fr-CA" dirty="0" smtClean="0"/>
              <a:t>Étudier les erreurs des étudiants pour mieux faire apprendre</a:t>
            </a:r>
            <a:br>
              <a:rPr lang="fr-CA" dirty="0" smtClean="0"/>
            </a:br>
            <a:r>
              <a:rPr lang="fr-CA" dirty="0" smtClean="0"/>
              <a:t/>
            </a:r>
            <a:br>
              <a:rPr lang="fr-CA" dirty="0" smtClean="0"/>
            </a:br>
            <a:r>
              <a:rPr lang="fr-CA" dirty="0" smtClean="0">
                <a:solidFill>
                  <a:schemeClr val="tx2">
                    <a:lumMod val="60000"/>
                    <a:lumOff val="40000"/>
                  </a:schemeClr>
                </a:solidFill>
              </a:rPr>
              <a:t>AQPC 2015</a:t>
            </a:r>
            <a:endParaRPr lang="fr-CA" dirty="0">
              <a:solidFill>
                <a:schemeClr val="tx2">
                  <a:lumMod val="60000"/>
                  <a:lumOff val="40000"/>
                </a:schemeClr>
              </a:solidFill>
            </a:endParaRPr>
          </a:p>
        </p:txBody>
      </p:sp>
      <p:sp>
        <p:nvSpPr>
          <p:cNvPr id="5" name="Espace réservé du contenu 4"/>
          <p:cNvSpPr>
            <a:spLocks noGrp="1"/>
          </p:cNvSpPr>
          <p:nvPr>
            <p:ph idx="1"/>
            <p:custDataLst>
              <p:tags r:id="rId2"/>
            </p:custDataLst>
          </p:nvPr>
        </p:nvSpPr>
        <p:spPr>
          <a:xfrm>
            <a:off x="872067" y="2996951"/>
            <a:ext cx="7408333" cy="3129211"/>
          </a:xfrm>
        </p:spPr>
        <p:txBody>
          <a:bodyPr>
            <a:normAutofit fontScale="92500" lnSpcReduction="10000"/>
          </a:bodyPr>
          <a:lstStyle/>
          <a:p>
            <a:pPr marL="0" indent="0" algn="ctr">
              <a:buNone/>
            </a:pPr>
            <a:r>
              <a:rPr lang="fr-CA" sz="2800" dirty="0" smtClean="0"/>
              <a:t>Énergie et synergie entre les acteurs </a:t>
            </a:r>
          </a:p>
          <a:p>
            <a:pPr marL="0" indent="0" algn="ctr">
              <a:buNone/>
            </a:pPr>
            <a:r>
              <a:rPr lang="fr-CA" sz="2800" dirty="0" smtClean="0"/>
              <a:t>de l’enseignement et de l’apprentissage </a:t>
            </a:r>
          </a:p>
          <a:p>
            <a:pPr marL="0" indent="0" algn="ctr">
              <a:buNone/>
            </a:pPr>
            <a:r>
              <a:rPr lang="fr-CA" sz="2800" dirty="0" smtClean="0"/>
              <a:t>au collégial</a:t>
            </a:r>
          </a:p>
          <a:p>
            <a:pPr marL="0" indent="0" algn="ctr">
              <a:buNone/>
            </a:pPr>
            <a:endParaRPr lang="fr-CA" sz="3600" dirty="0" smtClean="0"/>
          </a:p>
          <a:p>
            <a:pPr marL="0" indent="0" algn="ctr">
              <a:buNone/>
            </a:pPr>
            <a:r>
              <a:rPr lang="fr-CA" sz="3600" dirty="0" smtClean="0"/>
              <a:t>Manon Brière </a:t>
            </a:r>
            <a:r>
              <a:rPr lang="fr-CA" sz="2800" dirty="0" smtClean="0"/>
              <a:t>(</a:t>
            </a:r>
            <a:r>
              <a:rPr lang="fr-CA" sz="2800" dirty="0" err="1" smtClean="0"/>
              <a:t>M.Éd</a:t>
            </a:r>
            <a:r>
              <a:rPr lang="fr-CA" sz="2800" dirty="0" smtClean="0"/>
              <a:t>.)</a:t>
            </a:r>
          </a:p>
          <a:p>
            <a:pPr marL="0" indent="0" algn="ctr">
              <a:buNone/>
            </a:pPr>
            <a:r>
              <a:rPr lang="fr-CA" sz="3600" dirty="0" smtClean="0"/>
              <a:t>Collège Ahuntsic</a:t>
            </a:r>
          </a:p>
          <a:p>
            <a:pPr marL="0" indent="0">
              <a:buNone/>
            </a:pPr>
            <a:endParaRPr lang="fr-CA" dirty="0" smtClean="0"/>
          </a:p>
        </p:txBody>
      </p:sp>
      <p:pic>
        <p:nvPicPr>
          <p:cNvPr id="14338" name="Picture 2" descr="C:\Users\Toshiba\AppData\Local\Microsoft\Windows\Temporary Internet Files\Content.IE5\N1HXZ73S\vn_energie_renouvelable[1].jpg"/>
          <p:cNvPicPr>
            <a:picLocks noChangeAspect="1" noChangeArrowheads="1"/>
          </p:cNvPicPr>
          <p:nvPr>
            <p:custDataLst>
              <p:tags r:id="rId3"/>
            </p:custDataLst>
          </p:nvPr>
        </p:nvPicPr>
        <p:blipFill>
          <a:blip r:embed="rId7" cstate="print">
            <a:extLst>
              <a:ext uri="{28A0092B-C50C-407E-A947-70E740481C1C}">
                <a14:useLocalDpi xmlns:a14="http://schemas.microsoft.com/office/drawing/2010/main" xmlns="" val="0"/>
              </a:ext>
            </a:extLst>
          </a:blip>
          <a:srcRect/>
          <a:stretch>
            <a:fillRect/>
          </a:stretch>
        </p:blipFill>
        <p:spPr bwMode="auto">
          <a:xfrm>
            <a:off x="7452320" y="5470258"/>
            <a:ext cx="1584176" cy="1267340"/>
          </a:xfrm>
          <a:prstGeom prst="rect">
            <a:avLst/>
          </a:prstGeom>
          <a:noFill/>
          <a:extLst>
            <a:ext uri="{909E8E84-426E-40DD-AFC4-6F175D3DCCD1}">
              <a14:hiddenFill xmlns:a14="http://schemas.microsoft.com/office/drawing/2010/main" xmlns="">
                <a:solidFill>
                  <a:srgbClr val="FFFFFF"/>
                </a:solidFill>
              </a14:hiddenFill>
            </a:ext>
          </a:extLst>
        </p:spPr>
      </p:pic>
      <p:pic>
        <p:nvPicPr>
          <p:cNvPr id="6" name="Picture 2" descr="C:\Users\Toshiba\AppData\Local\Microsoft\Windows\Temporary Internet Files\Content.IE5\DZ3GI0TC\sgi01a201311231200[1].jpg"/>
          <p:cNvPicPr>
            <a:picLocks noChangeAspect="1" noChangeArrowheads="1"/>
          </p:cNvPicPr>
          <p:nvPr>
            <p:custDataLst>
              <p:tags r:id="rId4"/>
            </p:custDataLst>
          </p:nvPr>
        </p:nvPicPr>
        <p:blipFill>
          <a:blip r:embed="rId8" cstate="print">
            <a:extLst>
              <a:ext uri="{28A0092B-C50C-407E-A947-70E740481C1C}">
                <a14:useLocalDpi xmlns:a14="http://schemas.microsoft.com/office/drawing/2010/main" xmlns="" val="0"/>
              </a:ext>
            </a:extLst>
          </a:blip>
          <a:srcRect/>
          <a:stretch>
            <a:fillRect/>
          </a:stretch>
        </p:blipFill>
        <p:spPr bwMode="auto">
          <a:xfrm>
            <a:off x="179512" y="4725144"/>
            <a:ext cx="2069976" cy="202694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Slide Number Placeholder 1"/>
          <p:cNvSpPr>
            <a:spLocks noGrp="1"/>
          </p:cNvSpPr>
          <p:nvPr>
            <p:ph type="sldNum" sz="quarter" idx="12"/>
            <p:custDataLst>
              <p:tags r:id="rId5"/>
            </p:custDataLst>
          </p:nvPr>
        </p:nvSpPr>
        <p:spPr/>
        <p:txBody>
          <a:bodyPr/>
          <a:lstStyle/>
          <a:p>
            <a:fld id="{B8D918DC-DB0E-4B70-8D27-C3AE1E260A43}" type="slidenum">
              <a:rPr lang="fr-CA" smtClean="0"/>
              <a:pPr/>
              <a:t>1</a:t>
            </a:fld>
            <a:endParaRPr lang="fr-CA"/>
          </a:p>
        </p:txBody>
      </p:sp>
    </p:spTree>
    <p:extLst>
      <p:ext uri="{BB962C8B-B14F-4D97-AF65-F5344CB8AC3E}">
        <p14:creationId xmlns:p14="http://schemas.microsoft.com/office/powerpoint/2010/main" xmlns="" val="26069380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685800" y="548680"/>
            <a:ext cx="7772400" cy="4464496"/>
          </a:xfrm>
        </p:spPr>
        <p:txBody>
          <a:bodyPr>
            <a:normAutofit fontScale="90000"/>
          </a:bodyPr>
          <a:lstStyle/>
          <a:p>
            <a:pPr algn="l"/>
            <a:r>
              <a:rPr lang="fr-CA" dirty="0" smtClean="0"/>
              <a:t>Les résultats dévoilent qu’étudier les erreurs des étudiants contribue à mieux faire apprendre et le processus utilisé par les enseignants y est décrit.</a:t>
            </a:r>
            <a:br>
              <a:rPr lang="fr-CA" dirty="0" smtClean="0"/>
            </a:br>
            <a:endParaRPr lang="fr-CA" dirty="0"/>
          </a:p>
        </p:txBody>
      </p:sp>
    </p:spTree>
    <p:extLst>
      <p:ext uri="{BB962C8B-B14F-4D97-AF65-F5344CB8AC3E}">
        <p14:creationId xmlns:p14="http://schemas.microsoft.com/office/powerpoint/2010/main" xmlns="" val="10244060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872067" y="1700808"/>
            <a:ext cx="7408333" cy="4425355"/>
          </a:xfrm>
        </p:spPr>
        <p:txBody>
          <a:bodyPr>
            <a:normAutofit fontScale="92500"/>
          </a:bodyPr>
          <a:lstStyle/>
          <a:p>
            <a:endParaRPr lang="fr-CA" dirty="0" smtClean="0"/>
          </a:p>
          <a:p>
            <a:r>
              <a:rPr lang="fr-CA" dirty="0" smtClean="0"/>
              <a:t>Les participants </a:t>
            </a:r>
            <a:r>
              <a:rPr lang="fr-CA" dirty="0"/>
              <a:t>possèdent une façon d’explorer les erreurs des </a:t>
            </a:r>
            <a:r>
              <a:rPr lang="fr-CA" dirty="0" smtClean="0"/>
              <a:t>étudiants que </a:t>
            </a:r>
            <a:r>
              <a:rPr lang="fr-CA" dirty="0"/>
              <a:t>la cause de l’erreur soit perçue ou </a:t>
            </a:r>
            <a:r>
              <a:rPr lang="fr-CA" dirty="0" smtClean="0"/>
              <a:t>connue;</a:t>
            </a:r>
          </a:p>
          <a:p>
            <a:r>
              <a:rPr lang="fr-CA" dirty="0" smtClean="0"/>
              <a:t>Les </a:t>
            </a:r>
            <a:r>
              <a:rPr lang="fr-CA" dirty="0"/>
              <a:t>propos relevés </a:t>
            </a:r>
            <a:r>
              <a:rPr lang="fr-CA" dirty="0" smtClean="0"/>
              <a:t>confirment </a:t>
            </a:r>
            <a:r>
              <a:rPr lang="fr-CA" dirty="0"/>
              <a:t>que l’erreur est sans aucun doute une </a:t>
            </a:r>
            <a:r>
              <a:rPr lang="fr-CA" dirty="0" smtClean="0"/>
              <a:t>préoccupation et qu’elle suscite une multitude de pratiques;</a:t>
            </a:r>
          </a:p>
          <a:p>
            <a:r>
              <a:rPr lang="fr-CA" dirty="0" smtClean="0"/>
              <a:t>Les enseignants </a:t>
            </a:r>
            <a:r>
              <a:rPr lang="fr-CA" dirty="0"/>
              <a:t>font le lien entre l’erreur et l’apprentissage, bien qu’ils passent rapidement à </a:t>
            </a:r>
            <a:r>
              <a:rPr lang="fr-CA" dirty="0" smtClean="0"/>
              <a:t>l’action</a:t>
            </a:r>
            <a:r>
              <a:rPr lang="fr-CA" dirty="0"/>
              <a:t>;</a:t>
            </a:r>
            <a:endParaRPr lang="fr-CA" dirty="0" smtClean="0"/>
          </a:p>
          <a:p>
            <a:r>
              <a:rPr lang="fr-CA" dirty="0" smtClean="0"/>
              <a:t>Ils </a:t>
            </a:r>
            <a:r>
              <a:rPr lang="fr-CA" dirty="0"/>
              <a:t>identifient clairement les erreurs fréquentes, récurrentes et l’importance de l’erreur </a:t>
            </a:r>
            <a:r>
              <a:rPr lang="fr-CA" dirty="0" smtClean="0"/>
              <a:t>en rapport aux </a:t>
            </a:r>
            <a:r>
              <a:rPr lang="fr-CA" dirty="0"/>
              <a:t>objectifs d’apprentissage. </a:t>
            </a:r>
          </a:p>
          <a:p>
            <a:pPr marL="0" indent="0">
              <a:buNone/>
            </a:pPr>
            <a:endParaRPr lang="fr-CA" dirty="0"/>
          </a:p>
          <a:p>
            <a:endParaRPr lang="fr-CA" dirty="0"/>
          </a:p>
          <a:p>
            <a:endParaRPr lang="fr-CA" dirty="0" smtClean="0"/>
          </a:p>
          <a:p>
            <a:endParaRPr lang="fr-CA" dirty="0"/>
          </a:p>
        </p:txBody>
      </p:sp>
      <p:sp>
        <p:nvSpPr>
          <p:cNvPr id="2" name="Titre 1"/>
          <p:cNvSpPr>
            <a:spLocks noGrp="1"/>
          </p:cNvSpPr>
          <p:nvPr>
            <p:ph type="title"/>
            <p:custDataLst>
              <p:tags r:id="rId2"/>
            </p:custDataLst>
          </p:nvPr>
        </p:nvSpPr>
        <p:spPr/>
        <p:txBody>
          <a:bodyPr>
            <a:normAutofit/>
          </a:bodyPr>
          <a:lstStyle/>
          <a:p>
            <a:r>
              <a:rPr lang="fr-CA" dirty="0" smtClean="0"/>
              <a:t>Présentation des résultats</a:t>
            </a:r>
            <a:endParaRPr lang="fr-CA" dirty="0"/>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11</a:t>
            </a:fld>
            <a:endParaRPr lang="fr-CA"/>
          </a:p>
        </p:txBody>
      </p:sp>
    </p:spTree>
    <p:extLst>
      <p:ext uri="{BB962C8B-B14F-4D97-AF65-F5344CB8AC3E}">
        <p14:creationId xmlns:p14="http://schemas.microsoft.com/office/powerpoint/2010/main" xmlns="" val="10781442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755576" y="2276872"/>
            <a:ext cx="7524824" cy="3777283"/>
          </a:xfrm>
        </p:spPr>
        <p:txBody>
          <a:bodyPr>
            <a:normAutofit/>
          </a:bodyPr>
          <a:lstStyle/>
          <a:p>
            <a:r>
              <a:rPr lang="fr-CA" sz="2600" dirty="0" smtClean="0"/>
              <a:t>L’erreur et </a:t>
            </a:r>
            <a:r>
              <a:rPr lang="fr-CA" sz="2600" b="1" i="1" dirty="0" smtClean="0"/>
              <a:t>le processus par lequel elle se produit </a:t>
            </a:r>
            <a:r>
              <a:rPr lang="fr-CA" sz="2600" dirty="0" smtClean="0"/>
              <a:t>n’ont pu être documentées au cours de la recherche</a:t>
            </a:r>
          </a:p>
          <a:p>
            <a:endParaRPr lang="fr-CA" sz="2600" dirty="0" smtClean="0"/>
          </a:p>
          <a:p>
            <a:pPr marL="0" indent="0">
              <a:buNone/>
            </a:pPr>
            <a:r>
              <a:rPr lang="fr-CA" sz="2600" i="1" dirty="0" smtClean="0"/>
              <a:t>Particulièrement, la </a:t>
            </a:r>
            <a:r>
              <a:rPr lang="fr-CA" sz="2600" i="1" dirty="0"/>
              <a:t>démarche par laquelle s’est produite l’erreur provenant d’une </a:t>
            </a:r>
            <a:r>
              <a:rPr lang="fr-CA" sz="2600" b="1" i="1" dirty="0"/>
              <a:t>surcharge cognitive </a:t>
            </a:r>
            <a:r>
              <a:rPr lang="fr-CA" sz="2600" i="1" dirty="0"/>
              <a:t>ou de la </a:t>
            </a:r>
            <a:r>
              <a:rPr lang="fr-CA" sz="2600" b="1" i="1" dirty="0"/>
              <a:t>complexité propre des contenus </a:t>
            </a:r>
            <a:r>
              <a:rPr lang="fr-CA" sz="2600" i="1" dirty="0"/>
              <a:t>a été peu explicitée. </a:t>
            </a:r>
            <a:endParaRPr lang="fr-CA" sz="2600" i="1" dirty="0" smtClean="0"/>
          </a:p>
          <a:p>
            <a:pPr marL="0" indent="0">
              <a:buNone/>
            </a:pPr>
            <a:endParaRPr lang="fr-CA" sz="2600" dirty="0" smtClean="0"/>
          </a:p>
          <a:p>
            <a:endParaRPr lang="fr-CA" dirty="0"/>
          </a:p>
        </p:txBody>
      </p:sp>
      <p:sp>
        <p:nvSpPr>
          <p:cNvPr id="2" name="Titre 1"/>
          <p:cNvSpPr>
            <a:spLocks noGrp="1"/>
          </p:cNvSpPr>
          <p:nvPr>
            <p:ph type="title"/>
            <p:custDataLst>
              <p:tags r:id="rId2"/>
            </p:custDataLst>
          </p:nvPr>
        </p:nvSpPr>
        <p:spPr/>
        <p:txBody>
          <a:bodyPr>
            <a:normAutofit fontScale="90000"/>
          </a:bodyPr>
          <a:lstStyle/>
          <a:p>
            <a:r>
              <a:rPr lang="fr-CA" dirty="0" smtClean="0"/>
              <a:t>Principaux constats…peu d’indices </a:t>
            </a:r>
            <a:br>
              <a:rPr lang="fr-CA" dirty="0" smtClean="0"/>
            </a:br>
            <a:r>
              <a:rPr lang="fr-CA" dirty="0" smtClean="0"/>
              <a:t>sont révélés concernant…</a:t>
            </a:r>
            <a:endParaRPr lang="fr-CA" dirty="0"/>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12</a:t>
            </a:fld>
            <a:endParaRPr lang="fr-CA"/>
          </a:p>
        </p:txBody>
      </p:sp>
    </p:spTree>
    <p:extLst>
      <p:ext uri="{BB962C8B-B14F-4D97-AF65-F5344CB8AC3E}">
        <p14:creationId xmlns:p14="http://schemas.microsoft.com/office/powerpoint/2010/main" xmlns="" val="13030014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a:bodyPr>
          <a:lstStyle/>
          <a:p>
            <a:pPr marL="0" indent="0">
              <a:buNone/>
            </a:pPr>
            <a:r>
              <a:rPr lang="fr-CA" b="1" u="sng" dirty="0"/>
              <a:t>PIÈGES DÉNOTÉS</a:t>
            </a:r>
          </a:p>
          <a:p>
            <a:r>
              <a:rPr lang="fr-CA" dirty="0"/>
              <a:t>Savoir d’expérience (discrédite ou minimise l’importance de l’étude approfondie de la démarche ayant conduit à l’erreur)</a:t>
            </a:r>
          </a:p>
          <a:p>
            <a:r>
              <a:rPr lang="fr-CA" dirty="0"/>
              <a:t>Limite de temps </a:t>
            </a:r>
            <a:r>
              <a:rPr lang="fr-CA" dirty="0" smtClean="0"/>
              <a:t>(peu de considération sur les bénéfices d’un élagage des contenus)</a:t>
            </a:r>
            <a:endParaRPr lang="fr-CA" dirty="0"/>
          </a:p>
          <a:p>
            <a:endParaRPr lang="fr-CA" dirty="0"/>
          </a:p>
        </p:txBody>
      </p:sp>
      <p:sp>
        <p:nvSpPr>
          <p:cNvPr id="3" name="Espace réservé du numéro de diapositive 2"/>
          <p:cNvSpPr>
            <a:spLocks noGrp="1"/>
          </p:cNvSpPr>
          <p:nvPr>
            <p:ph type="sldNum" sz="quarter" idx="12"/>
          </p:nvPr>
        </p:nvSpPr>
        <p:spPr/>
        <p:txBody>
          <a:bodyPr/>
          <a:lstStyle/>
          <a:p>
            <a:fld id="{B8D918DC-DB0E-4B70-8D27-C3AE1E260A43}" type="slidenum">
              <a:rPr lang="fr-CA" smtClean="0"/>
              <a:pPr/>
              <a:t>13</a:t>
            </a:fld>
            <a:endParaRPr lang="fr-CA"/>
          </a:p>
        </p:txBody>
      </p:sp>
      <p:sp>
        <p:nvSpPr>
          <p:cNvPr id="4" name="Titre 3"/>
          <p:cNvSpPr>
            <a:spLocks noGrp="1"/>
          </p:cNvSpPr>
          <p:nvPr>
            <p:ph type="title"/>
          </p:nvPr>
        </p:nvSpPr>
        <p:spPr/>
        <p:txBody>
          <a:bodyPr>
            <a:normAutofit fontScale="90000"/>
          </a:bodyPr>
          <a:lstStyle/>
          <a:p>
            <a:r>
              <a:rPr lang="fr-CA" dirty="0" smtClean="0"/>
              <a:t>Pièges dans lesquels </a:t>
            </a:r>
            <a:br>
              <a:rPr lang="fr-CA" dirty="0" smtClean="0"/>
            </a:br>
            <a:r>
              <a:rPr lang="fr-CA" dirty="0" smtClean="0"/>
              <a:t>tombent les enseignants</a:t>
            </a:r>
            <a:endParaRPr lang="fr-CA" dirty="0"/>
          </a:p>
        </p:txBody>
      </p:sp>
    </p:spTree>
    <p:extLst>
      <p:ext uri="{BB962C8B-B14F-4D97-AF65-F5344CB8AC3E}">
        <p14:creationId xmlns:p14="http://schemas.microsoft.com/office/powerpoint/2010/main" xmlns="" val="4197205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72067" y="2564904"/>
            <a:ext cx="7732381" cy="3561259"/>
          </a:xfrm>
        </p:spPr>
        <p:txBody>
          <a:bodyPr>
            <a:normAutofit/>
          </a:bodyPr>
          <a:lstStyle/>
          <a:p>
            <a:pPr marL="0" indent="0">
              <a:buNone/>
            </a:pPr>
            <a:r>
              <a:rPr lang="fr-CA" dirty="0"/>
              <a:t>L’analyse des propos des participants </a:t>
            </a:r>
            <a:r>
              <a:rPr lang="fr-CA" dirty="0" smtClean="0"/>
              <a:t>identifie les pratiques concernant l’erreur </a:t>
            </a:r>
            <a:r>
              <a:rPr lang="fr-CA" dirty="0"/>
              <a:t>selon trois </a:t>
            </a:r>
            <a:r>
              <a:rPr lang="fr-CA" dirty="0" smtClean="0"/>
              <a:t>concepts: </a:t>
            </a:r>
            <a:endParaRPr lang="fr-CA" dirty="0"/>
          </a:p>
          <a:p>
            <a:pPr marL="514350" lvl="0" indent="-514350">
              <a:buFont typeface="+mj-lt"/>
              <a:buAutoNum type="arabicPeriod"/>
            </a:pPr>
            <a:r>
              <a:rPr lang="fr-CA" sz="3200" dirty="0"/>
              <a:t>la cause perçue de </a:t>
            </a:r>
            <a:r>
              <a:rPr lang="fr-CA" sz="3200" dirty="0" smtClean="0"/>
              <a:t>l’erreur;</a:t>
            </a:r>
            <a:endParaRPr lang="fr-CA" sz="3200" dirty="0"/>
          </a:p>
          <a:p>
            <a:pPr marL="514350" lvl="0" indent="-514350">
              <a:buFont typeface="+mj-lt"/>
              <a:buAutoNum type="arabicPeriod"/>
            </a:pPr>
            <a:r>
              <a:rPr lang="fr-CA" sz="3200" dirty="0"/>
              <a:t>la cause connue de </a:t>
            </a:r>
            <a:r>
              <a:rPr lang="fr-CA" sz="3200" dirty="0" smtClean="0"/>
              <a:t>l’erreur;</a:t>
            </a:r>
            <a:endParaRPr lang="fr-CA" sz="3200" dirty="0"/>
          </a:p>
          <a:p>
            <a:pPr marL="514350" lvl="0" indent="-514350">
              <a:buFont typeface="+mj-lt"/>
              <a:buAutoNum type="arabicPeriod"/>
            </a:pPr>
            <a:r>
              <a:rPr lang="fr-CA" sz="3200" dirty="0"/>
              <a:t>l’influence des représentations de l’erreur sur les pratiques </a:t>
            </a:r>
            <a:r>
              <a:rPr lang="fr-CA" sz="3200" dirty="0" smtClean="0"/>
              <a:t>enseignantes. </a:t>
            </a:r>
            <a:endParaRPr lang="fr-CA" sz="3200" dirty="0"/>
          </a:p>
        </p:txBody>
      </p:sp>
      <p:sp>
        <p:nvSpPr>
          <p:cNvPr id="3" name="Titre 2"/>
          <p:cNvSpPr>
            <a:spLocks noGrp="1"/>
          </p:cNvSpPr>
          <p:nvPr>
            <p:ph type="title"/>
            <p:custDataLst>
              <p:tags r:id="rId2"/>
            </p:custDataLst>
          </p:nvPr>
        </p:nvSpPr>
        <p:spPr>
          <a:xfrm>
            <a:off x="457200" y="338328"/>
            <a:ext cx="8229600" cy="1506496"/>
          </a:xfrm>
        </p:spPr>
        <p:txBody>
          <a:bodyPr>
            <a:normAutofit/>
          </a:bodyPr>
          <a:lstStyle/>
          <a:p>
            <a:r>
              <a:rPr lang="fr-CA" dirty="0" smtClean="0">
                <a:solidFill>
                  <a:schemeClr val="bg1"/>
                </a:solidFill>
              </a:rPr>
              <a:t>Les pratiques enseignantes</a:t>
            </a:r>
            <a:br>
              <a:rPr lang="fr-CA" dirty="0" smtClean="0">
                <a:solidFill>
                  <a:schemeClr val="bg1"/>
                </a:solidFill>
              </a:rPr>
            </a:br>
            <a:r>
              <a:rPr lang="fr-CA" dirty="0" smtClean="0">
                <a:solidFill>
                  <a:schemeClr val="bg1"/>
                </a:solidFill>
              </a:rPr>
              <a:t> en 3 concepts</a:t>
            </a:r>
            <a:endParaRPr lang="fr-CA" dirty="0">
              <a:solidFill>
                <a:schemeClr val="bg1"/>
              </a:solidFill>
            </a:endParaRPr>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14</a:t>
            </a:fld>
            <a:endParaRPr lang="fr-CA"/>
          </a:p>
        </p:txBody>
      </p:sp>
    </p:spTree>
    <p:extLst>
      <p:ext uri="{BB962C8B-B14F-4D97-AF65-F5344CB8AC3E}">
        <p14:creationId xmlns:p14="http://schemas.microsoft.com/office/powerpoint/2010/main" xmlns="" val="16265249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p:txBody>
          <a:bodyPr>
            <a:noAutofit/>
          </a:bodyPr>
          <a:lstStyle/>
          <a:p>
            <a:r>
              <a:rPr lang="fr-CA" sz="2800" i="1" dirty="0" smtClean="0"/>
              <a:t>La </a:t>
            </a:r>
            <a:r>
              <a:rPr lang="fr-CA" sz="2800" i="1" dirty="0"/>
              <a:t>cause perçue de l’erreur</a:t>
            </a:r>
            <a:r>
              <a:rPr lang="fr-CA" sz="2800" dirty="0"/>
              <a:t> conduit vers un processus de </a:t>
            </a:r>
            <a:r>
              <a:rPr lang="fr-CA" sz="2800" b="1" dirty="0"/>
              <a:t>recherche d’indices </a:t>
            </a:r>
            <a:r>
              <a:rPr lang="fr-CA" sz="2800" dirty="0"/>
              <a:t>qui permet</a:t>
            </a:r>
            <a:r>
              <a:rPr lang="fr-CA" sz="2800" b="1" i="1" dirty="0"/>
              <a:t> </a:t>
            </a:r>
            <a:r>
              <a:rPr lang="fr-CA" sz="2800" dirty="0"/>
              <a:t>de saisir, de </a:t>
            </a:r>
            <a:r>
              <a:rPr lang="fr-CA" sz="2800" b="1" dirty="0"/>
              <a:t>discerner l’erreur par le sens ou par l’esprit </a:t>
            </a:r>
            <a:r>
              <a:rPr lang="fr-CA" sz="2800" dirty="0"/>
              <a:t>et qui par la suite, permet de </a:t>
            </a:r>
            <a:r>
              <a:rPr lang="fr-CA" sz="2800" b="1" dirty="0"/>
              <a:t>guider sur le choix de la stratégie et d’intervenir </a:t>
            </a:r>
            <a:r>
              <a:rPr lang="fr-CA" sz="2800" dirty="0"/>
              <a:t>sur l’enseignement et </a:t>
            </a:r>
            <a:r>
              <a:rPr lang="fr-CA" sz="2800" dirty="0" smtClean="0"/>
              <a:t>l’apprentissage. 	Brière, M. (2015) p.88</a:t>
            </a:r>
            <a:endParaRPr lang="fr-CA" sz="2800" dirty="0"/>
          </a:p>
        </p:txBody>
      </p:sp>
      <p:sp>
        <p:nvSpPr>
          <p:cNvPr id="3" name="Titre 2"/>
          <p:cNvSpPr>
            <a:spLocks noGrp="1"/>
          </p:cNvSpPr>
          <p:nvPr>
            <p:ph type="title"/>
            <p:custDataLst>
              <p:tags r:id="rId2"/>
            </p:custDataLst>
          </p:nvPr>
        </p:nvSpPr>
        <p:spPr/>
        <p:txBody>
          <a:bodyPr>
            <a:normAutofit/>
          </a:bodyPr>
          <a:lstStyle/>
          <a:p>
            <a:r>
              <a:rPr lang="fr-CA" sz="3200" dirty="0" smtClean="0"/>
              <a:t>La cause perçue de l’erreur</a:t>
            </a:r>
            <a:endParaRPr lang="fr-CA" sz="3200" dirty="0"/>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15</a:t>
            </a:fld>
            <a:endParaRPr lang="fr-CA"/>
          </a:p>
        </p:txBody>
      </p:sp>
    </p:spTree>
    <p:extLst>
      <p:ext uri="{BB962C8B-B14F-4D97-AF65-F5344CB8AC3E}">
        <p14:creationId xmlns:p14="http://schemas.microsoft.com/office/powerpoint/2010/main" xmlns="" val="12436660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872067" y="980728"/>
            <a:ext cx="7408333" cy="5145435"/>
          </a:xfrm>
        </p:spPr>
        <p:txBody>
          <a:bodyPr/>
          <a:lstStyle/>
          <a:p>
            <a:endParaRPr lang="fr-CA" dirty="0"/>
          </a:p>
        </p:txBody>
      </p:sp>
      <p:sp>
        <p:nvSpPr>
          <p:cNvPr id="3" name="Titre 2"/>
          <p:cNvSpPr>
            <a:spLocks noGrp="1"/>
          </p:cNvSpPr>
          <p:nvPr>
            <p:ph type="title"/>
            <p:custDataLst>
              <p:tags r:id="rId2"/>
            </p:custDataLst>
          </p:nvPr>
        </p:nvSpPr>
        <p:spPr>
          <a:xfrm>
            <a:off x="457200" y="338328"/>
            <a:ext cx="8229600" cy="426376"/>
          </a:xfrm>
        </p:spPr>
        <p:txBody>
          <a:bodyPr>
            <a:normAutofit/>
          </a:bodyPr>
          <a:lstStyle/>
          <a:p>
            <a:r>
              <a:rPr lang="fr-CA" sz="2000" dirty="0" smtClean="0"/>
              <a:t>Processus d’étude de la cause perçue et de la cause connue de l’erreur</a:t>
            </a:r>
            <a:endParaRPr lang="fr-CA" sz="2000" dirty="0"/>
          </a:p>
        </p:txBody>
      </p:sp>
      <p:grpSp>
        <p:nvGrpSpPr>
          <p:cNvPr id="4" name="Groupe 3"/>
          <p:cNvGrpSpPr/>
          <p:nvPr>
            <p:custDataLst>
              <p:tags r:id="rId3"/>
            </p:custDataLst>
          </p:nvPr>
        </p:nvGrpSpPr>
        <p:grpSpPr>
          <a:xfrm>
            <a:off x="1381915" y="820910"/>
            <a:ext cx="6419284" cy="5865492"/>
            <a:chOff x="286298" y="1477112"/>
            <a:chExt cx="6419284" cy="5865492"/>
          </a:xfrm>
        </p:grpSpPr>
        <p:grpSp>
          <p:nvGrpSpPr>
            <p:cNvPr id="5" name="Groupe 4"/>
            <p:cNvGrpSpPr/>
            <p:nvPr/>
          </p:nvGrpSpPr>
          <p:grpSpPr>
            <a:xfrm>
              <a:off x="286298" y="1477112"/>
              <a:ext cx="6419284" cy="5865492"/>
              <a:chOff x="286298" y="1477112"/>
              <a:chExt cx="6419284" cy="5865492"/>
            </a:xfrm>
          </p:grpSpPr>
          <p:sp>
            <p:nvSpPr>
              <p:cNvPr id="7" name="Rectangle 15"/>
              <p:cNvSpPr/>
              <p:nvPr/>
            </p:nvSpPr>
            <p:spPr>
              <a:xfrm>
                <a:off x="2175677" y="1944160"/>
                <a:ext cx="1295366" cy="424162"/>
              </a:xfrm>
              <a:prstGeom prst="rect">
                <a:avLst/>
              </a:prstGeom>
              <a:solidFill>
                <a:srgbClr val="FFFFFF"/>
              </a:solidFill>
              <a:ln w="25402">
                <a:solidFill>
                  <a:srgbClr val="4F81BD"/>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a:solidFill>
                      <a:srgbClr val="000000"/>
                    </a:solidFill>
                    <a:uFillTx/>
                    <a:latin typeface="Calibri"/>
                  </a:rPr>
                  <a:t>Analyse sommaire de la situation</a:t>
                </a:r>
              </a:p>
            </p:txBody>
          </p:sp>
          <p:sp>
            <p:nvSpPr>
              <p:cNvPr id="8" name="Rectangle 21"/>
              <p:cNvSpPr/>
              <p:nvPr/>
            </p:nvSpPr>
            <p:spPr>
              <a:xfrm>
                <a:off x="5043263" y="3753656"/>
                <a:ext cx="1482081" cy="929487"/>
              </a:xfrm>
              <a:prstGeom prst="rect">
                <a:avLst/>
              </a:prstGeom>
              <a:solidFill>
                <a:srgbClr val="FFFFFF"/>
              </a:solidFill>
              <a:ln w="25402">
                <a:solidFill>
                  <a:srgbClr val="4F81BD"/>
                </a:solidFill>
                <a:prstDash val="solid"/>
              </a:ln>
            </p:spPr>
            <p:txBody>
              <a:bodyPr vert="horz" wrap="square" lIns="91440" tIns="45720" rIns="91440" bIns="45720" anchor="ctr" anchorCtr="0"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dirty="0">
                    <a:solidFill>
                      <a:srgbClr val="000000"/>
                    </a:solidFill>
                    <a:uFillTx/>
                    <a:latin typeface="Calibri"/>
                  </a:rPr>
                  <a:t>2e analyse </a:t>
                </a:r>
                <a:endParaRPr lang="fr-CA" sz="1000" b="0" i="0" u="none" strike="noStrike" kern="1200" cap="none" spc="0" baseline="0" dirty="0" smtClean="0">
                  <a:solidFill>
                    <a:srgbClr val="000000"/>
                  </a:solidFill>
                  <a:uFillTx/>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dirty="0" smtClean="0">
                    <a:solidFill>
                      <a:srgbClr val="000000"/>
                    </a:solidFill>
                    <a:uFillTx/>
                    <a:latin typeface="Calibri"/>
                  </a:rPr>
                  <a:t>Motivation </a:t>
                </a:r>
                <a:r>
                  <a:rPr lang="fr-CA" sz="1000" b="0" i="0" u="none" strike="noStrike" kern="1200" cap="none" spc="0" baseline="0" dirty="0">
                    <a:solidFill>
                      <a:srgbClr val="000000"/>
                    </a:solidFill>
                    <a:uFillTx/>
                    <a:latin typeface="Calibri"/>
                  </a:rPr>
                  <a:t>et aspects relationnels à privilégier </a:t>
                </a:r>
                <a:endParaRPr lang="fr-CA" sz="1000" dirty="0">
                  <a:solidFill>
                    <a:srgbClr val="000000"/>
                  </a:solidFill>
                  <a:latin typeface="Calibri"/>
                </a:endParaRP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dirty="0" smtClean="0">
                    <a:solidFill>
                      <a:srgbClr val="000000"/>
                    </a:solidFill>
                    <a:uFillTx/>
                    <a:latin typeface="Calibri"/>
                  </a:rPr>
                  <a:t>Responsabilisation</a:t>
                </a:r>
                <a:r>
                  <a:rPr lang="fr-CA" sz="1000" b="0" i="0" u="none" strike="noStrike" kern="1200" cap="none" spc="0" dirty="0" smtClean="0">
                    <a:solidFill>
                      <a:srgbClr val="000000"/>
                    </a:solidFill>
                    <a:uFillTx/>
                    <a:latin typeface="Calibri"/>
                  </a:rPr>
                  <a:t> des </a:t>
                </a:r>
                <a:r>
                  <a:rPr lang="fr-CA" sz="1000" b="0" i="0" u="none" strike="noStrike" kern="1200" cap="none" spc="0" smtClean="0">
                    <a:solidFill>
                      <a:srgbClr val="000000"/>
                    </a:solidFill>
                    <a:uFillTx/>
                    <a:latin typeface="Calibri"/>
                  </a:rPr>
                  <a:t>étudiants </a:t>
                </a:r>
                <a:endParaRPr lang="fr-CA" sz="1000" b="0" i="0" u="none" strike="noStrike" kern="1200" cap="none" spc="0" baseline="0" dirty="0">
                  <a:solidFill>
                    <a:srgbClr val="FFFFFF"/>
                  </a:solidFill>
                  <a:uFillTx/>
                  <a:latin typeface="Calibri"/>
                </a:endParaRPr>
              </a:p>
            </p:txBody>
          </p:sp>
          <p:sp>
            <p:nvSpPr>
              <p:cNvPr id="9" name="Rectangle 21"/>
              <p:cNvSpPr/>
              <p:nvPr/>
            </p:nvSpPr>
            <p:spPr>
              <a:xfrm>
                <a:off x="4742183" y="1547665"/>
                <a:ext cx="1478301" cy="697470"/>
              </a:xfrm>
              <a:prstGeom prst="rect">
                <a:avLst/>
              </a:prstGeom>
              <a:solidFill>
                <a:srgbClr val="FFFFFF"/>
              </a:solidFill>
              <a:ln w="25402">
                <a:solidFill>
                  <a:srgbClr val="4F81BD"/>
                </a:solidFill>
                <a:prstDash val="solid"/>
              </a:ln>
            </p:spPr>
            <p:txBody>
              <a:bodyPr vert="horz" wrap="square" lIns="91440" tIns="45720" rIns="91440" bIns="45720" anchor="ctr" anchorCtr="0"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dirty="0" smtClean="0">
                    <a:solidFill>
                      <a:srgbClr val="000000"/>
                    </a:solidFill>
                    <a:uFillTx/>
                    <a:latin typeface="Calibri"/>
                  </a:rPr>
                  <a:t>1</a:t>
                </a:r>
                <a:r>
                  <a:rPr lang="fr-CA" sz="1000" b="0" i="0" u="none" strike="noStrike" kern="1200" cap="none" spc="0" baseline="30000" dirty="0" smtClean="0">
                    <a:solidFill>
                      <a:srgbClr val="000000"/>
                    </a:solidFill>
                    <a:uFillTx/>
                    <a:latin typeface="Calibri"/>
                  </a:rPr>
                  <a:t>ère</a:t>
                </a:r>
                <a:r>
                  <a:rPr lang="fr-CA" sz="1000" b="0" i="0" u="none" strike="noStrike" kern="1200" cap="none" spc="0" baseline="0" dirty="0" smtClean="0">
                    <a:solidFill>
                      <a:srgbClr val="000000"/>
                    </a:solidFill>
                    <a:uFillTx/>
                    <a:latin typeface="Calibri"/>
                  </a:rPr>
                  <a:t> analyse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dirty="0" smtClean="0">
                    <a:solidFill>
                      <a:srgbClr val="000000"/>
                    </a:solidFill>
                    <a:uFillTx/>
                    <a:latin typeface="Calibri"/>
                  </a:rPr>
                  <a:t>Caractéristiques </a:t>
                </a:r>
                <a:r>
                  <a:rPr lang="fr-CA" sz="1000" b="0" i="0" u="none" strike="noStrike" kern="1200" cap="none" spc="0" baseline="0" dirty="0">
                    <a:solidFill>
                      <a:srgbClr val="000000"/>
                    </a:solidFill>
                    <a:uFillTx/>
                    <a:latin typeface="Calibri"/>
                  </a:rPr>
                  <a:t>des étudiants et réactions </a:t>
                </a:r>
                <a:r>
                  <a:rPr lang="fr-CA" sz="1000" b="0" i="0" u="none" strike="noStrike" kern="1200" cap="none" spc="0" baseline="0" dirty="0" smtClean="0">
                    <a:solidFill>
                      <a:srgbClr val="000000"/>
                    </a:solidFill>
                    <a:uFillTx/>
                    <a:latin typeface="Calibri"/>
                  </a:rPr>
                  <a:t>   devant  </a:t>
                </a:r>
                <a:r>
                  <a:rPr lang="fr-CA" sz="1000" b="0" i="0" u="none" strike="noStrike" kern="1200" cap="none" spc="0" baseline="0" dirty="0">
                    <a:solidFill>
                      <a:srgbClr val="000000"/>
                    </a:solidFill>
                    <a:uFillTx/>
                    <a:latin typeface="Calibri"/>
                  </a:rPr>
                  <a:t>l’erreur</a:t>
                </a:r>
              </a:p>
            </p:txBody>
          </p:sp>
          <p:sp>
            <p:nvSpPr>
              <p:cNvPr id="10" name="Rectangle 15"/>
              <p:cNvSpPr/>
              <p:nvPr/>
            </p:nvSpPr>
            <p:spPr>
              <a:xfrm>
                <a:off x="1763063" y="5155140"/>
                <a:ext cx="990688" cy="424162"/>
              </a:xfrm>
              <a:prstGeom prst="rect">
                <a:avLst/>
              </a:prstGeom>
              <a:solidFill>
                <a:srgbClr val="FFFFFF"/>
              </a:solidFill>
              <a:ln w="25402">
                <a:solidFill>
                  <a:srgbClr val="4F81BD"/>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a:solidFill>
                      <a:srgbClr val="000000"/>
                    </a:solidFill>
                    <a:uFillTx/>
                    <a:latin typeface="Calibri"/>
                  </a:rPr>
                  <a:t>Détection </a:t>
                </a:r>
              </a:p>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a:solidFill>
                      <a:srgbClr val="000000"/>
                    </a:solidFill>
                    <a:uFillTx/>
                    <a:latin typeface="Calibri"/>
                  </a:rPr>
                  <a:t>de l’erreur</a:t>
                </a:r>
              </a:p>
            </p:txBody>
          </p:sp>
          <p:sp>
            <p:nvSpPr>
              <p:cNvPr id="11" name="Flèche courbée vers le bas 81"/>
              <p:cNvSpPr/>
              <p:nvPr/>
            </p:nvSpPr>
            <p:spPr>
              <a:xfrm rot="15187071">
                <a:off x="101781" y="3380564"/>
                <a:ext cx="1283470" cy="645804"/>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FFFFFF"/>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sp>
            <p:nvSpPr>
              <p:cNvPr id="12" name="Flèche courbée vers le bas 81"/>
              <p:cNvSpPr/>
              <p:nvPr/>
            </p:nvSpPr>
            <p:spPr>
              <a:xfrm rot="19267436">
                <a:off x="1046200" y="1618812"/>
                <a:ext cx="1283470" cy="582768"/>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FFFFFF"/>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sp>
            <p:nvSpPr>
              <p:cNvPr id="13" name="Flèche courbée vers le bas 81"/>
              <p:cNvSpPr/>
              <p:nvPr/>
            </p:nvSpPr>
            <p:spPr>
              <a:xfrm>
                <a:off x="3391674" y="1477112"/>
                <a:ext cx="1283470" cy="527937"/>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FFFFFF"/>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sp>
            <p:nvSpPr>
              <p:cNvPr id="14" name="Flèche courbée vers le bas 81"/>
              <p:cNvSpPr/>
              <p:nvPr/>
            </p:nvSpPr>
            <p:spPr>
              <a:xfrm rot="17089933">
                <a:off x="1360433" y="2573364"/>
                <a:ext cx="1312209" cy="497963"/>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FFFFFF"/>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sp>
            <p:nvSpPr>
              <p:cNvPr id="15" name="Organigramme : Connecteur 234"/>
              <p:cNvSpPr/>
              <p:nvPr/>
            </p:nvSpPr>
            <p:spPr>
              <a:xfrm>
                <a:off x="3845810" y="2559945"/>
                <a:ext cx="357475" cy="190186"/>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 2700000 f2 0"/>
                  <a:gd name="f15" fmla="*/ f9 f1 1"/>
                  <a:gd name="f16" fmla="*/ f10 f1 1"/>
                  <a:gd name="f17" fmla="?: f11 f4 1"/>
                  <a:gd name="f18" fmla="?: f12 f5 1"/>
                  <a:gd name="f19" fmla="?: f13 f6 1"/>
                  <a:gd name="f20" fmla="+- f14 0 f2"/>
                  <a:gd name="f21" fmla="*/ f15 1 f3"/>
                  <a:gd name="f22" fmla="*/ f16 1 f3"/>
                  <a:gd name="f23" fmla="*/ f17 1 21600"/>
                  <a:gd name="f24" fmla="*/ f18 1 21600"/>
                  <a:gd name="f25" fmla="*/ 21600 f17 1"/>
                  <a:gd name="f26" fmla="*/ 21600 f18 1"/>
                  <a:gd name="f27" fmla="+- f20 f2 0"/>
                  <a:gd name="f28" fmla="+- f21 0 f2"/>
                  <a:gd name="f29" fmla="+- f22 0 f2"/>
                  <a:gd name="f30" fmla="min f24 f23"/>
                  <a:gd name="f31" fmla="*/ f25 1 f19"/>
                  <a:gd name="f32" fmla="*/ f26 1 f19"/>
                  <a:gd name="f33" fmla="*/ f27 f8 1"/>
                  <a:gd name="f34" fmla="val f31"/>
                  <a:gd name="f35" fmla="val f32"/>
                  <a:gd name="f36" fmla="*/ f33 1 f1"/>
                  <a:gd name="f37" fmla="*/ f7 f30 1"/>
                  <a:gd name="f38" fmla="+- f35 0 f7"/>
                  <a:gd name="f39" fmla="+- f34 0 f7"/>
                  <a:gd name="f40" fmla="+- 0 0 f36"/>
                  <a:gd name="f41" fmla="*/ f38 1 2"/>
                  <a:gd name="f42" fmla="*/ f39 1 2"/>
                  <a:gd name="f43" fmla="+- 0 0 f40"/>
                  <a:gd name="f44" fmla="+- f7 f41 0"/>
                  <a:gd name="f45" fmla="+- f7 f42 0"/>
                  <a:gd name="f46" fmla="*/ f43 f1 1"/>
                  <a:gd name="f47" fmla="*/ f42 f30 1"/>
                  <a:gd name="f48" fmla="*/ f41 f30 1"/>
                  <a:gd name="f49" fmla="*/ f46 1 f8"/>
                  <a:gd name="f50" fmla="*/ f44 f30 1"/>
                  <a:gd name="f51" fmla="+- f49 0 f2"/>
                  <a:gd name="f52" fmla="cos 1 f51"/>
                  <a:gd name="f53" fmla="sin 1 f51"/>
                  <a:gd name="f54" fmla="+- 0 0 f52"/>
                  <a:gd name="f55" fmla="+- 0 0 f53"/>
                  <a:gd name="f56" fmla="+- 0 0 f54"/>
                  <a:gd name="f57" fmla="+- 0 0 f55"/>
                  <a:gd name="f58" fmla="val f56"/>
                  <a:gd name="f59" fmla="val f57"/>
                  <a:gd name="f60" fmla="*/ f58 f42 1"/>
                  <a:gd name="f61" fmla="*/ f59 f41 1"/>
                  <a:gd name="f62" fmla="+- f45 0 f60"/>
                  <a:gd name="f63" fmla="+- f45 f60 0"/>
                  <a:gd name="f64" fmla="+- f44 0 f61"/>
                  <a:gd name="f65" fmla="+- f44 f61 0"/>
                  <a:gd name="f66" fmla="*/ f62 f30 1"/>
                  <a:gd name="f67" fmla="*/ f64 f30 1"/>
                  <a:gd name="f68" fmla="*/ f63 f30 1"/>
                  <a:gd name="f69" fmla="*/ f65 f30 1"/>
                </a:gdLst>
                <a:ahLst/>
                <a:cxnLst>
                  <a:cxn ang="3cd4">
                    <a:pos x="hc" y="t"/>
                  </a:cxn>
                  <a:cxn ang="0">
                    <a:pos x="r" y="vc"/>
                  </a:cxn>
                  <a:cxn ang="cd4">
                    <a:pos x="hc" y="b"/>
                  </a:cxn>
                  <a:cxn ang="cd2">
                    <a:pos x="l" y="vc"/>
                  </a:cxn>
                  <a:cxn ang="f28">
                    <a:pos x="f66" y="f67"/>
                  </a:cxn>
                  <a:cxn ang="f29">
                    <a:pos x="f66" y="f69"/>
                  </a:cxn>
                  <a:cxn ang="f29">
                    <a:pos x="f68" y="f69"/>
                  </a:cxn>
                  <a:cxn ang="f28">
                    <a:pos x="f68" y="f67"/>
                  </a:cxn>
                </a:cxnLst>
                <a:rect l="f66" t="f67" r="f68" b="f69"/>
                <a:pathLst>
                  <a:path>
                    <a:moveTo>
                      <a:pt x="f37" y="f50"/>
                    </a:moveTo>
                    <a:arcTo wR="f47" hR="f48" stAng="f1" swAng="f0"/>
                    <a:close/>
                  </a:path>
                </a:pathLst>
              </a:custGeom>
              <a:solidFill>
                <a:srgbClr val="4F81BD"/>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FFFFFF"/>
                  </a:solidFill>
                  <a:uFillTx/>
                  <a:latin typeface="Calibri"/>
                </a:endParaRPr>
              </a:p>
            </p:txBody>
          </p:sp>
          <p:sp>
            <p:nvSpPr>
              <p:cNvPr id="16" name="Flèche courbée vers le bas 229"/>
              <p:cNvSpPr/>
              <p:nvPr/>
            </p:nvSpPr>
            <p:spPr>
              <a:xfrm rot="17995848">
                <a:off x="3056015" y="2096450"/>
                <a:ext cx="960760" cy="593857"/>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4F81BD"/>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sp>
            <p:nvSpPr>
              <p:cNvPr id="17" name="Flèche courbée vers le bas 229"/>
              <p:cNvSpPr/>
              <p:nvPr/>
            </p:nvSpPr>
            <p:spPr>
              <a:xfrm rot="3922985">
                <a:off x="4111177" y="2141046"/>
                <a:ext cx="960760" cy="593857"/>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4F81BD"/>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sp>
            <p:nvSpPr>
              <p:cNvPr id="18" name="Rectangle 17"/>
              <p:cNvSpPr/>
              <p:nvPr/>
            </p:nvSpPr>
            <p:spPr>
              <a:xfrm>
                <a:off x="320725" y="2639854"/>
                <a:ext cx="1295366" cy="424162"/>
              </a:xfrm>
              <a:prstGeom prst="rect">
                <a:avLst/>
              </a:prstGeom>
              <a:solidFill>
                <a:srgbClr val="FFFFFF"/>
              </a:solidFill>
              <a:ln w="25402">
                <a:solidFill>
                  <a:srgbClr val="4F81BD"/>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a:solidFill>
                      <a:srgbClr val="000000"/>
                    </a:solidFill>
                    <a:uFillTx/>
                    <a:latin typeface="Calibri"/>
                  </a:rPr>
                  <a:t>Cause perçue de l’erreur</a:t>
                </a:r>
              </a:p>
            </p:txBody>
          </p:sp>
          <p:sp>
            <p:nvSpPr>
              <p:cNvPr id="19" name="Rectangle 15"/>
              <p:cNvSpPr/>
              <p:nvPr/>
            </p:nvSpPr>
            <p:spPr>
              <a:xfrm>
                <a:off x="1238856" y="3520330"/>
                <a:ext cx="1295366" cy="424162"/>
              </a:xfrm>
              <a:prstGeom prst="rect">
                <a:avLst/>
              </a:prstGeom>
              <a:solidFill>
                <a:srgbClr val="FFFFFF"/>
              </a:solidFill>
              <a:ln w="25402">
                <a:solidFill>
                  <a:srgbClr val="4F81BD"/>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dirty="0">
                    <a:solidFill>
                      <a:srgbClr val="000000"/>
                    </a:solidFill>
                    <a:uFillTx/>
                    <a:latin typeface="Calibri"/>
                  </a:rPr>
                  <a:t>Cause connue de l’erreur</a:t>
                </a:r>
              </a:p>
            </p:txBody>
          </p:sp>
          <p:sp>
            <p:nvSpPr>
              <p:cNvPr id="20" name="Rectangle 21"/>
              <p:cNvSpPr/>
              <p:nvPr/>
            </p:nvSpPr>
            <p:spPr>
              <a:xfrm>
                <a:off x="3302667" y="3358383"/>
                <a:ext cx="1391917" cy="534293"/>
              </a:xfrm>
              <a:prstGeom prst="rect">
                <a:avLst/>
              </a:prstGeom>
              <a:solidFill>
                <a:srgbClr val="FFFFFF"/>
              </a:solidFill>
              <a:ln w="25402">
                <a:solidFill>
                  <a:srgbClr val="4F81BD"/>
                </a:solidFill>
                <a:prstDash val="solid"/>
              </a:ln>
            </p:spPr>
            <p:txBody>
              <a:bodyPr vert="horz" wrap="squar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a:solidFill>
                      <a:srgbClr val="000000"/>
                    </a:solidFill>
                    <a:uFillTx/>
                    <a:latin typeface="Calibri"/>
                  </a:rPr>
                  <a:t>Action intuitive-Réflexe-Essai-Erreur</a:t>
                </a:r>
              </a:p>
            </p:txBody>
          </p:sp>
          <p:sp>
            <p:nvSpPr>
              <p:cNvPr id="21" name="Flèche courbée vers le bas 81"/>
              <p:cNvSpPr/>
              <p:nvPr/>
            </p:nvSpPr>
            <p:spPr>
              <a:xfrm rot="5400000">
                <a:off x="5340713" y="2494193"/>
                <a:ext cx="2074005" cy="655732"/>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FFFFFF"/>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sp>
            <p:nvSpPr>
              <p:cNvPr id="22" name="Rectangle 21"/>
              <p:cNvSpPr/>
              <p:nvPr/>
            </p:nvSpPr>
            <p:spPr>
              <a:xfrm>
                <a:off x="3360447" y="4177372"/>
                <a:ext cx="1149618" cy="534293"/>
              </a:xfrm>
              <a:prstGeom prst="rect">
                <a:avLst/>
              </a:prstGeom>
              <a:solidFill>
                <a:srgbClr val="FFFFFF"/>
              </a:solidFill>
              <a:ln w="25402">
                <a:solidFill>
                  <a:srgbClr val="4F81BD"/>
                </a:solidFill>
                <a:prstDash val="solid"/>
              </a:ln>
            </p:spPr>
            <p:txBody>
              <a:bodyPr vert="horz" wrap="square" lIns="91440" tIns="45720" rIns="91440" bIns="45720" anchor="ctr" anchorCtr="0" compatLnSpc="1"/>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dirty="0">
                    <a:solidFill>
                      <a:srgbClr val="000000"/>
                    </a:solidFill>
                    <a:uFillTx/>
                    <a:latin typeface="Calibri"/>
                  </a:rPr>
                  <a:t>Action </a:t>
                </a:r>
                <a:r>
                  <a:rPr lang="fr-CA" sz="1000" b="0" i="0" u="none" strike="noStrike" kern="1200" cap="none" spc="0" baseline="0" dirty="0" smtClean="0">
                    <a:solidFill>
                      <a:srgbClr val="000000"/>
                    </a:solidFill>
                    <a:uFillTx/>
                    <a:latin typeface="Calibri"/>
                  </a:rPr>
                  <a:t>planifiée-</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000" b="0" i="0" u="none" strike="noStrike" kern="1200" cap="none" spc="0" baseline="0" dirty="0" smtClean="0">
                    <a:solidFill>
                      <a:srgbClr val="000000"/>
                    </a:solidFill>
                    <a:uFillTx/>
                    <a:latin typeface="Calibri"/>
                  </a:rPr>
                  <a:t>Essai-Erreur</a:t>
                </a:r>
                <a:endParaRPr lang="fr-CA" sz="1000" b="0" i="0" u="none" strike="noStrike" kern="1200" cap="none" spc="0" baseline="0" dirty="0">
                  <a:solidFill>
                    <a:srgbClr val="000000"/>
                  </a:solidFill>
                  <a:uFillTx/>
                  <a:latin typeface="Calibri"/>
                </a:endParaRPr>
              </a:p>
            </p:txBody>
          </p:sp>
          <p:sp>
            <p:nvSpPr>
              <p:cNvPr id="23" name="Flèche angle droit à deux pointes 31"/>
              <p:cNvSpPr/>
              <p:nvPr/>
            </p:nvSpPr>
            <p:spPr>
              <a:xfrm rot="5399996" flipV="1">
                <a:off x="4759758" y="5516744"/>
                <a:ext cx="2138260" cy="471062"/>
              </a:xfrm>
              <a:custGeom>
                <a:avLst/>
                <a:gdLst>
                  <a:gd name="f0" fmla="val 10800000"/>
                  <a:gd name="f1" fmla="val 5400000"/>
                  <a:gd name="f2" fmla="val 180"/>
                  <a:gd name="f3" fmla="val w"/>
                  <a:gd name="f4" fmla="val h"/>
                  <a:gd name="f5" fmla="val ss"/>
                  <a:gd name="f6" fmla="val 0"/>
                  <a:gd name="f7" fmla="val 25000"/>
                  <a:gd name="f8" fmla="+- 0 0 -360"/>
                  <a:gd name="f9" fmla="+- 0 0 -270"/>
                  <a:gd name="f10" fmla="+- 0 0 -180"/>
                  <a:gd name="f11" fmla="+- 0 0 -9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7 f34 1"/>
                  <a:gd name="f43" fmla="*/ f38 f34 1"/>
                  <a:gd name="f44" fmla="min f41 f40"/>
                  <a:gd name="f45" fmla="*/ f44 f7 1"/>
                  <a:gd name="f46" fmla="*/ f44 f6 1"/>
                  <a:gd name="f47" fmla="*/ f45 1 100000"/>
                  <a:gd name="f48" fmla="*/ f45 1 50000"/>
                  <a:gd name="f49" fmla="*/ f46 1 200000"/>
                  <a:gd name="f50" fmla="+- f37 0 f48"/>
                  <a:gd name="f51" fmla="+- f38 0 f48"/>
                  <a:gd name="f52" fmla="+- f37 0 f47"/>
                  <a:gd name="f53" fmla="+- f38 0 f47"/>
                  <a:gd name="f54" fmla="*/ f49 f34 1"/>
                  <a:gd name="f55" fmla="*/ f47 f34 1"/>
                  <a:gd name="f56" fmla="+- f52 0 f49"/>
                  <a:gd name="f57" fmla="+- f52 f49 0"/>
                  <a:gd name="f58" fmla="+- f53 0 f49"/>
                  <a:gd name="f59" fmla="+- f53 f49 0"/>
                  <a:gd name="f60" fmla="*/ f52 f34 1"/>
                  <a:gd name="f61" fmla="*/ f53 f34 1"/>
                  <a:gd name="f62" fmla="*/ f51 f34 1"/>
                  <a:gd name="f63" fmla="*/ f50 f34 1"/>
                  <a:gd name="f64" fmla="+- f47 f57 0"/>
                  <a:gd name="f65" fmla="+- f47 f59 0"/>
                  <a:gd name="f66" fmla="*/ f58 f34 1"/>
                  <a:gd name="f67" fmla="*/ f59 f34 1"/>
                  <a:gd name="f68" fmla="*/ f56 f34 1"/>
                  <a:gd name="f69" fmla="*/ f57 f34 1"/>
                  <a:gd name="f70" fmla="*/ f64 1 2"/>
                  <a:gd name="f71" fmla="*/ f65 1 2"/>
                  <a:gd name="f72" fmla="*/ f70 f34 1"/>
                  <a:gd name="f73" fmla="*/ f71 f34 1"/>
                </a:gdLst>
                <a:ahLst/>
                <a:cxnLst>
                  <a:cxn ang="3cd4">
                    <a:pos x="hc" y="t"/>
                  </a:cxn>
                  <a:cxn ang="0">
                    <a:pos x="r" y="vc"/>
                  </a:cxn>
                  <a:cxn ang="cd4">
                    <a:pos x="hc" y="b"/>
                  </a:cxn>
                  <a:cxn ang="cd2">
                    <a:pos x="l" y="vc"/>
                  </a:cxn>
                  <a:cxn ang="f30">
                    <a:pos x="f60" y="f39"/>
                  </a:cxn>
                  <a:cxn ang="f31">
                    <a:pos x="f63" y="f55"/>
                  </a:cxn>
                  <a:cxn ang="f30">
                    <a:pos x="f55" y="f62"/>
                  </a:cxn>
                  <a:cxn ang="f31">
                    <a:pos x="f39" y="f61"/>
                  </a:cxn>
                  <a:cxn ang="f32">
                    <a:pos x="f55" y="f43"/>
                  </a:cxn>
                  <a:cxn ang="f32">
                    <a:pos x="f72" y="f67"/>
                  </a:cxn>
                  <a:cxn ang="f33">
                    <a:pos x="f69" y="f73"/>
                  </a:cxn>
                  <a:cxn ang="f33">
                    <a:pos x="f42" y="f55"/>
                  </a:cxn>
                </a:cxnLst>
                <a:rect l="f54" t="f66" r="f60" b="f67"/>
                <a:pathLst>
                  <a:path>
                    <a:moveTo>
                      <a:pt x="f39" y="f61"/>
                    </a:moveTo>
                    <a:lnTo>
                      <a:pt x="f55" y="f62"/>
                    </a:lnTo>
                    <a:lnTo>
                      <a:pt x="f55" y="f66"/>
                    </a:lnTo>
                    <a:lnTo>
                      <a:pt x="f68" y="f66"/>
                    </a:lnTo>
                    <a:lnTo>
                      <a:pt x="f68" y="f55"/>
                    </a:lnTo>
                    <a:lnTo>
                      <a:pt x="f63" y="f55"/>
                    </a:lnTo>
                    <a:lnTo>
                      <a:pt x="f60" y="f39"/>
                    </a:lnTo>
                    <a:lnTo>
                      <a:pt x="f42" y="f55"/>
                    </a:lnTo>
                    <a:lnTo>
                      <a:pt x="f69" y="f55"/>
                    </a:lnTo>
                    <a:lnTo>
                      <a:pt x="f69" y="f67"/>
                    </a:lnTo>
                    <a:lnTo>
                      <a:pt x="f55" y="f67"/>
                    </a:lnTo>
                    <a:lnTo>
                      <a:pt x="f55" y="f43"/>
                    </a:lnTo>
                    <a:close/>
                  </a:path>
                </a:pathLst>
              </a:custGeom>
              <a:solidFill>
                <a:srgbClr val="4F81BD"/>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FFFFFF"/>
                  </a:solidFill>
                  <a:uFillTx/>
                  <a:latin typeface="Calibri"/>
                </a:endParaRPr>
              </a:p>
            </p:txBody>
          </p:sp>
          <p:sp>
            <p:nvSpPr>
              <p:cNvPr id="24" name="Flèche courbée vers le bas 81"/>
              <p:cNvSpPr/>
              <p:nvPr/>
            </p:nvSpPr>
            <p:spPr>
              <a:xfrm rot="18800608" flipV="1">
                <a:off x="1616680" y="4236414"/>
                <a:ext cx="1283470" cy="577635"/>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FFFFFF"/>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pic>
            <p:nvPicPr>
              <p:cNvPr id="25" name="Picture 4" descr="C:\Users\fs026030\Desktop\loupe.png"/>
              <p:cNvPicPr>
                <a:picLocks noChangeAspect="1"/>
              </p:cNvPicPr>
              <p:nvPr/>
            </p:nvPicPr>
            <p:blipFill>
              <a:blip r:embed="rId6" cstate="print"/>
              <a:srcRect/>
              <a:stretch>
                <a:fillRect/>
              </a:stretch>
            </p:blipFill>
            <p:spPr>
              <a:xfrm>
                <a:off x="286298" y="4177372"/>
                <a:ext cx="1797390" cy="1847170"/>
              </a:xfrm>
              <a:prstGeom prst="rect">
                <a:avLst/>
              </a:prstGeom>
              <a:noFill/>
              <a:ln>
                <a:noFill/>
              </a:ln>
            </p:spPr>
          </p:pic>
          <p:sp>
            <p:nvSpPr>
              <p:cNvPr id="26" name="Plaque 33"/>
              <p:cNvSpPr/>
              <p:nvPr/>
            </p:nvSpPr>
            <p:spPr>
              <a:xfrm>
                <a:off x="2425180" y="6300188"/>
                <a:ext cx="3026728" cy="1042416"/>
              </a:xfrm>
              <a:custGeom>
                <a:avLst/>
                <a:gdLst>
                  <a:gd name="f0" fmla="val 10800000"/>
                  <a:gd name="f1" fmla="val 5400000"/>
                  <a:gd name="f2" fmla="val 180"/>
                  <a:gd name="f3" fmla="val w"/>
                  <a:gd name="f4" fmla="val h"/>
                  <a:gd name="f5" fmla="val ss"/>
                  <a:gd name="f6" fmla="val 0"/>
                  <a:gd name="f7" fmla="val 12500"/>
                  <a:gd name="f8" fmla="+- 0 0 -90"/>
                  <a:gd name="f9" fmla="+- 0 0 -180"/>
                  <a:gd name="f10" fmla="+- 0 0 -270"/>
                  <a:gd name="f11" fmla="+- 0 0 -360"/>
                  <a:gd name="f12" fmla="abs f3"/>
                  <a:gd name="f13" fmla="abs f4"/>
                  <a:gd name="f14" fmla="abs f5"/>
                  <a:gd name="f15" fmla="*/ f8 f0 1"/>
                  <a:gd name="f16" fmla="*/ f9 f0 1"/>
                  <a:gd name="f17" fmla="*/ f10 f0 1"/>
                  <a:gd name="f18" fmla="*/ f11 f0 1"/>
                  <a:gd name="f19" fmla="?: f12 f3 1"/>
                  <a:gd name="f20" fmla="?: f13 f4 1"/>
                  <a:gd name="f21" fmla="?: f14 f5 1"/>
                  <a:gd name="f22" fmla="*/ f15 1 f2"/>
                  <a:gd name="f23" fmla="*/ f16 1 f2"/>
                  <a:gd name="f24" fmla="*/ f17 1 f2"/>
                  <a:gd name="f25" fmla="*/ f18 1 f2"/>
                  <a:gd name="f26" fmla="*/ f19 1 21600"/>
                  <a:gd name="f27" fmla="*/ f20 1 21600"/>
                  <a:gd name="f28" fmla="*/ 21600 f19 1"/>
                  <a:gd name="f29" fmla="*/ 21600 f20 1"/>
                  <a:gd name="f30" fmla="+- f22 0 f1"/>
                  <a:gd name="f31" fmla="+- f23 0 f1"/>
                  <a:gd name="f32" fmla="+- f24 0 f1"/>
                  <a:gd name="f33" fmla="+- f25 0 f1"/>
                  <a:gd name="f34" fmla="min f27 f26"/>
                  <a:gd name="f35" fmla="*/ f28 1 f21"/>
                  <a:gd name="f36" fmla="*/ f29 1 f21"/>
                  <a:gd name="f37" fmla="val f35"/>
                  <a:gd name="f38" fmla="val f36"/>
                  <a:gd name="f39" fmla="*/ f6 f34 1"/>
                  <a:gd name="f40" fmla="+- f38 0 f6"/>
                  <a:gd name="f41" fmla="+- f37 0 f6"/>
                  <a:gd name="f42" fmla="*/ f37 f34 1"/>
                  <a:gd name="f43" fmla="*/ f38 f34 1"/>
                  <a:gd name="f44" fmla="*/ f40 1 2"/>
                  <a:gd name="f45" fmla="*/ f41 1 2"/>
                  <a:gd name="f46" fmla="min f41 f40"/>
                  <a:gd name="f47" fmla="+- f6 f44 0"/>
                  <a:gd name="f48" fmla="+- f6 f45 0"/>
                  <a:gd name="f49" fmla="*/ f46 f7 1"/>
                  <a:gd name="f50" fmla="*/ f49 1 100000"/>
                  <a:gd name="f51" fmla="*/ f47 f34 1"/>
                  <a:gd name="f52" fmla="*/ f48 f34 1"/>
                  <a:gd name="f53" fmla="+- f37 0 f50"/>
                  <a:gd name="f54" fmla="+- f38 0 f50"/>
                  <a:gd name="f55" fmla="*/ f50 f34 1"/>
                  <a:gd name="f56" fmla="*/ f53 f34 1"/>
                  <a:gd name="f57" fmla="*/ f54 f34 1"/>
                </a:gdLst>
                <a:ahLst/>
                <a:cxnLst>
                  <a:cxn ang="3cd4">
                    <a:pos x="hc" y="t"/>
                  </a:cxn>
                  <a:cxn ang="0">
                    <a:pos x="r" y="vc"/>
                  </a:cxn>
                  <a:cxn ang="cd4">
                    <a:pos x="hc" y="b"/>
                  </a:cxn>
                  <a:cxn ang="cd2">
                    <a:pos x="l" y="vc"/>
                  </a:cxn>
                  <a:cxn ang="f30">
                    <a:pos x="f56" y="f51"/>
                  </a:cxn>
                  <a:cxn ang="f31">
                    <a:pos x="f52" y="f57"/>
                  </a:cxn>
                  <a:cxn ang="f32">
                    <a:pos x="f55" y="f51"/>
                  </a:cxn>
                  <a:cxn ang="f33">
                    <a:pos x="f52" y="f55"/>
                  </a:cxn>
                </a:cxnLst>
                <a:rect l="f55" t="f55" r="f56" b="f57"/>
                <a:pathLst>
                  <a:path stroke="0">
                    <a:moveTo>
                      <a:pt x="f55" y="f55"/>
                    </a:moveTo>
                    <a:lnTo>
                      <a:pt x="f56" y="f55"/>
                    </a:lnTo>
                    <a:lnTo>
                      <a:pt x="f56" y="f57"/>
                    </a:lnTo>
                    <a:lnTo>
                      <a:pt x="f55" y="f57"/>
                    </a:lnTo>
                    <a:close/>
                  </a:path>
                  <a:path stroke="0">
                    <a:moveTo>
                      <a:pt x="f39" y="f39"/>
                    </a:moveTo>
                    <a:lnTo>
                      <a:pt x="f42" y="f39"/>
                    </a:lnTo>
                    <a:lnTo>
                      <a:pt x="f56" y="f55"/>
                    </a:lnTo>
                    <a:lnTo>
                      <a:pt x="f55" y="f55"/>
                    </a:lnTo>
                    <a:close/>
                  </a:path>
                  <a:path stroke="0">
                    <a:moveTo>
                      <a:pt x="f39" y="f43"/>
                    </a:moveTo>
                    <a:lnTo>
                      <a:pt x="f55" y="f57"/>
                    </a:lnTo>
                    <a:lnTo>
                      <a:pt x="f56" y="f57"/>
                    </a:lnTo>
                    <a:lnTo>
                      <a:pt x="f42" y="f43"/>
                    </a:lnTo>
                    <a:close/>
                  </a:path>
                  <a:path stroke="0">
                    <a:moveTo>
                      <a:pt x="f39" y="f39"/>
                    </a:moveTo>
                    <a:lnTo>
                      <a:pt x="f55" y="f55"/>
                    </a:lnTo>
                    <a:lnTo>
                      <a:pt x="f55" y="f57"/>
                    </a:lnTo>
                    <a:lnTo>
                      <a:pt x="f39" y="f43"/>
                    </a:lnTo>
                    <a:close/>
                  </a:path>
                  <a:path stroke="0">
                    <a:moveTo>
                      <a:pt x="f42" y="f39"/>
                    </a:moveTo>
                    <a:lnTo>
                      <a:pt x="f42" y="f43"/>
                    </a:lnTo>
                    <a:lnTo>
                      <a:pt x="f56" y="f57"/>
                    </a:lnTo>
                    <a:lnTo>
                      <a:pt x="f56" y="f55"/>
                    </a:lnTo>
                    <a:close/>
                  </a:path>
                  <a:path fill="none">
                    <a:moveTo>
                      <a:pt x="f39" y="f39"/>
                    </a:moveTo>
                    <a:lnTo>
                      <a:pt x="f42" y="f39"/>
                    </a:lnTo>
                    <a:lnTo>
                      <a:pt x="f42" y="f43"/>
                    </a:lnTo>
                    <a:lnTo>
                      <a:pt x="f39" y="f43"/>
                    </a:lnTo>
                    <a:close/>
                    <a:moveTo>
                      <a:pt x="f55" y="f55"/>
                    </a:moveTo>
                    <a:lnTo>
                      <a:pt x="f56" y="f55"/>
                    </a:lnTo>
                    <a:lnTo>
                      <a:pt x="f56" y="f57"/>
                    </a:lnTo>
                    <a:lnTo>
                      <a:pt x="f55" y="f57"/>
                    </a:lnTo>
                    <a:close/>
                    <a:moveTo>
                      <a:pt x="f39" y="f39"/>
                    </a:moveTo>
                    <a:lnTo>
                      <a:pt x="f55" y="f55"/>
                    </a:lnTo>
                    <a:moveTo>
                      <a:pt x="f39" y="f43"/>
                    </a:moveTo>
                    <a:lnTo>
                      <a:pt x="f55" y="f57"/>
                    </a:lnTo>
                    <a:moveTo>
                      <a:pt x="f42" y="f39"/>
                    </a:moveTo>
                    <a:lnTo>
                      <a:pt x="f56" y="f55"/>
                    </a:lnTo>
                    <a:moveTo>
                      <a:pt x="f42" y="f43"/>
                    </a:moveTo>
                    <a:lnTo>
                      <a:pt x="f56" y="f57"/>
                    </a:lnTo>
                  </a:path>
                </a:pathLst>
              </a:custGeom>
              <a:solidFill>
                <a:srgbClr val="FFFFFF"/>
              </a:solidFill>
              <a:ln w="25402">
                <a:solidFill>
                  <a:srgbClr val="4F81BD"/>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CA" sz="1800" b="0" i="0" u="none" strike="noStrike" kern="1200" cap="none" spc="0" baseline="0" dirty="0" smtClean="0">
                    <a:solidFill>
                      <a:srgbClr val="000000"/>
                    </a:solidFill>
                    <a:uFillTx/>
                    <a:latin typeface="Calibri"/>
                  </a:rPr>
                  <a:t>Nouveau rapport aux savoirs concernant la </a:t>
                </a:r>
                <a:r>
                  <a:rPr lang="fr-CA" sz="1800" b="0" i="0" u="none" strike="noStrike" kern="1200" cap="none" spc="0" baseline="0" dirty="0">
                    <a:solidFill>
                      <a:srgbClr val="000000"/>
                    </a:solidFill>
                    <a:uFillTx/>
                    <a:latin typeface="Calibri"/>
                  </a:rPr>
                  <a:t>cause de </a:t>
                </a:r>
                <a:r>
                  <a:rPr lang="fr-CA" sz="1800" b="0" i="0" u="none" strike="noStrike" kern="1200" cap="none" spc="0" baseline="0" dirty="0" smtClean="0">
                    <a:solidFill>
                      <a:srgbClr val="000000"/>
                    </a:solidFill>
                    <a:uFillTx/>
                    <a:latin typeface="Calibri"/>
                  </a:rPr>
                  <a:t>l’erreur</a:t>
                </a:r>
                <a:endParaRPr lang="fr-CA" sz="1800" b="0" i="0" u="none" strike="noStrike" kern="1200" cap="none" spc="0" baseline="0" dirty="0">
                  <a:solidFill>
                    <a:srgbClr val="000000"/>
                  </a:solidFill>
                  <a:uFillTx/>
                  <a:latin typeface="Calibri"/>
                </a:endParaRPr>
              </a:p>
            </p:txBody>
          </p:sp>
          <p:sp>
            <p:nvSpPr>
              <p:cNvPr id="27" name="Flèche courbée vers le bas 229"/>
              <p:cNvSpPr/>
              <p:nvPr/>
            </p:nvSpPr>
            <p:spPr>
              <a:xfrm rot="12060956">
                <a:off x="3515729" y="2796441"/>
                <a:ext cx="960760" cy="593857"/>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4F81BD"/>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sp>
            <p:nvSpPr>
              <p:cNvPr id="28" name="Flèche courbée vers le bas 81"/>
              <p:cNvSpPr/>
              <p:nvPr/>
            </p:nvSpPr>
            <p:spPr>
              <a:xfrm rot="7013347">
                <a:off x="4402226" y="2685387"/>
                <a:ext cx="1392274" cy="521372"/>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FFFFFF"/>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sp>
            <p:nvSpPr>
              <p:cNvPr id="29" name="Flèche courbée vers le bas 81"/>
              <p:cNvSpPr/>
              <p:nvPr/>
            </p:nvSpPr>
            <p:spPr>
              <a:xfrm rot="10800000">
                <a:off x="3842279" y="4595518"/>
                <a:ext cx="1353074" cy="559622"/>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FFFFFF"/>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grpSp>
        <p:sp>
          <p:nvSpPr>
            <p:cNvPr id="6" name="Flèche courbée vers le bas 81"/>
            <p:cNvSpPr/>
            <p:nvPr/>
          </p:nvSpPr>
          <p:spPr>
            <a:xfrm rot="4102660" flipV="1">
              <a:off x="2344873" y="2744178"/>
              <a:ext cx="1283470" cy="502874"/>
            </a:xfrm>
            <a:custGeom>
              <a:avLst/>
              <a:gdLst>
                <a:gd name="f0" fmla="val 10800000"/>
                <a:gd name="f1" fmla="val 5400000"/>
                <a:gd name="f2" fmla="val 16200000"/>
                <a:gd name="f3" fmla="val 180"/>
                <a:gd name="f4" fmla="val w"/>
                <a:gd name="f5" fmla="val h"/>
                <a:gd name="f6" fmla="val ss"/>
                <a:gd name="f7" fmla="val 0"/>
                <a:gd name="f8" fmla="*/ 5419351 1 1725033"/>
                <a:gd name="f9" fmla="val 25000"/>
                <a:gd name="f10" fmla="val 50000"/>
                <a:gd name="f11" fmla="+- 0 0 -360"/>
                <a:gd name="f12" fmla="+- 0 0 -180"/>
                <a:gd name="f13" fmla="+- 0 0 -90"/>
                <a:gd name="f14" fmla="abs f4"/>
                <a:gd name="f15" fmla="abs f5"/>
                <a:gd name="f16" fmla="abs f6"/>
                <a:gd name="f17" fmla="*/ f11 f0 1"/>
                <a:gd name="f18" fmla="*/ f12 f0 1"/>
                <a:gd name="f19" fmla="*/ f13 f0 1"/>
                <a:gd name="f20" fmla="?: f14 f4 1"/>
                <a:gd name="f21" fmla="?: f15 f5 1"/>
                <a:gd name="f22" fmla="?: f16 f6 1"/>
                <a:gd name="f23" fmla="*/ f17 1 f3"/>
                <a:gd name="f24" fmla="*/ f18 1 f3"/>
                <a:gd name="f25" fmla="*/ f19 1 f3"/>
                <a:gd name="f26" fmla="*/ f20 1 21600"/>
                <a:gd name="f27" fmla="*/ f21 1 21600"/>
                <a:gd name="f28" fmla="*/ 21600 f20 1"/>
                <a:gd name="f29" fmla="*/ 21600 f21 1"/>
                <a:gd name="f30" fmla="+- f23 0 f1"/>
                <a:gd name="f31" fmla="+- f24 0 f1"/>
                <a:gd name="f32" fmla="+- f25 0 f1"/>
                <a:gd name="f33" fmla="min f27 f26"/>
                <a:gd name="f34" fmla="*/ f28 1 f22"/>
                <a:gd name="f35" fmla="*/ f29 1 f22"/>
                <a:gd name="f36" fmla="val f34"/>
                <a:gd name="f37" fmla="val f35"/>
                <a:gd name="f38" fmla="*/ f7 f33 1"/>
                <a:gd name="f39" fmla="+- f37 0 f7"/>
                <a:gd name="f40" fmla="+- f36 0 f7"/>
                <a:gd name="f41" fmla="*/ f36 f33 1"/>
                <a:gd name="f42" fmla="*/ f37 f33 1"/>
                <a:gd name="f43" fmla="*/ f40 1 2"/>
                <a:gd name="f44" fmla="min f40 f39"/>
                <a:gd name="f45" fmla="*/ f39 f39 1"/>
                <a:gd name="f46" fmla="*/ f39 f33 1"/>
                <a:gd name="f47" fmla="*/ f44 f9 1"/>
                <a:gd name="f48" fmla="*/ f44 f10 1"/>
                <a:gd name="f49" fmla="*/ f47 1 100000"/>
                <a:gd name="f50" fmla="*/ f48 1 100000"/>
                <a:gd name="f51" fmla="+- f49 f50 0"/>
                <a:gd name="f52" fmla="*/ f49 f49 1"/>
                <a:gd name="f53" fmla="+- f50 0 f49"/>
                <a:gd name="f54" fmla="*/ f50 1 2"/>
                <a:gd name="f55" fmla="+- f37 0 f49"/>
                <a:gd name="f56" fmla="+- 0 0 f49"/>
                <a:gd name="f57" fmla="*/ f49 1 2"/>
                <a:gd name="f58" fmla="*/ f51 1 4"/>
                <a:gd name="f59" fmla="+- f45 0 f52"/>
                <a:gd name="f60" fmla="*/ f53 1 2"/>
                <a:gd name="f61" fmla="+- f36 0 f54"/>
                <a:gd name="f62" fmla="+- 0 0 f57"/>
                <a:gd name="f63" fmla="+- 0 0 f56"/>
                <a:gd name="f64" fmla="*/ f55 f33 1"/>
                <a:gd name="f65" fmla="*/ f57 f33 1"/>
                <a:gd name="f66" fmla="+- f43 0 f58"/>
                <a:gd name="f67" fmla="sqrt f59"/>
                <a:gd name="f68" fmla="+- 0 0 f62"/>
                <a:gd name="f69" fmla="*/ f61 f33 1"/>
                <a:gd name="f70" fmla="*/ f66 2 1"/>
                <a:gd name="f71" fmla="+- f66 f49 0"/>
                <a:gd name="f72" fmla="*/ f67 f66 1"/>
                <a:gd name="f73" fmla="*/ f66 f33 1"/>
                <a:gd name="f74" fmla="*/ f70 f70 1"/>
                <a:gd name="f75" fmla="*/ f72 1 f39"/>
                <a:gd name="f76" fmla="+- f66 f71 0"/>
                <a:gd name="f77" fmla="*/ f71 f33 1"/>
                <a:gd name="f78" fmla="+- f74 0 f52"/>
                <a:gd name="f79" fmla="+- f66 f75 0"/>
                <a:gd name="f80" fmla="+- f71 f75 0"/>
                <a:gd name="f81" fmla="+- 0 0 f75"/>
                <a:gd name="f82" fmla="*/ f76 1 2"/>
                <a:gd name="f83" fmla="sqrt f78"/>
                <a:gd name="f84" fmla="+- f79 0 f60"/>
                <a:gd name="f85" fmla="+- f80 f60 0"/>
                <a:gd name="f86" fmla="+- 0 0 f81"/>
                <a:gd name="f87" fmla="*/ f79 f33 1"/>
                <a:gd name="f88" fmla="*/ f82 f33 1"/>
                <a:gd name="f89" fmla="*/ f83 f39 1"/>
                <a:gd name="f90" fmla="at2 f63 f86"/>
                <a:gd name="f91" fmla="*/ f84 f33 1"/>
                <a:gd name="f92" fmla="*/ f85 f33 1"/>
                <a:gd name="f93" fmla="+- f90 f1 0"/>
                <a:gd name="f94" fmla="*/ f89 1 f70"/>
                <a:gd name="f95" fmla="*/ f93 f8 1"/>
                <a:gd name="f96" fmla="+- f37 0 f94"/>
                <a:gd name="f97" fmla="+- 0 0 f94"/>
                <a:gd name="f98" fmla="*/ f95 1 f0"/>
                <a:gd name="f99" fmla="+- 0 0 f97"/>
                <a:gd name="f100" fmla="*/ f96 f33 1"/>
                <a:gd name="f101" fmla="+- 0 0 f98"/>
                <a:gd name="f102" fmla="at2 f99 f68"/>
                <a:gd name="f103" fmla="val f101"/>
                <a:gd name="f104" fmla="+- f102 f1 0"/>
                <a:gd name="f105" fmla="+- 0 0 f103"/>
                <a:gd name="f106" fmla="*/ f104 f8 1"/>
                <a:gd name="f107" fmla="*/ f105 f0 1"/>
                <a:gd name="f108" fmla="*/ f106 1 f0"/>
                <a:gd name="f109" fmla="*/ f107 1 f8"/>
                <a:gd name="f110" fmla="+- 0 0 f108"/>
                <a:gd name="f111" fmla="+- f109 0 f1"/>
                <a:gd name="f112" fmla="val f110"/>
                <a:gd name="f113" fmla="+- 0 0 f112"/>
                <a:gd name="f114" fmla="+- 0 0 f111"/>
                <a:gd name="f115" fmla="+- f2 f111 0"/>
                <a:gd name="f116" fmla="*/ f113 f0 1"/>
                <a:gd name="f117" fmla="*/ f116 1 f8"/>
                <a:gd name="f118" fmla="+- f117 0 f1"/>
                <a:gd name="f119" fmla="+- f2 0 f118"/>
                <a:gd name="f120" fmla="+- f118 0 f1"/>
                <a:gd name="f121" fmla="+- f1 f118 0"/>
              </a:gdLst>
              <a:ahLst/>
              <a:cxnLst>
                <a:cxn ang="3cd4">
                  <a:pos x="hc" y="t"/>
                </a:cxn>
                <a:cxn ang="0">
                  <a:pos x="r" y="vc"/>
                </a:cxn>
                <a:cxn ang="cd4">
                  <a:pos x="hc" y="b"/>
                </a:cxn>
                <a:cxn ang="cd2">
                  <a:pos x="l" y="vc"/>
                </a:cxn>
                <a:cxn ang="f30">
                  <a:pos x="f88" y="f38"/>
                </a:cxn>
                <a:cxn ang="f31">
                  <a:pos x="f65" y="f42"/>
                </a:cxn>
                <a:cxn ang="f31">
                  <a:pos x="f91" y="f64"/>
                </a:cxn>
                <a:cxn ang="f31">
                  <a:pos x="f69" y="f42"/>
                </a:cxn>
                <a:cxn ang="f32">
                  <a:pos x="f92" y="f64"/>
                </a:cxn>
              </a:cxnLst>
              <a:rect l="f38" t="f38" r="f41" b="f42"/>
              <a:pathLst>
                <a:path stroke="0">
                  <a:moveTo>
                    <a:pt x="f69" y="f42"/>
                  </a:moveTo>
                  <a:lnTo>
                    <a:pt x="f91" y="f64"/>
                  </a:lnTo>
                  <a:lnTo>
                    <a:pt x="f87" y="f64"/>
                  </a:lnTo>
                  <a:arcTo wR="f73" hR="f46" stAng="f115" swAng="f114"/>
                  <a:lnTo>
                    <a:pt x="f77" y="f38"/>
                  </a:lnTo>
                  <a:arcTo wR="f73" hR="f46" stAng="f2" swAng="f111"/>
                  <a:lnTo>
                    <a:pt x="f92" y="f64"/>
                  </a:lnTo>
                  <a:close/>
                </a:path>
                <a:path stroke="0">
                  <a:moveTo>
                    <a:pt x="f88" y="f100"/>
                  </a:moveTo>
                  <a:arcTo wR="f73" hR="f46" stAng="f119" swAng="f120"/>
                  <a:lnTo>
                    <a:pt x="f38" y="f42"/>
                  </a:lnTo>
                  <a:arcTo wR="f73" hR="f46" stAng="f0" swAng="f121"/>
                  <a:close/>
                </a:path>
                <a:path fill="none">
                  <a:moveTo>
                    <a:pt x="f88" y="f100"/>
                  </a:moveTo>
                  <a:arcTo wR="f73" hR="f46" stAng="f119" swAng="f120"/>
                  <a:lnTo>
                    <a:pt x="f38" y="f42"/>
                  </a:lnTo>
                  <a:arcTo wR="f73" hR="f46" stAng="f0" swAng="f1"/>
                  <a:lnTo>
                    <a:pt x="f77" y="f38"/>
                  </a:lnTo>
                  <a:arcTo wR="f73" hR="f46" stAng="f2" swAng="f111"/>
                  <a:lnTo>
                    <a:pt x="f92" y="f64"/>
                  </a:lnTo>
                  <a:lnTo>
                    <a:pt x="f69" y="f42"/>
                  </a:lnTo>
                  <a:lnTo>
                    <a:pt x="f91" y="f64"/>
                  </a:lnTo>
                  <a:lnTo>
                    <a:pt x="f87" y="f64"/>
                  </a:lnTo>
                  <a:arcTo wR="f73" hR="f46" stAng="f115" swAng="f114"/>
                </a:path>
              </a:pathLst>
            </a:custGeom>
            <a:solidFill>
              <a:srgbClr val="FFFFFF"/>
            </a:solidFill>
            <a:ln w="25402">
              <a:solidFill>
                <a:srgbClr val="385D8A"/>
              </a:solidFill>
              <a:prstDash val="solid"/>
            </a:ln>
          </p:spPr>
          <p:txBody>
            <a:bodyPr vert="horz" wrap="square" lIns="91440" tIns="45720" rIns="91440" bIns="45720" anchor="ctr" anchorCtr="1" compatLnSpc="1"/>
            <a:lstStyle/>
            <a:p>
              <a:pPr marL="0" marR="0" lvl="0" indent="0" algn="ctr"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CA" sz="1800" b="0" i="0" u="none" strike="noStrike" kern="1200" cap="none" spc="0" baseline="0">
                <a:solidFill>
                  <a:srgbClr val="000000"/>
                </a:solidFill>
                <a:uFillTx/>
                <a:latin typeface="Calibri"/>
              </a:endParaRPr>
            </a:p>
          </p:txBody>
        </p:sp>
      </p:grpSp>
      <p:sp>
        <p:nvSpPr>
          <p:cNvPr id="30" name="Slide Number Placeholder 29"/>
          <p:cNvSpPr>
            <a:spLocks noGrp="1"/>
          </p:cNvSpPr>
          <p:nvPr>
            <p:ph type="sldNum" sz="quarter" idx="12"/>
            <p:custDataLst>
              <p:tags r:id="rId4"/>
            </p:custDataLst>
          </p:nvPr>
        </p:nvSpPr>
        <p:spPr/>
        <p:txBody>
          <a:bodyPr/>
          <a:lstStyle/>
          <a:p>
            <a:fld id="{B8D918DC-DB0E-4B70-8D27-C3AE1E260A43}" type="slidenum">
              <a:rPr lang="fr-CA" smtClean="0"/>
              <a:pPr/>
              <a:t>16</a:t>
            </a:fld>
            <a:endParaRPr lang="fr-CA"/>
          </a:p>
        </p:txBody>
      </p:sp>
    </p:spTree>
    <p:extLst>
      <p:ext uri="{BB962C8B-B14F-4D97-AF65-F5344CB8AC3E}">
        <p14:creationId xmlns:p14="http://schemas.microsoft.com/office/powerpoint/2010/main" xmlns="" val="15290241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p:txBody>
          <a:bodyPr>
            <a:normAutofit/>
          </a:bodyPr>
          <a:lstStyle/>
          <a:p>
            <a:r>
              <a:rPr lang="fr-CA" sz="2800" i="1" dirty="0"/>
              <a:t>La cause connue de l’erreur</a:t>
            </a:r>
            <a:r>
              <a:rPr lang="fr-CA" sz="2800" dirty="0"/>
              <a:t> est définie comme un processus comportant </a:t>
            </a:r>
            <a:r>
              <a:rPr lang="fr-CA" sz="2800" b="1" i="1" dirty="0"/>
              <a:t>l’investigation de ce qui induit l’erreur</a:t>
            </a:r>
            <a:r>
              <a:rPr lang="fr-CA" sz="2800" dirty="0"/>
              <a:t> pour </a:t>
            </a:r>
            <a:r>
              <a:rPr lang="fr-CA" sz="2800" b="1" i="1" dirty="0"/>
              <a:t>sélectionner</a:t>
            </a:r>
            <a:r>
              <a:rPr lang="fr-CA" sz="2800" dirty="0"/>
              <a:t>, dans le répertoire d’expérience de l’enseignante ou l’enseignant, </a:t>
            </a:r>
            <a:r>
              <a:rPr lang="fr-CA" sz="2800" b="1" i="1" dirty="0"/>
              <a:t>ce qu’il connaît de l’erreur,</a:t>
            </a:r>
            <a:r>
              <a:rPr lang="fr-CA" sz="2800" dirty="0"/>
              <a:t> s’en former une idée ou un concept afin de </a:t>
            </a:r>
            <a:r>
              <a:rPr lang="fr-CA" sz="2800" b="1" i="1" dirty="0"/>
              <a:t>choisir une action adaptée</a:t>
            </a:r>
            <a:r>
              <a:rPr lang="fr-CA" sz="2800" dirty="0"/>
              <a:t>. Brière, M. (2015) p.88</a:t>
            </a:r>
          </a:p>
        </p:txBody>
      </p:sp>
      <p:sp>
        <p:nvSpPr>
          <p:cNvPr id="3" name="Titre 2"/>
          <p:cNvSpPr>
            <a:spLocks noGrp="1"/>
          </p:cNvSpPr>
          <p:nvPr>
            <p:ph type="title"/>
            <p:custDataLst>
              <p:tags r:id="rId2"/>
            </p:custDataLst>
          </p:nvPr>
        </p:nvSpPr>
        <p:spPr>
          <a:xfrm>
            <a:off x="457200" y="338328"/>
            <a:ext cx="8229600" cy="1002440"/>
          </a:xfrm>
        </p:spPr>
        <p:txBody>
          <a:bodyPr>
            <a:normAutofit/>
          </a:bodyPr>
          <a:lstStyle/>
          <a:p>
            <a:r>
              <a:rPr lang="fr-CA" sz="3600" dirty="0" smtClean="0"/>
              <a:t>La cause connue de l’erreur</a:t>
            </a:r>
            <a:endParaRPr lang="fr-CA" sz="3600" dirty="0"/>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17</a:t>
            </a:fld>
            <a:endParaRPr lang="fr-CA"/>
          </a:p>
        </p:txBody>
      </p:sp>
    </p:spTree>
    <p:extLst>
      <p:ext uri="{BB962C8B-B14F-4D97-AF65-F5344CB8AC3E}">
        <p14:creationId xmlns:p14="http://schemas.microsoft.com/office/powerpoint/2010/main" xmlns="" val="37105305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683568" y="188640"/>
            <a:ext cx="7772400" cy="576064"/>
          </a:xfrm>
        </p:spPr>
        <p:txBody>
          <a:bodyPr>
            <a:noAutofit/>
          </a:bodyPr>
          <a:lstStyle/>
          <a:p>
            <a:r>
              <a:rPr lang="fr-CA" sz="3200" dirty="0" smtClean="0"/>
              <a:t>Processus d’étude de l’erreur</a:t>
            </a:r>
            <a:endParaRPr lang="fr-CA" sz="3200" dirty="0"/>
          </a:p>
        </p:txBody>
      </p:sp>
      <p:sp>
        <p:nvSpPr>
          <p:cNvPr id="3" name="Sous-titre 2"/>
          <p:cNvSpPr>
            <a:spLocks noGrp="1"/>
          </p:cNvSpPr>
          <p:nvPr>
            <p:ph type="subTitle" idx="1"/>
            <p:custDataLst>
              <p:tags r:id="rId2"/>
            </p:custDataLst>
          </p:nvPr>
        </p:nvSpPr>
        <p:spPr>
          <a:xfrm>
            <a:off x="1371600" y="908720"/>
            <a:ext cx="6400800" cy="5949280"/>
          </a:xfrm>
        </p:spPr>
        <p:txBody>
          <a:bodyPr/>
          <a:lstStyle/>
          <a:p>
            <a:endParaRPr lang="fr-CA" dirty="0"/>
          </a:p>
        </p:txBody>
      </p:sp>
      <p:pic>
        <p:nvPicPr>
          <p:cNvPr id="4" name="Image 3" descr="C:\Users\Toshiba\Documents\ESSAI 2015\Schémas importants\Processus d'étude de la cause de l'erreur_Final - En quoi les pratiques didactiques des enseignants sont -elles influencées par les erreurs des élèves.jpg"/>
          <p:cNvPicPr/>
          <p:nvPr>
            <p:custDataLst>
              <p:tags r:id="rId3"/>
            </p:custDataLst>
          </p:nvPr>
        </p:nvPicPr>
        <p:blipFill>
          <a:blip r:embed="rId5" cstate="print">
            <a:extLst>
              <a:ext uri="{28A0092B-C50C-407E-A947-70E740481C1C}">
                <a14:useLocalDpi xmlns:a14="http://schemas.microsoft.com/office/drawing/2010/main" xmlns="" val="0"/>
              </a:ext>
            </a:extLst>
          </a:blip>
          <a:srcRect/>
          <a:stretch>
            <a:fillRect/>
          </a:stretch>
        </p:blipFill>
        <p:spPr bwMode="auto">
          <a:xfrm>
            <a:off x="1259632" y="836713"/>
            <a:ext cx="6552727" cy="5832647"/>
          </a:xfrm>
          <a:prstGeom prst="rect">
            <a:avLst/>
          </a:prstGeom>
          <a:noFill/>
          <a:ln>
            <a:noFill/>
          </a:ln>
          <a:effectLst>
            <a:outerShdw blurRad="50800" dist="50800" dir="5400000" algn="ctr" rotWithShape="0">
              <a:srgbClr val="000000">
                <a:alpha val="0"/>
              </a:srgbClr>
            </a:outerShdw>
            <a:reflection stA="0" endPos="65000" dist="50800" dir="5400000" sy="-100000" algn="bl" rotWithShape="0"/>
          </a:effectLst>
        </p:spPr>
      </p:pic>
    </p:spTree>
    <p:extLst>
      <p:ext uri="{BB962C8B-B14F-4D97-AF65-F5344CB8AC3E}">
        <p14:creationId xmlns:p14="http://schemas.microsoft.com/office/powerpoint/2010/main" xmlns="" val="285219072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395536" y="2204865"/>
            <a:ext cx="7884864" cy="3921298"/>
          </a:xfrm>
        </p:spPr>
        <p:txBody>
          <a:bodyPr/>
          <a:lstStyle/>
          <a:p>
            <a:endParaRPr lang="fr-CA" dirty="0"/>
          </a:p>
        </p:txBody>
      </p:sp>
      <p:sp>
        <p:nvSpPr>
          <p:cNvPr id="3" name="Titre 2"/>
          <p:cNvSpPr>
            <a:spLocks noGrp="1"/>
          </p:cNvSpPr>
          <p:nvPr>
            <p:ph type="title"/>
            <p:custDataLst>
              <p:tags r:id="rId2"/>
            </p:custDataLst>
          </p:nvPr>
        </p:nvSpPr>
        <p:spPr>
          <a:xfrm>
            <a:off x="395536" y="1772816"/>
            <a:ext cx="8229600" cy="3960440"/>
          </a:xfrm>
        </p:spPr>
        <p:txBody>
          <a:bodyPr>
            <a:normAutofit/>
          </a:bodyPr>
          <a:lstStyle/>
          <a:p>
            <a:pPr algn="l"/>
            <a:r>
              <a:rPr lang="fr-CA" dirty="0" smtClean="0">
                <a:solidFill>
                  <a:schemeClr val="accent2">
                    <a:lumMod val="75000"/>
                  </a:schemeClr>
                </a:solidFill>
              </a:rPr>
              <a:t>Lien entre le processus d’étude de l’erreur et le cadre de référence pour le questionnement didactique</a:t>
            </a:r>
            <a:endParaRPr lang="fr-CA" dirty="0">
              <a:solidFill>
                <a:schemeClr val="accent2">
                  <a:lumMod val="75000"/>
                </a:schemeClr>
              </a:solidFill>
            </a:endParaRPr>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19</a:t>
            </a:fld>
            <a:endParaRPr lang="fr-CA"/>
          </a:p>
        </p:txBody>
      </p:sp>
    </p:spTree>
    <p:extLst>
      <p:ext uri="{BB962C8B-B14F-4D97-AF65-F5344CB8AC3E}">
        <p14:creationId xmlns:p14="http://schemas.microsoft.com/office/powerpoint/2010/main" xmlns="" val="29902630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lstStyle/>
          <a:p>
            <a:r>
              <a:rPr lang="fr-CA" dirty="0" smtClean="0"/>
              <a:t>Cours de Didactique au DE – Du savoir spécialisé au savoir à enseigner</a:t>
            </a:r>
          </a:p>
          <a:p>
            <a:r>
              <a:rPr lang="fr-CA" dirty="0" smtClean="0"/>
              <a:t>L’ouvrage de Jean-Pierre </a:t>
            </a:r>
            <a:r>
              <a:rPr lang="fr-CA" dirty="0" err="1" smtClean="0"/>
              <a:t>Astolfi</a:t>
            </a:r>
            <a:r>
              <a:rPr lang="fr-CA" dirty="0" smtClean="0"/>
              <a:t> (L’erreur un outil pour enseigner)</a:t>
            </a:r>
          </a:p>
          <a:p>
            <a:r>
              <a:rPr lang="fr-CA" dirty="0" smtClean="0"/>
              <a:t>L’utilisation de la métaphore de la fleur didactique pour interroger mes pratiques vis-à-vis mes contenus d’enseignement</a:t>
            </a:r>
            <a:endParaRPr lang="fr-CA" dirty="0"/>
          </a:p>
        </p:txBody>
      </p:sp>
      <p:sp>
        <p:nvSpPr>
          <p:cNvPr id="3" name="Espace réservé du numéro de diapositive 2"/>
          <p:cNvSpPr>
            <a:spLocks noGrp="1"/>
          </p:cNvSpPr>
          <p:nvPr>
            <p:ph type="sldNum" sz="quarter" idx="12"/>
          </p:nvPr>
        </p:nvSpPr>
        <p:spPr/>
        <p:txBody>
          <a:bodyPr/>
          <a:lstStyle/>
          <a:p>
            <a:fld id="{B8D918DC-DB0E-4B70-8D27-C3AE1E260A43}" type="slidenum">
              <a:rPr lang="fr-CA" smtClean="0"/>
              <a:pPr/>
              <a:t>2</a:t>
            </a:fld>
            <a:endParaRPr lang="fr-CA"/>
          </a:p>
        </p:txBody>
      </p:sp>
      <p:sp>
        <p:nvSpPr>
          <p:cNvPr id="4" name="Titre 3"/>
          <p:cNvSpPr>
            <a:spLocks noGrp="1"/>
          </p:cNvSpPr>
          <p:nvPr>
            <p:ph type="title"/>
          </p:nvPr>
        </p:nvSpPr>
        <p:spPr/>
        <p:txBody>
          <a:bodyPr/>
          <a:lstStyle/>
          <a:p>
            <a:r>
              <a:rPr lang="fr-CA" dirty="0" smtClean="0"/>
              <a:t>Mon intérêt pour ce sujet </a:t>
            </a:r>
            <a:endParaRPr lang="fr-CA" dirty="0"/>
          </a:p>
        </p:txBody>
      </p:sp>
    </p:spTree>
    <p:extLst>
      <p:ext uri="{BB962C8B-B14F-4D97-AF65-F5344CB8AC3E}">
        <p14:creationId xmlns:p14="http://schemas.microsoft.com/office/powerpoint/2010/main" xmlns="" val="61623145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Triangle isocèle 42"/>
          <p:cNvSpPr/>
          <p:nvPr>
            <p:custDataLst>
              <p:tags r:id="rId1"/>
            </p:custDataLst>
          </p:nvPr>
        </p:nvSpPr>
        <p:spPr>
          <a:xfrm>
            <a:off x="1953701" y="3255819"/>
            <a:ext cx="5241290" cy="3035300"/>
          </a:xfrm>
          <a:prstGeom prst="triangle">
            <a:avLst/>
          </a:prstGeom>
        </p:spPr>
        <p:style>
          <a:lnRef idx="2">
            <a:schemeClr val="accent1"/>
          </a:lnRef>
          <a:fillRef idx="1">
            <a:schemeClr val="lt1"/>
          </a:fillRef>
          <a:effectRef idx="0">
            <a:schemeClr val="accent1"/>
          </a:effectRef>
          <a:fontRef idx="minor">
            <a:schemeClr val="dk1"/>
          </a:fontRef>
        </p:style>
        <p:txBody>
          <a:bodyPr rtlCol="0" anchor="ctr"/>
          <a:lstStyle/>
          <a:p>
            <a:endParaRPr lang="fr-CA"/>
          </a:p>
        </p:txBody>
      </p:sp>
      <p:sp>
        <p:nvSpPr>
          <p:cNvPr id="24" name="Ellipse 23"/>
          <p:cNvSpPr/>
          <p:nvPr>
            <p:custDataLst>
              <p:tags r:id="rId2"/>
            </p:custDataLst>
          </p:nvPr>
        </p:nvSpPr>
        <p:spPr>
          <a:xfrm>
            <a:off x="4086713" y="3226130"/>
            <a:ext cx="914400" cy="167767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algn="ctr">
              <a:spcAft>
                <a:spcPts val="0"/>
              </a:spcAft>
            </a:pPr>
            <a:r>
              <a:rPr lang="fr-CA" sz="1800" kern="1200" dirty="0">
                <a:solidFill>
                  <a:srgbClr val="FFFFFF"/>
                </a:solidFill>
                <a:effectLst/>
                <a:latin typeface="Times New Roman"/>
                <a:ea typeface="Times New Roman"/>
                <a:cs typeface="Times New Roman"/>
              </a:rPr>
              <a:t>1</a:t>
            </a:r>
            <a:endParaRPr lang="fr-CA" sz="1200" dirty="0">
              <a:effectLst/>
              <a:latin typeface="Times New Roman"/>
              <a:ea typeface="Times New Roman"/>
            </a:endParaRPr>
          </a:p>
        </p:txBody>
      </p:sp>
      <p:grpSp>
        <p:nvGrpSpPr>
          <p:cNvPr id="13" name="Groupe 12"/>
          <p:cNvGrpSpPr/>
          <p:nvPr>
            <p:custDataLst>
              <p:tags r:id="rId3"/>
            </p:custDataLst>
          </p:nvPr>
        </p:nvGrpSpPr>
        <p:grpSpPr>
          <a:xfrm>
            <a:off x="1939879" y="3204669"/>
            <a:ext cx="5757812" cy="3737717"/>
            <a:chOff x="-94247" y="-116323"/>
            <a:chExt cx="5757844" cy="3737993"/>
          </a:xfrm>
        </p:grpSpPr>
        <p:sp>
          <p:nvSpPr>
            <p:cNvPr id="14" name="Ellipse 13"/>
            <p:cNvSpPr/>
            <p:nvPr/>
          </p:nvSpPr>
          <p:spPr>
            <a:xfrm rot="19278478">
              <a:off x="3002400" y="1893600"/>
              <a:ext cx="914400" cy="167767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algn="ctr">
                <a:spcAft>
                  <a:spcPts val="0"/>
                </a:spcAft>
              </a:pPr>
              <a:r>
                <a:rPr lang="fr-CA" sz="1800" kern="1200">
                  <a:solidFill>
                    <a:srgbClr val="FFFFFF"/>
                  </a:solidFill>
                  <a:effectLst/>
                  <a:latin typeface="Times New Roman"/>
                  <a:ea typeface="Times New Roman"/>
                  <a:cs typeface="Times New Roman"/>
                </a:rPr>
                <a:t>3</a:t>
              </a:r>
              <a:endParaRPr lang="fr-CA" sz="1200">
                <a:effectLst/>
                <a:latin typeface="Times New Roman"/>
                <a:ea typeface="Times New Roman"/>
              </a:endParaRPr>
            </a:p>
          </p:txBody>
        </p:sp>
        <p:sp>
          <p:nvSpPr>
            <p:cNvPr id="15" name="Ellipse 14"/>
            <p:cNvSpPr/>
            <p:nvPr/>
          </p:nvSpPr>
          <p:spPr>
            <a:xfrm rot="18180440">
              <a:off x="1000800" y="568800"/>
              <a:ext cx="914400" cy="167767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algn="ctr">
                <a:spcAft>
                  <a:spcPts val="0"/>
                </a:spcAft>
              </a:pPr>
              <a:r>
                <a:rPr lang="fr-CA" sz="1800" kern="1200">
                  <a:solidFill>
                    <a:srgbClr val="FFFFFF"/>
                  </a:solidFill>
                  <a:effectLst/>
                  <a:latin typeface="Times New Roman"/>
                  <a:ea typeface="Times New Roman"/>
                  <a:cs typeface="Times New Roman"/>
                </a:rPr>
                <a:t>5</a:t>
              </a:r>
              <a:endParaRPr lang="fr-CA" sz="1200">
                <a:effectLst/>
                <a:latin typeface="Times New Roman"/>
                <a:ea typeface="Times New Roman"/>
              </a:endParaRPr>
            </a:p>
          </p:txBody>
        </p:sp>
        <p:sp>
          <p:nvSpPr>
            <p:cNvPr id="16" name="Ellipse 15"/>
            <p:cNvSpPr/>
            <p:nvPr/>
          </p:nvSpPr>
          <p:spPr>
            <a:xfrm rot="3143117">
              <a:off x="3340800" y="424800"/>
              <a:ext cx="914400" cy="167767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algn="ctr">
                <a:spcAft>
                  <a:spcPts val="0"/>
                </a:spcAft>
              </a:pPr>
              <a:r>
                <a:rPr lang="fr-CA" sz="1800" kern="1200">
                  <a:solidFill>
                    <a:srgbClr val="FFFFFF"/>
                  </a:solidFill>
                  <a:effectLst/>
                  <a:latin typeface="Times New Roman"/>
                  <a:ea typeface="Times New Roman"/>
                  <a:cs typeface="Times New Roman"/>
                </a:rPr>
                <a:t>2</a:t>
              </a:r>
              <a:endParaRPr lang="fr-CA" sz="1200">
                <a:effectLst/>
                <a:latin typeface="Times New Roman"/>
                <a:ea typeface="Times New Roman"/>
              </a:endParaRPr>
            </a:p>
          </p:txBody>
        </p:sp>
        <p:sp>
          <p:nvSpPr>
            <p:cNvPr id="17" name="Ellipse 16"/>
            <p:cNvSpPr/>
            <p:nvPr/>
          </p:nvSpPr>
          <p:spPr>
            <a:xfrm rot="2128411">
              <a:off x="1281600" y="1944000"/>
              <a:ext cx="914400" cy="1677670"/>
            </a:xfrm>
            <a:prstGeom prst="ellipse">
              <a:avLst/>
            </a:prstGeom>
            <a:solidFill>
              <a:srgbClr val="4F81BD"/>
            </a:solidFill>
            <a:ln w="25400" cap="flat" cmpd="sng" algn="ctr">
              <a:solidFill>
                <a:srgbClr val="4F81BD">
                  <a:shade val="50000"/>
                </a:srgbClr>
              </a:solidFill>
              <a:prstDash val="solid"/>
            </a:ln>
            <a:effectLst/>
          </p:spPr>
          <p:txBody>
            <a:bodyPr rtlCol="0" anchor="ctr"/>
            <a:lstStyle/>
            <a:p>
              <a:pPr algn="ctr">
                <a:spcAft>
                  <a:spcPts val="0"/>
                </a:spcAft>
              </a:pPr>
              <a:r>
                <a:rPr lang="fr-CA" sz="1800" kern="1200">
                  <a:solidFill>
                    <a:srgbClr val="FFFFFF"/>
                  </a:solidFill>
                  <a:effectLst/>
                  <a:latin typeface="Times New Roman"/>
                  <a:ea typeface="Times New Roman"/>
                  <a:cs typeface="Times New Roman"/>
                </a:rPr>
                <a:t>4</a:t>
              </a:r>
              <a:endParaRPr lang="fr-CA" sz="1200">
                <a:effectLst/>
                <a:latin typeface="Times New Roman"/>
                <a:ea typeface="Times New Roman"/>
              </a:endParaRPr>
            </a:p>
          </p:txBody>
        </p:sp>
        <p:sp>
          <p:nvSpPr>
            <p:cNvPr id="18" name="Rectangle 17"/>
            <p:cNvSpPr/>
            <p:nvPr/>
          </p:nvSpPr>
          <p:spPr>
            <a:xfrm>
              <a:off x="3823200" y="1908000"/>
              <a:ext cx="1596390" cy="1062355"/>
            </a:xfrm>
            <a:prstGeom prst="rect">
              <a:avLst/>
            </a:prstGeom>
            <a:solidFill>
              <a:sysClr val="window" lastClr="FFFFFF"/>
            </a:solidFill>
            <a:ln w="12700" cap="flat" cmpd="sng" algn="ctr">
              <a:solidFill>
                <a:srgbClr val="4F81BD"/>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fr-CA" sz="1000" b="1" i="1" kern="1200" dirty="0">
                  <a:solidFill>
                    <a:srgbClr val="000000"/>
                  </a:solidFill>
                  <a:effectLst>
                    <a:outerShdw blurRad="38100" dist="38100" dir="2700000" algn="tl">
                      <a:srgbClr val="000000">
                        <a:alpha val="43000"/>
                      </a:srgbClr>
                    </a:outerShdw>
                  </a:effectLst>
                  <a:latin typeface="Times New Roman"/>
                  <a:ea typeface="Times New Roman"/>
                  <a:cs typeface="Times New Roman"/>
                </a:rPr>
                <a:t>Analyse de 2</a:t>
              </a:r>
              <a:r>
                <a:rPr lang="fr-CA" sz="1000" b="1" i="1" kern="1200" baseline="30000" dirty="0">
                  <a:solidFill>
                    <a:srgbClr val="000000"/>
                  </a:solidFill>
                  <a:effectLst>
                    <a:outerShdw blurRad="38100" dist="38100" dir="2700000" algn="tl">
                      <a:srgbClr val="000000">
                        <a:alpha val="43000"/>
                      </a:srgbClr>
                    </a:outerShdw>
                  </a:effectLst>
                  <a:latin typeface="Times New Roman"/>
                  <a:ea typeface="Times New Roman"/>
                  <a:cs typeface="Times New Roman"/>
                </a:rPr>
                <a:t>e</a:t>
              </a:r>
              <a:r>
                <a:rPr lang="fr-CA" sz="1000" b="1" i="1" kern="1200" dirty="0">
                  <a:solidFill>
                    <a:srgbClr val="000000"/>
                  </a:solidFill>
                  <a:effectLst>
                    <a:outerShdw blurRad="38100" dist="38100" dir="2700000" algn="tl">
                      <a:srgbClr val="000000">
                        <a:alpha val="43000"/>
                      </a:srgbClr>
                    </a:outerShdw>
                  </a:effectLst>
                  <a:latin typeface="Times New Roman"/>
                  <a:ea typeface="Times New Roman"/>
                  <a:cs typeface="Times New Roman"/>
                </a:rPr>
                <a:t> niveau </a:t>
              </a:r>
              <a:endParaRPr lang="fr-CA" sz="1200" dirty="0">
                <a:effectLst/>
                <a:latin typeface="Times New Roman"/>
                <a:ea typeface="Times New Roman"/>
              </a:endParaRPr>
            </a:p>
            <a:p>
              <a:pPr algn="ctr">
                <a:spcAft>
                  <a:spcPts val="0"/>
                </a:spcAft>
              </a:pPr>
              <a:r>
                <a:rPr lang="fr-CA" sz="900" kern="1200" dirty="0">
                  <a:solidFill>
                    <a:srgbClr val="000000"/>
                  </a:solidFill>
                  <a:effectLst/>
                  <a:latin typeface="Times New Roman"/>
                  <a:ea typeface="Times New Roman"/>
                  <a:cs typeface="Times New Roman"/>
                </a:rPr>
                <a:t>Motivation des étudiants</a:t>
              </a:r>
              <a:endParaRPr lang="fr-CA" sz="1200" dirty="0">
                <a:effectLst/>
                <a:latin typeface="Times New Roman"/>
                <a:ea typeface="Times New Roman"/>
              </a:endParaRPr>
            </a:p>
            <a:p>
              <a:pPr algn="ctr">
                <a:spcAft>
                  <a:spcPts val="0"/>
                </a:spcAft>
              </a:pPr>
              <a:r>
                <a:rPr lang="fr-CA" sz="900" kern="1200" dirty="0">
                  <a:solidFill>
                    <a:srgbClr val="000000"/>
                  </a:solidFill>
                  <a:effectLst/>
                  <a:latin typeface="Times New Roman"/>
                  <a:ea typeface="Times New Roman"/>
                  <a:cs typeface="Times New Roman"/>
                </a:rPr>
                <a:t>Relation enseignant-étudiant</a:t>
              </a:r>
              <a:endParaRPr lang="fr-CA" sz="1200" dirty="0">
                <a:effectLst/>
                <a:latin typeface="Times New Roman"/>
                <a:ea typeface="Times New Roman"/>
              </a:endParaRPr>
            </a:p>
            <a:p>
              <a:pPr algn="ctr">
                <a:spcAft>
                  <a:spcPts val="0"/>
                </a:spcAft>
              </a:pPr>
              <a:r>
                <a:rPr lang="fr-CA" sz="900" kern="1200" dirty="0">
                  <a:solidFill>
                    <a:srgbClr val="000000"/>
                  </a:solidFill>
                  <a:effectLst/>
                  <a:latin typeface="Times New Roman"/>
                  <a:ea typeface="Times New Roman"/>
                  <a:cs typeface="Times New Roman"/>
                </a:rPr>
                <a:t>Responsabilisation de l’étudiant</a:t>
              </a:r>
              <a:endParaRPr lang="fr-CA" sz="1200" dirty="0">
                <a:effectLst/>
                <a:latin typeface="Times New Roman"/>
                <a:ea typeface="Times New Roman"/>
              </a:endParaRPr>
            </a:p>
            <a:p>
              <a:pPr algn="ctr">
                <a:spcAft>
                  <a:spcPts val="0"/>
                </a:spcAft>
              </a:pPr>
              <a:r>
                <a:rPr lang="fr-CA" sz="900" kern="1200" dirty="0">
                  <a:solidFill>
                    <a:srgbClr val="000000"/>
                  </a:solidFill>
                  <a:effectLst/>
                  <a:latin typeface="Times New Roman"/>
                  <a:ea typeface="Times New Roman"/>
                  <a:cs typeface="Times New Roman"/>
                </a:rPr>
                <a:t>2</a:t>
              </a:r>
              <a:r>
                <a:rPr lang="fr-CA" sz="900" kern="1200" baseline="30000" dirty="0">
                  <a:solidFill>
                    <a:srgbClr val="000000"/>
                  </a:solidFill>
                  <a:effectLst/>
                  <a:latin typeface="Times New Roman"/>
                  <a:ea typeface="Times New Roman"/>
                  <a:cs typeface="Times New Roman"/>
                </a:rPr>
                <a:t>e</a:t>
              </a:r>
              <a:r>
                <a:rPr lang="fr-CA" sz="900" kern="1200" dirty="0">
                  <a:solidFill>
                    <a:srgbClr val="000000"/>
                  </a:solidFill>
                  <a:effectLst/>
                  <a:latin typeface="Times New Roman"/>
                  <a:ea typeface="Times New Roman"/>
                  <a:cs typeface="Times New Roman"/>
                </a:rPr>
                <a:t> étude caract. l’erreur</a:t>
              </a:r>
              <a:endParaRPr lang="fr-CA" sz="1200" dirty="0">
                <a:effectLst/>
                <a:latin typeface="Times New Roman"/>
                <a:ea typeface="Times New Roman"/>
              </a:endParaRPr>
            </a:p>
          </p:txBody>
        </p:sp>
        <p:sp>
          <p:nvSpPr>
            <p:cNvPr id="19" name="Organigramme : Connecteur 18"/>
            <p:cNvSpPr/>
            <p:nvPr/>
          </p:nvSpPr>
          <p:spPr>
            <a:xfrm>
              <a:off x="1836000" y="1512000"/>
              <a:ext cx="1530350" cy="793596"/>
            </a:xfrm>
            <a:prstGeom prst="flowChartConnector">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fr-CA" sz="1000" kern="1200">
                  <a:solidFill>
                    <a:srgbClr val="FFFFFF"/>
                  </a:solidFill>
                  <a:effectLst/>
                  <a:latin typeface="Times New Roman"/>
                  <a:ea typeface="Times New Roman"/>
                  <a:cs typeface="Times New Roman"/>
                </a:rPr>
                <a:t>Contenus </a:t>
              </a:r>
              <a:endParaRPr lang="fr-CA" sz="1200">
                <a:effectLst/>
                <a:latin typeface="Times New Roman"/>
                <a:ea typeface="Times New Roman"/>
              </a:endParaRPr>
            </a:p>
          </p:txBody>
        </p:sp>
        <p:sp>
          <p:nvSpPr>
            <p:cNvPr id="20" name="ZoneTexte 50"/>
            <p:cNvSpPr txBox="1"/>
            <p:nvPr/>
          </p:nvSpPr>
          <p:spPr>
            <a:xfrm>
              <a:off x="4427887" y="964729"/>
              <a:ext cx="1235710" cy="617220"/>
            </a:xfrm>
            <a:prstGeom prst="rect">
              <a:avLst/>
            </a:prstGeom>
            <a:noFill/>
          </p:spPr>
          <p:txBody>
            <a:bodyPr wrap="square" rtlCol="0">
              <a:spAutoFit/>
            </a:bodyPr>
            <a:lstStyle/>
            <a:p>
              <a:pPr>
                <a:spcAft>
                  <a:spcPts val="0"/>
                </a:spcAft>
              </a:pPr>
              <a:r>
                <a:rPr lang="fr-CA" sz="900" kern="1200" dirty="0">
                  <a:solidFill>
                    <a:srgbClr val="000000"/>
                  </a:solidFill>
                  <a:effectLst/>
                  <a:latin typeface="Times New Roman"/>
                  <a:ea typeface="Times New Roman"/>
                  <a:cs typeface="Times New Roman"/>
                </a:rPr>
                <a:t>Modifie le </a:t>
              </a:r>
              <a:endParaRPr lang="fr-CA" sz="1200" dirty="0">
                <a:effectLst/>
                <a:latin typeface="Times New Roman"/>
                <a:ea typeface="Times New Roman"/>
              </a:endParaRPr>
            </a:p>
            <a:p>
              <a:pPr>
                <a:spcAft>
                  <a:spcPts val="0"/>
                </a:spcAft>
              </a:pPr>
              <a:r>
                <a:rPr lang="fr-CA" sz="900" kern="1200" dirty="0">
                  <a:solidFill>
                    <a:srgbClr val="000000"/>
                  </a:solidFill>
                  <a:effectLst/>
                  <a:latin typeface="Times New Roman"/>
                  <a:ea typeface="Times New Roman"/>
                  <a:cs typeface="Times New Roman"/>
                </a:rPr>
                <a:t>rapport aux </a:t>
              </a:r>
              <a:endParaRPr lang="fr-CA" sz="1200" dirty="0">
                <a:effectLst/>
                <a:latin typeface="Times New Roman"/>
                <a:ea typeface="Times New Roman"/>
              </a:endParaRPr>
            </a:p>
            <a:p>
              <a:pPr>
                <a:spcAft>
                  <a:spcPts val="0"/>
                </a:spcAft>
              </a:pPr>
              <a:r>
                <a:rPr lang="fr-CA" sz="900" kern="1200" dirty="0">
                  <a:solidFill>
                    <a:srgbClr val="000000"/>
                  </a:solidFill>
                  <a:effectLst/>
                  <a:latin typeface="Times New Roman"/>
                  <a:ea typeface="Times New Roman"/>
                  <a:cs typeface="Times New Roman"/>
                </a:rPr>
                <a:t>savoirs </a:t>
              </a:r>
              <a:r>
                <a:rPr lang="fr-CA" sz="800" kern="1200" dirty="0">
                  <a:solidFill>
                    <a:srgbClr val="000000"/>
                  </a:solidFill>
                  <a:effectLst/>
                  <a:latin typeface="Times New Roman"/>
                  <a:ea typeface="Times New Roman"/>
                  <a:cs typeface="Times New Roman"/>
                </a:rPr>
                <a:t>à </a:t>
              </a:r>
              <a:endParaRPr lang="fr-CA" sz="1200" dirty="0">
                <a:effectLst/>
                <a:latin typeface="Times New Roman"/>
                <a:ea typeface="Times New Roman"/>
              </a:endParaRPr>
            </a:p>
            <a:p>
              <a:pPr>
                <a:spcAft>
                  <a:spcPts val="0"/>
                </a:spcAft>
              </a:pPr>
              <a:r>
                <a:rPr lang="fr-CA" sz="900" kern="1200" dirty="0">
                  <a:solidFill>
                    <a:srgbClr val="000000"/>
                  </a:solidFill>
                  <a:effectLst/>
                  <a:latin typeface="Times New Roman"/>
                  <a:ea typeface="Times New Roman"/>
                  <a:cs typeface="Times New Roman"/>
                </a:rPr>
                <a:t>enseigner</a:t>
              </a:r>
              <a:endParaRPr lang="fr-CA" sz="1200" dirty="0">
                <a:effectLst/>
                <a:latin typeface="Times New Roman"/>
                <a:ea typeface="Times New Roman"/>
              </a:endParaRPr>
            </a:p>
          </p:txBody>
        </p:sp>
        <p:sp>
          <p:nvSpPr>
            <p:cNvPr id="21" name="ZoneTexte 51"/>
            <p:cNvSpPr txBox="1"/>
            <p:nvPr/>
          </p:nvSpPr>
          <p:spPr>
            <a:xfrm>
              <a:off x="3035876" y="215717"/>
              <a:ext cx="1304925" cy="354330"/>
            </a:xfrm>
            <a:prstGeom prst="rect">
              <a:avLst/>
            </a:prstGeom>
            <a:noFill/>
          </p:spPr>
          <p:txBody>
            <a:bodyPr wrap="square" rtlCol="0">
              <a:spAutoFit/>
            </a:bodyPr>
            <a:lstStyle/>
            <a:p>
              <a:pPr>
                <a:spcAft>
                  <a:spcPts val="0"/>
                </a:spcAft>
              </a:pPr>
              <a:r>
                <a:rPr lang="fr-CA" sz="900" kern="1200" dirty="0">
                  <a:solidFill>
                    <a:srgbClr val="000000"/>
                  </a:solidFill>
                  <a:effectLst/>
                  <a:latin typeface="Times New Roman"/>
                  <a:ea typeface="Times New Roman"/>
                  <a:cs typeface="Times New Roman"/>
                </a:rPr>
                <a:t>Modifie le rapport aux savoirs disciplinaires </a:t>
              </a:r>
              <a:endParaRPr lang="fr-CA" sz="1200" dirty="0">
                <a:effectLst/>
                <a:latin typeface="Times New Roman"/>
                <a:ea typeface="Times New Roman"/>
              </a:endParaRPr>
            </a:p>
          </p:txBody>
        </p:sp>
        <p:sp>
          <p:nvSpPr>
            <p:cNvPr id="22" name="ZoneTexte 52"/>
            <p:cNvSpPr txBox="1"/>
            <p:nvPr/>
          </p:nvSpPr>
          <p:spPr>
            <a:xfrm>
              <a:off x="151199" y="2440621"/>
              <a:ext cx="1155700" cy="485775"/>
            </a:xfrm>
            <a:prstGeom prst="rect">
              <a:avLst/>
            </a:prstGeom>
            <a:noFill/>
          </p:spPr>
          <p:txBody>
            <a:bodyPr wrap="square" rtlCol="0">
              <a:spAutoFit/>
            </a:bodyPr>
            <a:lstStyle/>
            <a:p>
              <a:pPr>
                <a:spcAft>
                  <a:spcPts val="0"/>
                </a:spcAft>
              </a:pPr>
              <a:r>
                <a:rPr lang="fr-CA" sz="900" kern="1200">
                  <a:solidFill>
                    <a:srgbClr val="000000"/>
                  </a:solidFill>
                  <a:effectLst/>
                  <a:latin typeface="Times New Roman"/>
                  <a:ea typeface="Times New Roman"/>
                  <a:cs typeface="Times New Roman"/>
                </a:rPr>
                <a:t>Modifie le matériel produit et les besoins de perfectionnement</a:t>
              </a:r>
              <a:endParaRPr lang="fr-CA" sz="1200">
                <a:effectLst/>
                <a:latin typeface="Times New Roman"/>
                <a:ea typeface="Times New Roman"/>
              </a:endParaRPr>
            </a:p>
          </p:txBody>
        </p:sp>
        <p:sp>
          <p:nvSpPr>
            <p:cNvPr id="23" name="ZoneTexte 53"/>
            <p:cNvSpPr txBox="1"/>
            <p:nvPr/>
          </p:nvSpPr>
          <p:spPr>
            <a:xfrm>
              <a:off x="-94247" y="-116323"/>
              <a:ext cx="1199515" cy="1011555"/>
            </a:xfrm>
            <a:prstGeom prst="rect">
              <a:avLst/>
            </a:prstGeom>
            <a:noFill/>
          </p:spPr>
          <p:txBody>
            <a:bodyPr wrap="square" rtlCol="0">
              <a:spAutoFit/>
            </a:bodyPr>
            <a:lstStyle/>
            <a:p>
              <a:pPr>
                <a:spcAft>
                  <a:spcPts val="0"/>
                </a:spcAft>
              </a:pPr>
              <a:r>
                <a:rPr lang="fr-CA" sz="900" kern="1200" dirty="0">
                  <a:solidFill>
                    <a:srgbClr val="000000"/>
                  </a:solidFill>
                  <a:effectLst/>
                  <a:latin typeface="Times New Roman"/>
                  <a:ea typeface="Times New Roman"/>
                  <a:cs typeface="Times New Roman"/>
                </a:rPr>
                <a:t>Modifie les stratégies d’évaluation, d’apprentissage </a:t>
              </a:r>
              <a:endParaRPr lang="fr-CA" sz="1200" dirty="0">
                <a:effectLst/>
                <a:latin typeface="Times New Roman"/>
                <a:ea typeface="Times New Roman"/>
              </a:endParaRPr>
            </a:p>
            <a:p>
              <a:pPr>
                <a:spcAft>
                  <a:spcPts val="0"/>
                </a:spcAft>
              </a:pPr>
              <a:r>
                <a:rPr lang="fr-CA" sz="900" kern="1200" dirty="0">
                  <a:solidFill>
                    <a:srgbClr val="000000"/>
                  </a:solidFill>
                  <a:effectLst/>
                  <a:latin typeface="Times New Roman"/>
                  <a:ea typeface="Times New Roman"/>
                  <a:cs typeface="Times New Roman"/>
                </a:rPr>
                <a:t>et le rythme d’enseignement</a:t>
              </a:r>
              <a:endParaRPr lang="fr-CA" sz="1200" dirty="0">
                <a:effectLst/>
                <a:latin typeface="Times New Roman"/>
                <a:ea typeface="Times New Roman"/>
              </a:endParaRPr>
            </a:p>
            <a:p>
              <a:pPr>
                <a:spcAft>
                  <a:spcPts val="0"/>
                </a:spcAft>
              </a:pPr>
              <a:r>
                <a:rPr lang="fr-CA" sz="900" kern="1200" dirty="0">
                  <a:solidFill>
                    <a:srgbClr val="000000"/>
                  </a:solidFill>
                  <a:effectLst/>
                  <a:latin typeface="Times New Roman"/>
                  <a:ea typeface="Times New Roman"/>
                  <a:cs typeface="Times New Roman"/>
                </a:rPr>
                <a:t>Utilisation de l’erreur pour enseigner</a:t>
              </a:r>
              <a:endParaRPr lang="fr-CA" sz="1200" dirty="0">
                <a:effectLst/>
                <a:latin typeface="Times New Roman"/>
                <a:ea typeface="Times New Roman"/>
              </a:endParaRPr>
            </a:p>
          </p:txBody>
        </p:sp>
      </p:grpSp>
      <p:grpSp>
        <p:nvGrpSpPr>
          <p:cNvPr id="25" name="Groupe 24"/>
          <p:cNvGrpSpPr/>
          <p:nvPr>
            <p:custDataLst>
              <p:tags r:id="rId4"/>
            </p:custDataLst>
          </p:nvPr>
        </p:nvGrpSpPr>
        <p:grpSpPr>
          <a:xfrm>
            <a:off x="1598516" y="9328"/>
            <a:ext cx="6396709" cy="3167634"/>
            <a:chOff x="0" y="116128"/>
            <a:chExt cx="6287493" cy="3711917"/>
          </a:xfrm>
        </p:grpSpPr>
        <p:sp>
          <p:nvSpPr>
            <p:cNvPr id="26" name="Ellipse 25"/>
            <p:cNvSpPr/>
            <p:nvPr/>
          </p:nvSpPr>
          <p:spPr>
            <a:xfrm>
              <a:off x="1817340" y="346813"/>
              <a:ext cx="1904365" cy="744220"/>
            </a:xfrm>
            <a:prstGeom prst="ellipse">
              <a:avLst/>
            </a:prstGeom>
            <a:solidFill>
              <a:sysClr val="window" lastClr="FFFFFF"/>
            </a:solidFill>
            <a:ln w="25400" cap="flat" cmpd="sng" algn="ctr">
              <a:solidFill>
                <a:srgbClr val="4F81BD"/>
              </a:solidFill>
              <a:prstDash val="solid"/>
            </a:ln>
            <a:effectLst/>
          </p:spPr>
          <p:txBody>
            <a:bodyPr rtlCol="0" anchor="ctr"/>
            <a:lstStyle/>
            <a:p>
              <a:pPr algn="ctr">
                <a:spcAft>
                  <a:spcPts val="0"/>
                </a:spcAft>
              </a:pPr>
              <a:r>
                <a:rPr lang="fr-CA" sz="1400" b="1" kern="1200">
                  <a:solidFill>
                    <a:srgbClr val="000000"/>
                  </a:solidFill>
                  <a:effectLst/>
                  <a:latin typeface="Times New Roman"/>
                  <a:ea typeface="Times New Roman"/>
                  <a:cs typeface="Times New Roman"/>
                </a:rPr>
                <a:t>Erreur </a:t>
              </a:r>
              <a:endParaRPr lang="fr-CA" sz="1200">
                <a:effectLst/>
                <a:latin typeface="Times New Roman"/>
                <a:ea typeface="Times New Roman"/>
              </a:endParaRPr>
            </a:p>
            <a:p>
              <a:pPr algn="ctr">
                <a:spcAft>
                  <a:spcPts val="0"/>
                </a:spcAft>
              </a:pPr>
              <a:r>
                <a:rPr lang="fr-CA" sz="1400" b="1" kern="1200">
                  <a:solidFill>
                    <a:srgbClr val="000000"/>
                  </a:solidFill>
                  <a:effectLst/>
                  <a:latin typeface="Times New Roman"/>
                  <a:ea typeface="Times New Roman"/>
                  <a:cs typeface="Times New Roman"/>
                </a:rPr>
                <a:t>détectée</a:t>
              </a:r>
              <a:endParaRPr lang="fr-CA" sz="1200">
                <a:effectLst/>
                <a:latin typeface="Times New Roman"/>
                <a:ea typeface="Times New Roman"/>
              </a:endParaRPr>
            </a:p>
          </p:txBody>
        </p:sp>
        <p:sp>
          <p:nvSpPr>
            <p:cNvPr id="27" name="Rectangle 26"/>
            <p:cNvSpPr/>
            <p:nvPr/>
          </p:nvSpPr>
          <p:spPr>
            <a:xfrm>
              <a:off x="586140" y="1426813"/>
              <a:ext cx="1234440" cy="768350"/>
            </a:xfrm>
            <a:prstGeom prst="rect">
              <a:avLst/>
            </a:prstGeom>
            <a:solidFill>
              <a:sysClr val="window" lastClr="FFFFFF"/>
            </a:solidFill>
            <a:ln w="25400" cap="flat" cmpd="sng" algn="ctr">
              <a:solidFill>
                <a:srgbClr val="4F81BD"/>
              </a:solidFill>
              <a:prstDash val="solid"/>
            </a:ln>
            <a:effectLst/>
          </p:spPr>
          <p:txBody>
            <a:bodyPr rtlCol="0" anchor="ctr"/>
            <a:lstStyle/>
            <a:p>
              <a:pPr algn="ctr">
                <a:spcAft>
                  <a:spcPts val="0"/>
                </a:spcAft>
              </a:pPr>
              <a:r>
                <a:rPr lang="fr-CA" sz="1400" b="1" kern="1200">
                  <a:solidFill>
                    <a:srgbClr val="000000"/>
                  </a:solidFill>
                  <a:effectLst/>
                  <a:latin typeface="Times New Roman"/>
                  <a:ea typeface="Times New Roman"/>
                  <a:cs typeface="Times New Roman"/>
                </a:rPr>
                <a:t>Cause perçue </a:t>
              </a:r>
              <a:endParaRPr lang="fr-CA" sz="1200">
                <a:effectLst/>
                <a:latin typeface="Times New Roman"/>
                <a:ea typeface="Times New Roman"/>
              </a:endParaRPr>
            </a:p>
            <a:p>
              <a:pPr algn="ctr">
                <a:spcAft>
                  <a:spcPts val="0"/>
                </a:spcAft>
              </a:pPr>
              <a:r>
                <a:rPr lang="fr-CA" sz="1400" b="1" kern="1200">
                  <a:solidFill>
                    <a:srgbClr val="000000"/>
                  </a:solidFill>
                  <a:effectLst/>
                  <a:latin typeface="Times New Roman"/>
                  <a:ea typeface="Times New Roman"/>
                  <a:cs typeface="Times New Roman"/>
                </a:rPr>
                <a:t>de l’erreur</a:t>
              </a:r>
              <a:endParaRPr lang="fr-CA" sz="1200">
                <a:effectLst/>
                <a:latin typeface="Times New Roman"/>
                <a:ea typeface="Times New Roman"/>
              </a:endParaRPr>
            </a:p>
          </p:txBody>
        </p:sp>
        <p:sp>
          <p:nvSpPr>
            <p:cNvPr id="28" name="Flèche courbée vers le bas 27"/>
            <p:cNvSpPr/>
            <p:nvPr/>
          </p:nvSpPr>
          <p:spPr>
            <a:xfrm rot="3845184">
              <a:off x="2893740" y="1502413"/>
              <a:ext cx="2167890" cy="569595"/>
            </a:xfrm>
            <a:prstGeom prst="curvedDownArrow">
              <a:avLst/>
            </a:prstGeom>
            <a:solidFill>
              <a:srgbClr val="4F81BD"/>
            </a:solidFill>
            <a:ln w="25400" cap="flat" cmpd="sng" algn="ctr">
              <a:solidFill>
                <a:srgbClr val="4F81BD">
                  <a:shade val="50000"/>
                </a:srgbClr>
              </a:solidFill>
              <a:prstDash val="solid"/>
            </a:ln>
            <a:effectLst/>
          </p:spPr>
          <p:txBody>
            <a:bodyPr rtlCol="0" anchor="ctr"/>
            <a:lstStyle/>
            <a:p>
              <a:endParaRPr lang="fr-CA"/>
            </a:p>
          </p:txBody>
        </p:sp>
        <p:sp>
          <p:nvSpPr>
            <p:cNvPr id="29" name="Rectangle 28"/>
            <p:cNvSpPr/>
            <p:nvPr/>
          </p:nvSpPr>
          <p:spPr>
            <a:xfrm>
              <a:off x="1810037" y="2794503"/>
              <a:ext cx="1350645" cy="1033542"/>
            </a:xfrm>
            <a:prstGeom prst="rect">
              <a:avLst/>
            </a:prstGeom>
            <a:solidFill>
              <a:sysClr val="window" lastClr="FFFFFF"/>
            </a:solidFill>
            <a:ln w="25400" cap="flat" cmpd="sng" algn="ctr">
              <a:solidFill>
                <a:srgbClr val="4F81BD"/>
              </a:solidFill>
              <a:prstDash val="solid"/>
            </a:ln>
            <a:effectLst/>
          </p:spPr>
          <p:txBody>
            <a:bodyPr rtlCol="0" anchor="ctr">
              <a:noAutofit/>
            </a:bodyPr>
            <a:lstStyle/>
            <a:p>
              <a:pPr algn="ctr">
                <a:spcAft>
                  <a:spcPts val="0"/>
                </a:spcAft>
              </a:pPr>
              <a:r>
                <a:rPr lang="fr-CA" sz="1050" b="1" i="1" kern="1200">
                  <a:solidFill>
                    <a:srgbClr val="000000"/>
                  </a:solidFill>
                  <a:effectLst>
                    <a:outerShdw blurRad="38100" dist="38100" dir="2700000" algn="tl">
                      <a:srgbClr val="000000">
                        <a:alpha val="43000"/>
                      </a:srgbClr>
                    </a:outerShdw>
                  </a:effectLst>
                  <a:latin typeface="Times New Roman"/>
                  <a:ea typeface="Times New Roman"/>
                  <a:cs typeface="Times New Roman"/>
                </a:rPr>
                <a:t>Analyse de 1</a:t>
              </a:r>
              <a:r>
                <a:rPr lang="fr-CA" sz="1050" b="1" i="1" kern="1200" baseline="30000">
                  <a:solidFill>
                    <a:srgbClr val="000000"/>
                  </a:solidFill>
                  <a:effectLst>
                    <a:outerShdw blurRad="38100" dist="38100" dir="2700000" algn="tl">
                      <a:srgbClr val="000000">
                        <a:alpha val="43000"/>
                      </a:srgbClr>
                    </a:outerShdw>
                  </a:effectLst>
                  <a:latin typeface="Times New Roman"/>
                  <a:ea typeface="Times New Roman"/>
                  <a:cs typeface="Times New Roman"/>
                </a:rPr>
                <a:t>er</a:t>
              </a:r>
              <a:r>
                <a:rPr lang="fr-CA" sz="1050" b="1" i="1" kern="1200">
                  <a:solidFill>
                    <a:srgbClr val="000000"/>
                  </a:solidFill>
                  <a:effectLst>
                    <a:outerShdw blurRad="38100" dist="38100" dir="2700000" algn="tl">
                      <a:srgbClr val="000000">
                        <a:alpha val="43000"/>
                      </a:srgbClr>
                    </a:outerShdw>
                  </a:effectLst>
                  <a:latin typeface="Times New Roman"/>
                  <a:ea typeface="Times New Roman"/>
                  <a:cs typeface="Times New Roman"/>
                </a:rPr>
                <a:t> niveau</a:t>
              </a:r>
              <a:endParaRPr lang="fr-CA" sz="1200">
                <a:effectLst/>
                <a:latin typeface="Times New Roman"/>
                <a:ea typeface="Times New Roman"/>
              </a:endParaRPr>
            </a:p>
            <a:p>
              <a:pPr algn="ctr">
                <a:spcAft>
                  <a:spcPts val="0"/>
                </a:spcAft>
              </a:pPr>
              <a:r>
                <a:rPr lang="fr-CA" sz="900" kern="1200">
                  <a:solidFill>
                    <a:srgbClr val="000000"/>
                  </a:solidFill>
                  <a:effectLst/>
                  <a:latin typeface="Times New Roman"/>
                  <a:ea typeface="Times New Roman"/>
                  <a:cs typeface="Times New Roman"/>
                </a:rPr>
                <a:t>Caractéristique de l’erreur et </a:t>
              </a:r>
              <a:endParaRPr lang="fr-CA" sz="1200">
                <a:effectLst/>
                <a:latin typeface="Times New Roman"/>
                <a:ea typeface="Times New Roman"/>
              </a:endParaRPr>
            </a:p>
            <a:p>
              <a:pPr algn="ctr">
                <a:spcAft>
                  <a:spcPts val="0"/>
                </a:spcAft>
              </a:pPr>
              <a:r>
                <a:rPr lang="fr-CA" sz="900" kern="1200">
                  <a:solidFill>
                    <a:srgbClr val="000000"/>
                  </a:solidFill>
                  <a:effectLst/>
                  <a:latin typeface="Times New Roman"/>
                  <a:ea typeface="Times New Roman"/>
                  <a:cs typeface="Times New Roman"/>
                </a:rPr>
                <a:t>Réaction des étudiants</a:t>
              </a:r>
              <a:endParaRPr lang="fr-CA" sz="1200">
                <a:effectLst/>
                <a:latin typeface="Times New Roman"/>
                <a:ea typeface="Times New Roman"/>
              </a:endParaRPr>
            </a:p>
          </p:txBody>
        </p:sp>
        <p:sp>
          <p:nvSpPr>
            <p:cNvPr id="30" name="Rectangle 29"/>
            <p:cNvSpPr/>
            <p:nvPr/>
          </p:nvSpPr>
          <p:spPr>
            <a:xfrm>
              <a:off x="24539" y="267600"/>
              <a:ext cx="1221740" cy="884624"/>
            </a:xfrm>
            <a:prstGeom prst="rect">
              <a:avLst/>
            </a:prstGeom>
            <a:solidFill>
              <a:sysClr val="window" lastClr="FFFFFF"/>
            </a:solidFill>
            <a:ln w="25400" cap="flat" cmpd="sng" algn="ctr">
              <a:solidFill>
                <a:srgbClr val="4F81BD">
                  <a:shade val="50000"/>
                </a:srgbClr>
              </a:solidFill>
              <a:prstDash val="solid"/>
            </a:ln>
            <a:effectLst/>
          </p:spPr>
          <p:txBody>
            <a:bodyPr rtlCol="0" anchor="ctr">
              <a:noAutofit/>
            </a:bodyPr>
            <a:lstStyle/>
            <a:p>
              <a:pPr algn="ctr">
                <a:spcAft>
                  <a:spcPts val="0"/>
                </a:spcAft>
              </a:pPr>
              <a:r>
                <a:rPr lang="fr-CA" sz="1000" kern="1200">
                  <a:solidFill>
                    <a:srgbClr val="000000"/>
                  </a:solidFill>
                  <a:effectLst/>
                  <a:latin typeface="Times New Roman"/>
                  <a:ea typeface="Times New Roman"/>
                  <a:cs typeface="Times New Roman"/>
                </a:rPr>
                <a:t>Action intuitive</a:t>
              </a:r>
              <a:r>
                <a:rPr lang="fr-CA" sz="1200">
                  <a:effectLst/>
                  <a:latin typeface="Times New Roman"/>
                  <a:ea typeface="Times New Roman"/>
                </a:rPr>
                <a:t>- Réflexe </a:t>
              </a:r>
              <a:r>
                <a:rPr lang="fr-CA" sz="1000" kern="1200">
                  <a:solidFill>
                    <a:srgbClr val="000000"/>
                  </a:solidFill>
                  <a:effectLst/>
                  <a:latin typeface="Times New Roman"/>
                  <a:ea typeface="Times New Roman"/>
                  <a:cs typeface="Times New Roman"/>
                </a:rPr>
                <a:t> immédiat</a:t>
              </a:r>
              <a:endParaRPr lang="fr-CA" sz="1200">
                <a:effectLst/>
                <a:latin typeface="Times New Roman"/>
                <a:ea typeface="Times New Roman"/>
              </a:endParaRPr>
            </a:p>
            <a:p>
              <a:pPr algn="ctr">
                <a:spcAft>
                  <a:spcPts val="0"/>
                </a:spcAft>
              </a:pPr>
              <a:r>
                <a:rPr lang="fr-CA" sz="1000" kern="1200">
                  <a:solidFill>
                    <a:srgbClr val="000000"/>
                  </a:solidFill>
                  <a:effectLst/>
                  <a:latin typeface="Times New Roman"/>
                  <a:ea typeface="Times New Roman"/>
                  <a:cs typeface="Times New Roman"/>
                </a:rPr>
                <a:t>Essai-erreur</a:t>
              </a:r>
              <a:endParaRPr lang="fr-CA" sz="1200">
                <a:effectLst/>
                <a:latin typeface="Times New Roman"/>
                <a:ea typeface="Times New Roman"/>
              </a:endParaRPr>
            </a:p>
          </p:txBody>
        </p:sp>
        <p:sp>
          <p:nvSpPr>
            <p:cNvPr id="31" name="Flèche courbée vers le bas 30"/>
            <p:cNvSpPr/>
            <p:nvPr/>
          </p:nvSpPr>
          <p:spPr>
            <a:xfrm rot="8439516" flipV="1">
              <a:off x="1248540" y="915613"/>
              <a:ext cx="1123950" cy="411480"/>
            </a:xfrm>
            <a:prstGeom prst="curvedDownArrow">
              <a:avLst/>
            </a:prstGeom>
            <a:solidFill>
              <a:srgbClr val="4F81BD"/>
            </a:solidFill>
            <a:ln w="25400" cap="flat" cmpd="sng" algn="ctr">
              <a:solidFill>
                <a:srgbClr val="4F81BD">
                  <a:shade val="50000"/>
                </a:srgbClr>
              </a:solidFill>
              <a:prstDash val="solid"/>
            </a:ln>
            <a:effectLst/>
          </p:spPr>
          <p:txBody>
            <a:bodyPr rtlCol="0" anchor="ctr"/>
            <a:lstStyle/>
            <a:p>
              <a:endParaRPr lang="fr-CA"/>
            </a:p>
          </p:txBody>
        </p:sp>
        <p:sp>
          <p:nvSpPr>
            <p:cNvPr id="32" name="Flèche droite 31"/>
            <p:cNvSpPr/>
            <p:nvPr/>
          </p:nvSpPr>
          <p:spPr>
            <a:xfrm>
              <a:off x="3228540" y="2924413"/>
              <a:ext cx="848995" cy="266065"/>
            </a:xfrm>
            <a:prstGeom prst="rightArrow">
              <a:avLst/>
            </a:prstGeom>
            <a:solidFill>
              <a:srgbClr val="4F81BD"/>
            </a:solidFill>
            <a:ln w="25400" cap="flat" cmpd="sng" algn="ctr">
              <a:solidFill>
                <a:srgbClr val="4F81BD">
                  <a:shade val="50000"/>
                </a:srgbClr>
              </a:solidFill>
              <a:prstDash val="solid"/>
            </a:ln>
            <a:effectLst/>
          </p:spPr>
          <p:txBody>
            <a:bodyPr rtlCol="0" anchor="ctr"/>
            <a:lstStyle/>
            <a:p>
              <a:endParaRPr lang="fr-CA"/>
            </a:p>
          </p:txBody>
        </p:sp>
        <p:sp>
          <p:nvSpPr>
            <p:cNvPr id="33" name="Flèche courbée vers le bas 32"/>
            <p:cNvSpPr/>
            <p:nvPr/>
          </p:nvSpPr>
          <p:spPr>
            <a:xfrm rot="2767614" flipV="1">
              <a:off x="1043340" y="2424013"/>
              <a:ext cx="1010285" cy="477520"/>
            </a:xfrm>
            <a:prstGeom prst="curvedDownArrow">
              <a:avLst/>
            </a:prstGeom>
            <a:solidFill>
              <a:srgbClr val="4F81BD"/>
            </a:solidFill>
            <a:ln w="25400" cap="flat" cmpd="sng" algn="ctr">
              <a:solidFill>
                <a:srgbClr val="4F81BD">
                  <a:shade val="50000"/>
                </a:srgbClr>
              </a:solidFill>
              <a:prstDash val="solid"/>
            </a:ln>
            <a:effectLst/>
          </p:spPr>
          <p:txBody>
            <a:bodyPr rtlCol="0" anchor="ctr"/>
            <a:lstStyle/>
            <a:p>
              <a:endParaRPr lang="fr-CA"/>
            </a:p>
          </p:txBody>
        </p:sp>
        <p:sp>
          <p:nvSpPr>
            <p:cNvPr id="34" name="Flèche courbée vers le bas 33"/>
            <p:cNvSpPr/>
            <p:nvPr/>
          </p:nvSpPr>
          <p:spPr>
            <a:xfrm rot="15305563">
              <a:off x="-465060" y="1189213"/>
              <a:ext cx="1371272" cy="441151"/>
            </a:xfrm>
            <a:prstGeom prst="curvedDownArrow">
              <a:avLst/>
            </a:prstGeom>
            <a:solidFill>
              <a:srgbClr val="4F81BD"/>
            </a:solidFill>
            <a:ln w="25400" cap="flat" cmpd="sng" algn="ctr">
              <a:solidFill>
                <a:srgbClr val="4F81BD">
                  <a:shade val="50000"/>
                </a:srgbClr>
              </a:solidFill>
              <a:prstDash val="solid"/>
            </a:ln>
            <a:effectLst/>
          </p:spPr>
          <p:txBody>
            <a:bodyPr rtlCol="0" anchor="ctr"/>
            <a:lstStyle/>
            <a:p>
              <a:endParaRPr lang="fr-CA"/>
            </a:p>
          </p:txBody>
        </p:sp>
        <p:sp>
          <p:nvSpPr>
            <p:cNvPr id="35" name="Organigramme : Connecteur 34"/>
            <p:cNvSpPr/>
            <p:nvPr/>
          </p:nvSpPr>
          <p:spPr>
            <a:xfrm>
              <a:off x="4711740" y="1585213"/>
              <a:ext cx="1179195" cy="609950"/>
            </a:xfrm>
            <a:prstGeom prst="flowChartConnector">
              <a:avLst/>
            </a:prstGeom>
            <a:solidFill>
              <a:sysClr val="window" lastClr="FFFFFF"/>
            </a:solidFill>
            <a:ln w="25400" cap="flat" cmpd="sng" algn="ctr">
              <a:solidFill>
                <a:srgbClr val="4F81BD"/>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0"/>
                </a:spcAft>
              </a:pPr>
              <a:r>
                <a:rPr lang="fr-CA" sz="800" kern="1200">
                  <a:solidFill>
                    <a:srgbClr val="000000"/>
                  </a:solidFill>
                  <a:effectLst/>
                  <a:latin typeface="Times New Roman"/>
                  <a:ea typeface="Times New Roman"/>
                  <a:cs typeface="Times New Roman"/>
                </a:rPr>
                <a:t>Modification des pratiques</a:t>
              </a:r>
              <a:endParaRPr lang="fr-CA" sz="1200">
                <a:effectLst/>
                <a:latin typeface="Times New Roman"/>
                <a:ea typeface="Times New Roman"/>
              </a:endParaRPr>
            </a:p>
          </p:txBody>
        </p:sp>
        <p:sp>
          <p:nvSpPr>
            <p:cNvPr id="36" name="Flèche courbée vers le bas 35"/>
            <p:cNvSpPr/>
            <p:nvPr/>
          </p:nvSpPr>
          <p:spPr>
            <a:xfrm rot="6893758">
              <a:off x="5626140" y="1268413"/>
              <a:ext cx="954405" cy="368300"/>
            </a:xfrm>
            <a:prstGeom prst="curvedDownArrow">
              <a:avLst/>
            </a:prstGeom>
            <a:solidFill>
              <a:srgbClr val="4F81BD"/>
            </a:solidFill>
            <a:ln w="25400" cap="flat" cmpd="sng" algn="ctr">
              <a:solidFill>
                <a:srgbClr val="4F81BD">
                  <a:shade val="50000"/>
                </a:srgbClr>
              </a:solidFill>
              <a:prstDash val="solid"/>
            </a:ln>
            <a:effectLst/>
          </p:spPr>
          <p:txBody>
            <a:bodyPr rtlCol="0" anchor="ctr"/>
            <a:lstStyle/>
            <a:p>
              <a:endParaRPr lang="fr-CA"/>
            </a:p>
          </p:txBody>
        </p:sp>
        <p:sp>
          <p:nvSpPr>
            <p:cNvPr id="37" name="Rectangle 36"/>
            <p:cNvSpPr/>
            <p:nvPr/>
          </p:nvSpPr>
          <p:spPr>
            <a:xfrm>
              <a:off x="4841340" y="469213"/>
              <a:ext cx="1221740" cy="525145"/>
            </a:xfrm>
            <a:prstGeom prst="rect">
              <a:avLst/>
            </a:prstGeom>
            <a:solidFill>
              <a:sysClr val="window" lastClr="FFFFFF"/>
            </a:solidFill>
            <a:ln w="25400" cap="flat" cmpd="sng" algn="ctr">
              <a:solidFill>
                <a:srgbClr val="4F81BD">
                  <a:shade val="50000"/>
                </a:srgbClr>
              </a:solidFill>
              <a:prstDash val="solid"/>
            </a:ln>
            <a:effectLst/>
          </p:spPr>
          <p:txBody>
            <a:bodyPr rtlCol="0" anchor="ctr">
              <a:noAutofit/>
            </a:bodyPr>
            <a:lstStyle/>
            <a:p>
              <a:pPr algn="ctr">
                <a:spcAft>
                  <a:spcPts val="0"/>
                </a:spcAft>
              </a:pPr>
              <a:r>
                <a:rPr lang="fr-CA" sz="1000" kern="1200">
                  <a:solidFill>
                    <a:srgbClr val="000000"/>
                  </a:solidFill>
                  <a:effectLst/>
                  <a:latin typeface="Times New Roman"/>
                  <a:ea typeface="Times New Roman"/>
                  <a:cs typeface="Times New Roman"/>
                </a:rPr>
                <a:t>Essai-erreur</a:t>
              </a:r>
              <a:endParaRPr lang="fr-CA" sz="1200">
                <a:effectLst/>
                <a:latin typeface="Times New Roman"/>
                <a:ea typeface="Times New Roman"/>
              </a:endParaRPr>
            </a:p>
            <a:p>
              <a:pPr algn="ctr">
                <a:spcAft>
                  <a:spcPts val="0"/>
                </a:spcAft>
              </a:pPr>
              <a:r>
                <a:rPr lang="fr-CA" sz="1000" kern="1200">
                  <a:solidFill>
                    <a:srgbClr val="000000"/>
                  </a:solidFill>
                  <a:effectLst/>
                  <a:latin typeface="Times New Roman"/>
                  <a:ea typeface="Times New Roman"/>
                  <a:cs typeface="Times New Roman"/>
                </a:rPr>
                <a:t>Action planifiée</a:t>
              </a:r>
              <a:endParaRPr lang="fr-CA" sz="1200">
                <a:effectLst/>
                <a:latin typeface="Times New Roman"/>
                <a:ea typeface="Times New Roman"/>
              </a:endParaRPr>
            </a:p>
          </p:txBody>
        </p:sp>
        <p:sp>
          <p:nvSpPr>
            <p:cNvPr id="38" name="Flèche courbée vers le bas 37"/>
            <p:cNvSpPr/>
            <p:nvPr/>
          </p:nvSpPr>
          <p:spPr>
            <a:xfrm rot="14424200" flipV="1">
              <a:off x="776940" y="1279213"/>
              <a:ext cx="2451212" cy="633730"/>
            </a:xfrm>
            <a:prstGeom prst="curvedDownArrow">
              <a:avLst/>
            </a:prstGeom>
            <a:solidFill>
              <a:srgbClr val="4F81BD"/>
            </a:solidFill>
            <a:ln w="25400" cap="flat" cmpd="sng" algn="ctr">
              <a:solidFill>
                <a:srgbClr val="4F81BD">
                  <a:shade val="50000"/>
                </a:srgbClr>
              </a:solidFill>
              <a:prstDash val="solid"/>
            </a:ln>
            <a:effectLst/>
          </p:spPr>
          <p:txBody>
            <a:bodyPr rtlCol="0" anchor="ctr"/>
            <a:lstStyle/>
            <a:p>
              <a:endParaRPr lang="fr-CA"/>
            </a:p>
          </p:txBody>
        </p:sp>
        <p:sp>
          <p:nvSpPr>
            <p:cNvPr id="39" name="Flèche courbée vers le bas 38"/>
            <p:cNvSpPr/>
            <p:nvPr/>
          </p:nvSpPr>
          <p:spPr>
            <a:xfrm rot="18806301">
              <a:off x="2238540" y="1287341"/>
              <a:ext cx="3014345" cy="671920"/>
            </a:xfrm>
            <a:prstGeom prst="curvedDownArrow">
              <a:avLst/>
            </a:prstGeom>
            <a:solidFill>
              <a:srgbClr val="4F81BD"/>
            </a:solidFill>
            <a:ln w="25400" cap="flat" cmpd="sng" algn="ctr">
              <a:solidFill>
                <a:srgbClr val="4F81BD">
                  <a:shade val="50000"/>
                </a:srgbClr>
              </a:solidFill>
              <a:prstDash val="solid"/>
            </a:ln>
            <a:effectLst/>
          </p:spPr>
          <p:txBody>
            <a:bodyPr rtlCol="0" anchor="ctr"/>
            <a:lstStyle/>
            <a:p>
              <a:endParaRPr lang="fr-CA"/>
            </a:p>
          </p:txBody>
        </p:sp>
      </p:grpSp>
      <p:sp>
        <p:nvSpPr>
          <p:cNvPr id="40" name="Rectangle 39"/>
          <p:cNvSpPr/>
          <p:nvPr>
            <p:custDataLst>
              <p:tags r:id="rId5"/>
            </p:custDataLst>
          </p:nvPr>
        </p:nvSpPr>
        <p:spPr>
          <a:xfrm>
            <a:off x="5702680" y="2379072"/>
            <a:ext cx="1405890" cy="695960"/>
          </a:xfrm>
          <a:prstGeom prst="rect">
            <a:avLst/>
          </a:prstGeom>
          <a:solidFill>
            <a:sysClr val="window" lastClr="FFFFFF"/>
          </a:solidFill>
          <a:ln w="25400" cap="flat" cmpd="sng" algn="ctr">
            <a:solidFill>
              <a:srgbClr val="4F81BD"/>
            </a:solidFill>
            <a:prstDash val="solid"/>
          </a:ln>
          <a:effectLst/>
        </p:spPr>
        <p:txBody>
          <a:bodyPr wrap="square" rtlCol="0" anchor="ctr"/>
          <a:lstStyle/>
          <a:p>
            <a:pPr algn="ctr">
              <a:spcAft>
                <a:spcPts val="0"/>
              </a:spcAft>
            </a:pPr>
            <a:r>
              <a:rPr lang="fr-CA" sz="1400" b="1" kern="1200">
                <a:solidFill>
                  <a:srgbClr val="000000"/>
                </a:solidFill>
                <a:effectLst/>
                <a:latin typeface="Times New Roman"/>
                <a:ea typeface="Times New Roman"/>
                <a:cs typeface="Times New Roman"/>
              </a:rPr>
              <a:t>Cause connue</a:t>
            </a:r>
            <a:endParaRPr lang="fr-CA" sz="1200">
              <a:effectLst/>
              <a:latin typeface="Times New Roman"/>
              <a:ea typeface="Times New Roman"/>
            </a:endParaRPr>
          </a:p>
          <a:p>
            <a:pPr algn="ctr">
              <a:spcAft>
                <a:spcPts val="0"/>
              </a:spcAft>
            </a:pPr>
            <a:r>
              <a:rPr lang="fr-CA" sz="1400" b="1" kern="1200">
                <a:solidFill>
                  <a:srgbClr val="000000"/>
                </a:solidFill>
                <a:effectLst/>
                <a:latin typeface="Times New Roman"/>
                <a:ea typeface="Times New Roman"/>
                <a:cs typeface="Times New Roman"/>
              </a:rPr>
              <a:t> de l’erreur</a:t>
            </a:r>
            <a:endParaRPr lang="fr-CA" sz="1200">
              <a:effectLst/>
              <a:latin typeface="Times New Roman"/>
              <a:ea typeface="Times New Roman"/>
            </a:endParaRPr>
          </a:p>
        </p:txBody>
      </p:sp>
      <p:sp>
        <p:nvSpPr>
          <p:cNvPr id="42" name="Virage 41"/>
          <p:cNvSpPr/>
          <p:nvPr>
            <p:custDataLst>
              <p:tags r:id="rId6"/>
            </p:custDataLst>
          </p:nvPr>
        </p:nvSpPr>
        <p:spPr>
          <a:xfrm rot="5400000">
            <a:off x="5802805" y="3786531"/>
            <a:ext cx="2820442" cy="208915"/>
          </a:xfrm>
          <a:prstGeom prst="bentArrow">
            <a:avLst>
              <a:gd name="adj1" fmla="val 25000"/>
              <a:gd name="adj2" fmla="val 31098"/>
              <a:gd name="adj3" fmla="val 25000"/>
              <a:gd name="adj4" fmla="val 43750"/>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CA"/>
          </a:p>
        </p:txBody>
      </p:sp>
      <p:sp>
        <p:nvSpPr>
          <p:cNvPr id="3" name="ZoneTexte 2"/>
          <p:cNvSpPr txBox="1"/>
          <p:nvPr>
            <p:custDataLst>
              <p:tags r:id="rId7"/>
            </p:custDataLst>
          </p:nvPr>
        </p:nvSpPr>
        <p:spPr>
          <a:xfrm>
            <a:off x="5001113" y="3226130"/>
            <a:ext cx="901209" cy="369332"/>
          </a:xfrm>
          <a:prstGeom prst="rect">
            <a:avLst/>
          </a:prstGeom>
          <a:noFill/>
        </p:spPr>
        <p:txBody>
          <a:bodyPr wrap="none" rtlCol="0">
            <a:spAutoFit/>
          </a:bodyPr>
          <a:lstStyle/>
          <a:p>
            <a:r>
              <a:rPr lang="fr-CA" b="1" dirty="0" smtClean="0"/>
              <a:t>Savoirs</a:t>
            </a:r>
            <a:endParaRPr lang="fr-CA" b="1" dirty="0"/>
          </a:p>
        </p:txBody>
      </p:sp>
      <p:sp>
        <p:nvSpPr>
          <p:cNvPr id="44" name="ZoneTexte 43"/>
          <p:cNvSpPr txBox="1"/>
          <p:nvPr>
            <p:custDataLst>
              <p:tags r:id="rId8"/>
            </p:custDataLst>
          </p:nvPr>
        </p:nvSpPr>
        <p:spPr>
          <a:xfrm>
            <a:off x="6310149" y="6400829"/>
            <a:ext cx="1616148" cy="369332"/>
          </a:xfrm>
          <a:prstGeom prst="rect">
            <a:avLst/>
          </a:prstGeom>
          <a:noFill/>
        </p:spPr>
        <p:txBody>
          <a:bodyPr wrap="none" rtlCol="0">
            <a:spAutoFit/>
          </a:bodyPr>
          <a:lstStyle/>
          <a:p>
            <a:r>
              <a:rPr lang="fr-CA" b="1" dirty="0" smtClean="0"/>
              <a:t>Apprentissage</a:t>
            </a:r>
            <a:endParaRPr lang="fr-CA" b="1" dirty="0"/>
          </a:p>
        </p:txBody>
      </p:sp>
      <p:sp>
        <p:nvSpPr>
          <p:cNvPr id="45" name="ZoneTexte 44"/>
          <p:cNvSpPr txBox="1"/>
          <p:nvPr>
            <p:custDataLst>
              <p:tags r:id="rId9"/>
            </p:custDataLst>
          </p:nvPr>
        </p:nvSpPr>
        <p:spPr>
          <a:xfrm>
            <a:off x="827429" y="6368563"/>
            <a:ext cx="1598515" cy="369332"/>
          </a:xfrm>
          <a:prstGeom prst="rect">
            <a:avLst/>
          </a:prstGeom>
          <a:noFill/>
        </p:spPr>
        <p:txBody>
          <a:bodyPr wrap="none" rtlCol="0">
            <a:spAutoFit/>
          </a:bodyPr>
          <a:lstStyle/>
          <a:p>
            <a:r>
              <a:rPr lang="fr-CA" b="1" dirty="0" smtClean="0"/>
              <a:t>Enseignement</a:t>
            </a:r>
            <a:endParaRPr lang="fr-CA" b="1" dirty="0"/>
          </a:p>
        </p:txBody>
      </p:sp>
      <p:sp>
        <p:nvSpPr>
          <p:cNvPr id="2" name="Slide Number Placeholder 1"/>
          <p:cNvSpPr>
            <a:spLocks noGrp="1"/>
          </p:cNvSpPr>
          <p:nvPr>
            <p:ph type="sldNum" sz="quarter" idx="12"/>
            <p:custDataLst>
              <p:tags r:id="rId10"/>
            </p:custDataLst>
          </p:nvPr>
        </p:nvSpPr>
        <p:spPr/>
        <p:txBody>
          <a:bodyPr/>
          <a:lstStyle/>
          <a:p>
            <a:fld id="{B8D918DC-DB0E-4B70-8D27-C3AE1E260A43}" type="slidenum">
              <a:rPr lang="fr-CA" smtClean="0"/>
              <a:pPr/>
              <a:t>20</a:t>
            </a:fld>
            <a:endParaRPr lang="fr-CA"/>
          </a:p>
        </p:txBody>
      </p:sp>
    </p:spTree>
    <p:extLst>
      <p:ext uri="{BB962C8B-B14F-4D97-AF65-F5344CB8AC3E}">
        <p14:creationId xmlns:p14="http://schemas.microsoft.com/office/powerpoint/2010/main" xmlns="" val="1018587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custDataLst>
              <p:tags r:id="rId1"/>
            </p:custDataLst>
          </p:nvPr>
        </p:nvSpPr>
        <p:spPr>
          <a:xfrm>
            <a:off x="457200" y="338328"/>
            <a:ext cx="8229600" cy="1578504"/>
          </a:xfrm>
        </p:spPr>
        <p:txBody>
          <a:bodyPr>
            <a:normAutofit fontScale="90000"/>
          </a:bodyPr>
          <a:lstStyle/>
          <a:p>
            <a:r>
              <a:rPr lang="fr-CA" dirty="0" smtClean="0">
                <a:solidFill>
                  <a:schemeClr val="bg1"/>
                </a:solidFill>
              </a:rPr>
              <a:t>Question didactique (rapport aux savoirs) selon un cadre théorique </a:t>
            </a:r>
            <a:br>
              <a:rPr lang="fr-CA" dirty="0" smtClean="0">
                <a:solidFill>
                  <a:schemeClr val="bg1"/>
                </a:solidFill>
              </a:rPr>
            </a:br>
            <a:endParaRPr lang="fr-CA" dirty="0">
              <a:solidFill>
                <a:schemeClr val="bg1"/>
              </a:solidFill>
            </a:endParaRPr>
          </a:p>
        </p:txBody>
      </p:sp>
      <p:sp>
        <p:nvSpPr>
          <p:cNvPr id="4" name="Espace réservé du contenu 3"/>
          <p:cNvSpPr>
            <a:spLocks noGrp="1"/>
          </p:cNvSpPr>
          <p:nvPr>
            <p:ph sz="quarter" idx="14"/>
            <p:custDataLst>
              <p:tags r:id="rId2"/>
            </p:custDataLst>
          </p:nvPr>
        </p:nvSpPr>
        <p:spPr>
          <a:xfrm>
            <a:off x="5148064" y="2780928"/>
            <a:ext cx="3751328" cy="3414104"/>
          </a:xfrm>
        </p:spPr>
        <p:txBody>
          <a:bodyPr>
            <a:normAutofit fontScale="92500" lnSpcReduction="10000"/>
          </a:bodyPr>
          <a:lstStyle/>
          <a:p>
            <a:r>
              <a:rPr lang="fr-CA" dirty="0"/>
              <a:t>Ce sont des questions en lien avec des savoirs que les enseignants doivent détenir sur l’enseignement de leur matière et qu’ils doivent solliciter dans les décisions concernant les meilleures pratiques d’enseignement et </a:t>
            </a:r>
            <a:r>
              <a:rPr lang="fr-CA" dirty="0" smtClean="0"/>
              <a:t>d’apprentissage</a:t>
            </a:r>
            <a:r>
              <a:rPr lang="fr-CA" dirty="0"/>
              <a:t>. (</a:t>
            </a:r>
            <a:r>
              <a:rPr lang="fr-CA" dirty="0" err="1"/>
              <a:t>Bizier</a:t>
            </a:r>
            <a:r>
              <a:rPr lang="fr-CA" dirty="0"/>
              <a:t>, 2010, </a:t>
            </a:r>
            <a:r>
              <a:rPr lang="fr-CA" dirty="0" smtClean="0"/>
              <a:t>p.27)</a:t>
            </a:r>
            <a:endParaRPr lang="fr-CA" dirty="0"/>
          </a:p>
        </p:txBody>
      </p:sp>
      <p:pic>
        <p:nvPicPr>
          <p:cNvPr id="5" name="Espace réservé du contenu 4" descr="C:\Users\Toshiba\Downloads\Fleur didactique (2).png"/>
          <p:cNvPicPr>
            <a:picLocks noGrp="1"/>
          </p:cNvPicPr>
          <p:nvPr>
            <p:ph sz="quarter" idx="13"/>
            <p:custDataLst>
              <p:tags r:id="rId3"/>
            </p:custDataLst>
          </p:nvPr>
        </p:nvPicPr>
        <p:blipFill>
          <a:blip r:embed="rId7" cstate="print">
            <a:duotone>
              <a:prstClr val="black"/>
              <a:schemeClr val="bg2">
                <a:tint val="45000"/>
                <a:satMod val="400000"/>
              </a:schemeClr>
            </a:duotone>
            <a:extLst>
              <a:ext uri="{BEBA8EAE-BF5A-486C-A8C5-ECC9F3942E4B}">
                <a14:imgProps xmlns:a14="http://schemas.microsoft.com/office/drawing/2010/main" xmlns="">
                  <a14:imgLayer r:embed="rId8">
                    <a14:imgEffect>
                      <a14:artisticTexturizer/>
                    </a14:imgEffect>
                  </a14:imgLayer>
                </a14:imgProps>
              </a:ext>
              <a:ext uri="{28A0092B-C50C-407E-A947-70E740481C1C}">
                <a14:useLocalDpi xmlns:a14="http://schemas.microsoft.com/office/drawing/2010/main" xmlns="" val="0"/>
              </a:ext>
            </a:extLst>
          </a:blip>
          <a:srcRect/>
          <a:stretch>
            <a:fillRect/>
          </a:stretch>
        </p:blipFill>
        <p:spPr bwMode="auto">
          <a:xfrm>
            <a:off x="323528" y="2115348"/>
            <a:ext cx="4536504" cy="3945201"/>
          </a:xfrm>
          <a:prstGeom prst="rect">
            <a:avLst/>
          </a:prstGeom>
          <a:noFill/>
          <a:ln>
            <a:noFill/>
          </a:ln>
        </p:spPr>
      </p:pic>
      <p:sp>
        <p:nvSpPr>
          <p:cNvPr id="6" name="Rectangle 5"/>
          <p:cNvSpPr/>
          <p:nvPr>
            <p:custDataLst>
              <p:tags r:id="rId4"/>
            </p:custDataLst>
          </p:nvPr>
        </p:nvSpPr>
        <p:spPr>
          <a:xfrm>
            <a:off x="323528" y="6060549"/>
            <a:ext cx="5328592" cy="707886"/>
          </a:xfrm>
          <a:prstGeom prst="rect">
            <a:avLst/>
          </a:prstGeom>
        </p:spPr>
        <p:txBody>
          <a:bodyPr wrap="square">
            <a:spAutoFit/>
          </a:bodyPr>
          <a:lstStyle/>
          <a:p>
            <a:pPr lvl="0" fontAlgn="base"/>
            <a:r>
              <a:rPr lang="fr-CA" sz="1000" dirty="0" smtClean="0">
                <a:effectLst>
                  <a:outerShdw sx="0" sy="0">
                    <a:srgbClr val="000000"/>
                  </a:outerShdw>
                </a:effectLst>
              </a:rPr>
              <a:t>La fleur didactique</a:t>
            </a:r>
          </a:p>
          <a:p>
            <a:r>
              <a:rPr lang="fr-CA" sz="1000" dirty="0" smtClean="0"/>
              <a:t>Lapierre, L. (2007). Guide d’accompagnement du cours DID-868 à l’intention des répondantes et des répondants locaux de Performa. </a:t>
            </a:r>
            <a:r>
              <a:rPr lang="nl-NL" sz="1000" dirty="0" err="1" smtClean="0"/>
              <a:t>Sherbrooke</a:t>
            </a:r>
            <a:r>
              <a:rPr lang="nl-NL" sz="1000" dirty="0" smtClean="0"/>
              <a:t>: </a:t>
            </a:r>
            <a:r>
              <a:rPr lang="nl-NL" sz="1000" dirty="0" err="1" smtClean="0"/>
              <a:t>Cégep</a:t>
            </a:r>
            <a:r>
              <a:rPr lang="nl-NL" sz="1000" dirty="0" smtClean="0"/>
              <a:t> de </a:t>
            </a:r>
            <a:r>
              <a:rPr lang="nl-NL" sz="1000" dirty="0" err="1" smtClean="0"/>
              <a:t>Sherbrooke</a:t>
            </a:r>
            <a:r>
              <a:rPr lang="nl-NL" sz="1000" dirty="0" smtClean="0"/>
              <a:t> et </a:t>
            </a:r>
            <a:r>
              <a:rPr lang="nl-NL" sz="1000" dirty="0" err="1" smtClean="0"/>
              <a:t>Université</a:t>
            </a:r>
            <a:r>
              <a:rPr lang="nl-NL" sz="1000" dirty="0" smtClean="0"/>
              <a:t> de </a:t>
            </a:r>
            <a:r>
              <a:rPr lang="nl-NL" sz="1000" dirty="0" err="1" smtClean="0"/>
              <a:t>Sherbrooke</a:t>
            </a:r>
            <a:r>
              <a:rPr lang="nl-NL" sz="1000" dirty="0" smtClean="0"/>
              <a:t>, </a:t>
            </a:r>
            <a:r>
              <a:rPr lang="nl-NL" sz="1000" dirty="0" err="1" smtClean="0"/>
              <a:t>Performa</a:t>
            </a:r>
            <a:r>
              <a:rPr lang="nl-NL" sz="1000" dirty="0" smtClean="0"/>
              <a:t>.</a:t>
            </a:r>
            <a:endParaRPr lang="fr-CA" sz="1000" dirty="0"/>
          </a:p>
        </p:txBody>
      </p:sp>
      <p:sp>
        <p:nvSpPr>
          <p:cNvPr id="3" name="Slide Number Placeholder 2"/>
          <p:cNvSpPr>
            <a:spLocks noGrp="1"/>
          </p:cNvSpPr>
          <p:nvPr>
            <p:ph type="sldNum" sz="quarter" idx="12"/>
            <p:custDataLst>
              <p:tags r:id="rId5"/>
            </p:custDataLst>
          </p:nvPr>
        </p:nvSpPr>
        <p:spPr/>
        <p:txBody>
          <a:bodyPr/>
          <a:lstStyle/>
          <a:p>
            <a:fld id="{B8D918DC-DB0E-4B70-8D27-C3AE1E260A43}" type="slidenum">
              <a:rPr lang="fr-CA" smtClean="0"/>
              <a:pPr/>
              <a:t>21</a:t>
            </a:fld>
            <a:endParaRPr lang="fr-CA"/>
          </a:p>
        </p:txBody>
      </p:sp>
    </p:spTree>
    <p:extLst>
      <p:ext uri="{BB962C8B-B14F-4D97-AF65-F5344CB8AC3E}">
        <p14:creationId xmlns:p14="http://schemas.microsoft.com/office/powerpoint/2010/main" xmlns="" val="24373669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lnSpcReduction="10000"/>
          </a:bodyPr>
          <a:lstStyle/>
          <a:p>
            <a:pPr marL="0" indent="0">
              <a:buNone/>
            </a:pPr>
            <a:r>
              <a:rPr lang="fr-CA" i="1" dirty="0" smtClean="0"/>
              <a:t>Le </a:t>
            </a:r>
            <a:r>
              <a:rPr lang="fr-CA" i="1" dirty="0"/>
              <a:t>rapport aux savoirs qu’entretiennent les </a:t>
            </a:r>
            <a:r>
              <a:rPr lang="fr-CA" i="1" dirty="0" smtClean="0"/>
              <a:t>enseignants </a:t>
            </a:r>
            <a:r>
              <a:rPr lang="fr-CA" i="1" dirty="0"/>
              <a:t>concernant les erreurs des </a:t>
            </a:r>
            <a:r>
              <a:rPr lang="fr-CA" i="1" dirty="0" smtClean="0"/>
              <a:t>étudiants </a:t>
            </a:r>
            <a:r>
              <a:rPr lang="fr-CA" i="1" dirty="0"/>
              <a:t>est </a:t>
            </a:r>
            <a:r>
              <a:rPr lang="fr-CA" i="1" dirty="0" smtClean="0"/>
              <a:t>orienté </a:t>
            </a:r>
            <a:r>
              <a:rPr lang="fr-CA" i="1" dirty="0"/>
              <a:t>davantage vers </a:t>
            </a:r>
            <a:r>
              <a:rPr lang="fr-CA" b="1" i="1" dirty="0"/>
              <a:t>les stratégies à privilégier que vers des processus cognitifs mis en </a:t>
            </a:r>
            <a:r>
              <a:rPr lang="fr-CA" b="1" i="1" dirty="0" smtClean="0"/>
              <a:t>cause.</a:t>
            </a:r>
          </a:p>
          <a:p>
            <a:pPr marL="0" indent="0">
              <a:buNone/>
            </a:pPr>
            <a:r>
              <a:rPr lang="fr-CA" i="1" dirty="0" smtClean="0"/>
              <a:t>Ce rapport aux savoirs </a:t>
            </a:r>
            <a:r>
              <a:rPr lang="fr-CA" b="1" i="1" dirty="0" smtClean="0"/>
              <a:t>favorise </a:t>
            </a:r>
            <a:r>
              <a:rPr lang="fr-CA" b="1" i="1" dirty="0"/>
              <a:t>davantage l’apprentissage des contenus </a:t>
            </a:r>
            <a:r>
              <a:rPr lang="fr-CA" i="1" dirty="0"/>
              <a:t>que le recours à un </a:t>
            </a:r>
            <a:r>
              <a:rPr lang="fr-CA" b="1" i="1" dirty="0"/>
              <a:t>processus de réflexion plus approfondie </a:t>
            </a:r>
            <a:r>
              <a:rPr lang="fr-CA" i="1" dirty="0"/>
              <a:t>suscité par le questionnement didactique de l’erreur</a:t>
            </a:r>
            <a:r>
              <a:rPr lang="fr-CA" b="1" dirty="0"/>
              <a:t> </a:t>
            </a:r>
            <a:r>
              <a:rPr lang="fr-CA" dirty="0"/>
              <a:t>(Brière, 2015, p.132).</a:t>
            </a:r>
            <a:endParaRPr lang="fr-CA" i="1" dirty="0"/>
          </a:p>
          <a:p>
            <a:endParaRPr lang="fr-CA" dirty="0"/>
          </a:p>
        </p:txBody>
      </p:sp>
      <p:sp>
        <p:nvSpPr>
          <p:cNvPr id="3" name="Espace réservé du numéro de diapositive 2"/>
          <p:cNvSpPr>
            <a:spLocks noGrp="1"/>
          </p:cNvSpPr>
          <p:nvPr>
            <p:ph type="sldNum" sz="quarter" idx="12"/>
          </p:nvPr>
        </p:nvSpPr>
        <p:spPr/>
        <p:txBody>
          <a:bodyPr/>
          <a:lstStyle/>
          <a:p>
            <a:fld id="{B8D918DC-DB0E-4B70-8D27-C3AE1E260A43}" type="slidenum">
              <a:rPr lang="fr-CA" smtClean="0"/>
              <a:pPr/>
              <a:t>22</a:t>
            </a:fld>
            <a:endParaRPr lang="fr-CA"/>
          </a:p>
        </p:txBody>
      </p:sp>
      <p:sp>
        <p:nvSpPr>
          <p:cNvPr id="4" name="Titre 3"/>
          <p:cNvSpPr>
            <a:spLocks noGrp="1"/>
          </p:cNvSpPr>
          <p:nvPr>
            <p:ph type="title"/>
          </p:nvPr>
        </p:nvSpPr>
        <p:spPr/>
        <p:txBody>
          <a:bodyPr/>
          <a:lstStyle/>
          <a:p>
            <a:r>
              <a:rPr lang="fr-CA" dirty="0" smtClean="0"/>
              <a:t>Interprétation des résultats</a:t>
            </a:r>
            <a:endParaRPr lang="fr-CA" dirty="0"/>
          </a:p>
        </p:txBody>
      </p:sp>
    </p:spTree>
    <p:extLst>
      <p:ext uri="{BB962C8B-B14F-4D97-AF65-F5344CB8AC3E}">
        <p14:creationId xmlns:p14="http://schemas.microsoft.com/office/powerpoint/2010/main" xmlns="" val="2601181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72067" y="2675466"/>
            <a:ext cx="7408333" cy="3489837"/>
          </a:xfrm>
        </p:spPr>
        <p:txBody>
          <a:bodyPr>
            <a:noAutofit/>
          </a:bodyPr>
          <a:lstStyle/>
          <a:p>
            <a:r>
              <a:rPr lang="fr-CA" sz="2800" dirty="0" smtClean="0"/>
              <a:t>Les </a:t>
            </a:r>
            <a:r>
              <a:rPr lang="fr-CA" sz="2800" dirty="0"/>
              <a:t>pratiques enseignantes sont </a:t>
            </a:r>
            <a:r>
              <a:rPr lang="fr-CA" sz="2800" b="1" i="1" dirty="0"/>
              <a:t>constituées de gestes intuitifs, d’essai-erreur et de tentatives qu’il s’avère importantes à qualifier</a:t>
            </a:r>
            <a:r>
              <a:rPr lang="fr-CA" sz="2800" dirty="0" smtClean="0"/>
              <a:t>. </a:t>
            </a:r>
          </a:p>
          <a:p>
            <a:r>
              <a:rPr lang="fr-CA" sz="2800" i="1" dirty="0" smtClean="0"/>
              <a:t>Une </a:t>
            </a:r>
            <a:r>
              <a:rPr lang="fr-CA" sz="2800" b="1" i="1" dirty="0"/>
              <a:t>validation de la pertinence des gestes posés intuitivement de ceux qui méritent une attention particulière</a:t>
            </a:r>
            <a:r>
              <a:rPr lang="fr-CA" sz="2800" i="1" dirty="0"/>
              <a:t> pour éviter l’erreur reste à établir. </a:t>
            </a:r>
            <a:endParaRPr lang="fr-CA" sz="2800" dirty="0"/>
          </a:p>
        </p:txBody>
      </p:sp>
      <p:sp>
        <p:nvSpPr>
          <p:cNvPr id="3" name="Espace réservé du numéro de diapositive 2"/>
          <p:cNvSpPr>
            <a:spLocks noGrp="1"/>
          </p:cNvSpPr>
          <p:nvPr>
            <p:ph type="sldNum" sz="quarter" idx="12"/>
          </p:nvPr>
        </p:nvSpPr>
        <p:spPr/>
        <p:txBody>
          <a:bodyPr/>
          <a:lstStyle/>
          <a:p>
            <a:fld id="{B8D918DC-DB0E-4B70-8D27-C3AE1E260A43}" type="slidenum">
              <a:rPr lang="fr-CA" smtClean="0"/>
              <a:pPr/>
              <a:t>23</a:t>
            </a:fld>
            <a:endParaRPr lang="fr-CA"/>
          </a:p>
        </p:txBody>
      </p:sp>
      <p:sp>
        <p:nvSpPr>
          <p:cNvPr id="4" name="Titre 3"/>
          <p:cNvSpPr>
            <a:spLocks noGrp="1"/>
          </p:cNvSpPr>
          <p:nvPr>
            <p:ph type="title"/>
          </p:nvPr>
        </p:nvSpPr>
        <p:spPr/>
        <p:txBody>
          <a:bodyPr>
            <a:normAutofit fontScale="90000"/>
          </a:bodyPr>
          <a:lstStyle/>
          <a:p>
            <a:r>
              <a:rPr lang="fr-CA" dirty="0" smtClean="0"/>
              <a:t>L’étude de l’erreur pour valider la pertinence des pratiques</a:t>
            </a:r>
            <a:endParaRPr lang="fr-CA" dirty="0"/>
          </a:p>
        </p:txBody>
      </p:sp>
    </p:spTree>
    <p:extLst>
      <p:ext uri="{BB962C8B-B14F-4D97-AF65-F5344CB8AC3E}">
        <p14:creationId xmlns:p14="http://schemas.microsoft.com/office/powerpoint/2010/main" xmlns="" val="249809738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251520" y="2348880"/>
            <a:ext cx="8496943" cy="4209331"/>
          </a:xfrm>
        </p:spPr>
        <p:txBody>
          <a:bodyPr>
            <a:normAutofit lnSpcReduction="10000"/>
          </a:bodyPr>
          <a:lstStyle/>
          <a:p>
            <a:r>
              <a:rPr lang="fr-CA" dirty="0"/>
              <a:t>Aussi bizarres que paraissent les réponses de prime abord, il s’agit de </a:t>
            </a:r>
            <a:r>
              <a:rPr lang="fr-CA" b="1" dirty="0"/>
              <a:t>se mettre en quête du sens </a:t>
            </a:r>
            <a:r>
              <a:rPr lang="fr-CA" dirty="0"/>
              <a:t>qu’elles peuvent avoir, de </a:t>
            </a:r>
            <a:r>
              <a:rPr lang="fr-CA" b="1" dirty="0"/>
              <a:t>retrouver les opérations intellectuelles </a:t>
            </a:r>
            <a:r>
              <a:rPr lang="fr-CA" dirty="0"/>
              <a:t>dont elles sont la trace. </a:t>
            </a:r>
            <a:endParaRPr lang="fr-CA" dirty="0" smtClean="0"/>
          </a:p>
          <a:p>
            <a:r>
              <a:rPr lang="fr-CA" dirty="0" smtClean="0"/>
              <a:t>Certes</a:t>
            </a:r>
            <a:r>
              <a:rPr lang="fr-CA" dirty="0"/>
              <a:t>, il </a:t>
            </a:r>
            <a:r>
              <a:rPr lang="fr-CA" b="1" dirty="0"/>
              <a:t>n’est pas assuré </a:t>
            </a:r>
            <a:r>
              <a:rPr lang="fr-CA" dirty="0"/>
              <a:t>qu’une réponse qui nous surprend (ou nous irrite) </a:t>
            </a:r>
            <a:r>
              <a:rPr lang="fr-CA" b="1" dirty="0"/>
              <a:t>contienne une logique identifiable</a:t>
            </a:r>
            <a:r>
              <a:rPr lang="fr-CA" dirty="0"/>
              <a:t>, il se peut fort bien même qu’elle soit le fruit de la seule ignorance ou de la distraction, mais voilà : si je pars de ce principe-là, je cesse de pousser la réflexion au-delà. </a:t>
            </a:r>
            <a:endParaRPr lang="fr-CA" dirty="0" smtClean="0"/>
          </a:p>
          <a:p>
            <a:r>
              <a:rPr lang="fr-CA" dirty="0" smtClean="0"/>
              <a:t>Et </a:t>
            </a:r>
            <a:r>
              <a:rPr lang="fr-CA" dirty="0"/>
              <a:t>du coup, </a:t>
            </a:r>
            <a:r>
              <a:rPr lang="fr-CA" b="1" dirty="0"/>
              <a:t>si du sens s’y trouvait caché, je m’interdis de pouvoir y accéder</a:t>
            </a:r>
            <a:r>
              <a:rPr lang="fr-CA" dirty="0"/>
              <a:t>. (</a:t>
            </a:r>
            <a:r>
              <a:rPr lang="fr-CA" dirty="0" err="1"/>
              <a:t>Astolfi</a:t>
            </a:r>
            <a:r>
              <a:rPr lang="fr-CA" dirty="0"/>
              <a:t>, 2009, p.17)</a:t>
            </a:r>
          </a:p>
          <a:p>
            <a:endParaRPr lang="fr-CA" dirty="0"/>
          </a:p>
        </p:txBody>
      </p:sp>
      <p:sp>
        <p:nvSpPr>
          <p:cNvPr id="3" name="Titre 2"/>
          <p:cNvSpPr>
            <a:spLocks noGrp="1"/>
          </p:cNvSpPr>
          <p:nvPr>
            <p:ph type="title"/>
            <p:custDataLst>
              <p:tags r:id="rId2"/>
            </p:custDataLst>
          </p:nvPr>
        </p:nvSpPr>
        <p:spPr/>
        <p:txBody>
          <a:bodyPr>
            <a:normAutofit fontScale="90000"/>
          </a:bodyPr>
          <a:lstStyle/>
          <a:p>
            <a:r>
              <a:rPr lang="fr-CA" dirty="0" smtClean="0"/>
              <a:t>Pour accéder à la </a:t>
            </a:r>
            <a:br>
              <a:rPr lang="fr-CA" dirty="0" smtClean="0"/>
            </a:br>
            <a:r>
              <a:rPr lang="fr-CA" dirty="0" smtClean="0"/>
              <a:t>face cachée de l’erreur</a:t>
            </a:r>
            <a:endParaRPr lang="fr-CA" dirty="0"/>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24</a:t>
            </a:fld>
            <a:endParaRPr lang="fr-CA"/>
          </a:p>
        </p:txBody>
      </p:sp>
    </p:spTree>
    <p:extLst>
      <p:ext uri="{BB962C8B-B14F-4D97-AF65-F5344CB8AC3E}">
        <p14:creationId xmlns:p14="http://schemas.microsoft.com/office/powerpoint/2010/main" xmlns="" val="38763984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872067" y="2204864"/>
            <a:ext cx="7408333" cy="3921299"/>
          </a:xfrm>
        </p:spPr>
        <p:txBody>
          <a:bodyPr>
            <a:normAutofit/>
          </a:bodyPr>
          <a:lstStyle/>
          <a:p>
            <a:r>
              <a:rPr lang="fr-CA" dirty="0" smtClean="0"/>
              <a:t>L’analyse de la situation; </a:t>
            </a:r>
          </a:p>
          <a:p>
            <a:r>
              <a:rPr lang="fr-CA" dirty="0" smtClean="0"/>
              <a:t>La caractéristique ou le type d’erreur; </a:t>
            </a:r>
          </a:p>
          <a:p>
            <a:r>
              <a:rPr lang="fr-CA" dirty="0" smtClean="0"/>
              <a:t>La réaction des étudiants devant les erreurs;</a:t>
            </a:r>
          </a:p>
          <a:p>
            <a:r>
              <a:rPr lang="fr-CA" dirty="0" smtClean="0"/>
              <a:t>Les aspects relationnels à privilégier; </a:t>
            </a:r>
          </a:p>
          <a:p>
            <a:r>
              <a:rPr lang="fr-CA" dirty="0" smtClean="0"/>
              <a:t>La responsabilisation de l’étudiant devant ses erreurs.</a:t>
            </a:r>
          </a:p>
          <a:p>
            <a:pPr marL="0" indent="0">
              <a:buNone/>
            </a:pPr>
            <a:endParaRPr lang="fr-CA" dirty="0" smtClean="0"/>
          </a:p>
          <a:p>
            <a:pPr marL="0" indent="0">
              <a:buNone/>
            </a:pPr>
            <a:r>
              <a:rPr lang="fr-CA" dirty="0" smtClean="0"/>
              <a:t>L’approche </a:t>
            </a:r>
            <a:r>
              <a:rPr lang="fr-CA" b="1" i="1" dirty="0" smtClean="0"/>
              <a:t>globale vers la </a:t>
            </a:r>
            <a:r>
              <a:rPr lang="fr-CA" b="1" i="1" dirty="0"/>
              <a:t>finalité</a:t>
            </a:r>
            <a:r>
              <a:rPr lang="fr-CA" dirty="0"/>
              <a:t> de l’étude de la cause de </a:t>
            </a:r>
            <a:r>
              <a:rPr lang="fr-CA" dirty="0" smtClean="0"/>
              <a:t>l’erreur favorise la synergie entre l’étudiant et  l’enseignant</a:t>
            </a:r>
            <a:endParaRPr lang="fr-CA" dirty="0"/>
          </a:p>
        </p:txBody>
      </p:sp>
      <p:sp>
        <p:nvSpPr>
          <p:cNvPr id="2" name="Titre 1"/>
          <p:cNvSpPr>
            <a:spLocks noGrp="1"/>
          </p:cNvSpPr>
          <p:nvPr>
            <p:ph type="title"/>
            <p:custDataLst>
              <p:tags r:id="rId2"/>
            </p:custDataLst>
          </p:nvPr>
        </p:nvSpPr>
        <p:spPr>
          <a:xfrm>
            <a:off x="457200" y="338328"/>
            <a:ext cx="8229600" cy="1506496"/>
          </a:xfrm>
        </p:spPr>
        <p:txBody>
          <a:bodyPr>
            <a:normAutofit/>
          </a:bodyPr>
          <a:lstStyle/>
          <a:p>
            <a:r>
              <a:rPr lang="fr-CA" dirty="0" smtClean="0"/>
              <a:t>Le questionnement</a:t>
            </a:r>
            <a:br>
              <a:rPr lang="fr-CA" dirty="0" smtClean="0"/>
            </a:br>
            <a:r>
              <a:rPr lang="fr-CA" dirty="0" smtClean="0"/>
              <a:t> sur l’erreur  est réalisé </a:t>
            </a:r>
            <a:r>
              <a:rPr lang="fr-CA" b="1" i="1" dirty="0" smtClean="0">
                <a:solidFill>
                  <a:schemeClr val="tx1"/>
                </a:solidFill>
              </a:rPr>
              <a:t>selon</a:t>
            </a:r>
            <a:endParaRPr lang="fr-CA" b="1" i="1" dirty="0">
              <a:solidFill>
                <a:schemeClr val="tx1"/>
              </a:solidFill>
            </a:endParaRPr>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25</a:t>
            </a:fld>
            <a:endParaRPr lang="fr-CA"/>
          </a:p>
        </p:txBody>
      </p:sp>
    </p:spTree>
    <p:extLst>
      <p:ext uri="{BB962C8B-B14F-4D97-AF65-F5344CB8AC3E}">
        <p14:creationId xmlns:p14="http://schemas.microsoft.com/office/powerpoint/2010/main" xmlns="" val="2340232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467544" y="2348880"/>
            <a:ext cx="8229600" cy="3993307"/>
          </a:xfrm>
        </p:spPr>
        <p:txBody>
          <a:bodyPr>
            <a:normAutofit fontScale="92500" lnSpcReduction="10000"/>
          </a:bodyPr>
          <a:lstStyle/>
          <a:p>
            <a:r>
              <a:rPr lang="fr-CA" sz="3200" dirty="0" smtClean="0"/>
              <a:t>L’utilisation de l’erreur pour s’en former une idée ou un concept, soit, établir les nouveaux rapports aux savoirs;</a:t>
            </a:r>
          </a:p>
          <a:p>
            <a:r>
              <a:rPr lang="fr-CA" sz="3200" dirty="0" smtClean="0"/>
              <a:t>Les stratégies d’évaluation repensées;</a:t>
            </a:r>
            <a:endParaRPr lang="fr-CA" sz="3200" dirty="0"/>
          </a:p>
          <a:p>
            <a:r>
              <a:rPr lang="fr-CA" sz="3200" dirty="0" smtClean="0"/>
              <a:t>Le rythme d’enseignement ajusté;</a:t>
            </a:r>
          </a:p>
          <a:p>
            <a:r>
              <a:rPr lang="fr-CA" sz="3200" dirty="0" smtClean="0"/>
              <a:t>L’approche pédagogique revisitée;</a:t>
            </a:r>
          </a:p>
          <a:p>
            <a:r>
              <a:rPr lang="fr-CA" sz="3200" dirty="0"/>
              <a:t>L</a:t>
            </a:r>
            <a:r>
              <a:rPr lang="fr-CA" sz="3200" dirty="0" smtClean="0"/>
              <a:t>es perfectionnements enseignants appropriés;</a:t>
            </a:r>
          </a:p>
          <a:p>
            <a:r>
              <a:rPr lang="fr-CA" sz="3200" dirty="0" smtClean="0"/>
              <a:t>Le matériel adapté.</a:t>
            </a:r>
          </a:p>
          <a:p>
            <a:endParaRPr lang="fr-CA" dirty="0" smtClean="0"/>
          </a:p>
          <a:p>
            <a:endParaRPr lang="fr-CA" dirty="0" smtClean="0"/>
          </a:p>
          <a:p>
            <a:endParaRPr lang="fr-CA" dirty="0"/>
          </a:p>
        </p:txBody>
      </p:sp>
      <p:sp>
        <p:nvSpPr>
          <p:cNvPr id="2" name="Titre 1"/>
          <p:cNvSpPr>
            <a:spLocks noGrp="1"/>
          </p:cNvSpPr>
          <p:nvPr>
            <p:ph type="title"/>
            <p:custDataLst>
              <p:tags r:id="rId2"/>
            </p:custDataLst>
          </p:nvPr>
        </p:nvSpPr>
        <p:spPr/>
        <p:txBody>
          <a:bodyPr>
            <a:normAutofit fontScale="90000"/>
          </a:bodyPr>
          <a:lstStyle/>
          <a:p>
            <a:r>
              <a:rPr lang="fr-CA" dirty="0" smtClean="0"/>
              <a:t>Le questionnement est réalisé </a:t>
            </a:r>
            <a:r>
              <a:rPr lang="fr-CA" b="1" i="1" dirty="0" smtClean="0">
                <a:solidFill>
                  <a:schemeClr val="tx1"/>
                </a:solidFill>
              </a:rPr>
              <a:t>par le biais </a:t>
            </a:r>
            <a:r>
              <a:rPr lang="fr-CA" dirty="0" smtClean="0"/>
              <a:t>de</a:t>
            </a:r>
            <a:endParaRPr lang="fr-CA" dirty="0"/>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26</a:t>
            </a:fld>
            <a:endParaRPr lang="fr-CA"/>
          </a:p>
        </p:txBody>
      </p:sp>
    </p:spTree>
    <p:extLst>
      <p:ext uri="{BB962C8B-B14F-4D97-AF65-F5344CB8AC3E}">
        <p14:creationId xmlns:p14="http://schemas.microsoft.com/office/powerpoint/2010/main" xmlns="" val="3907862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p:txBody>
          <a:bodyPr>
            <a:normAutofit fontScale="92500" lnSpcReduction="10000"/>
          </a:bodyPr>
          <a:lstStyle/>
          <a:p>
            <a:r>
              <a:rPr lang="fr-CA" dirty="0" smtClean="0"/>
              <a:t>Favoriser des pratiques plus adaptées selon les étapes d’analyse suggérées par le processus d’étude de l’erreur</a:t>
            </a:r>
          </a:p>
          <a:p>
            <a:endParaRPr lang="fr-CA" dirty="0" smtClean="0"/>
          </a:p>
          <a:p>
            <a:r>
              <a:rPr lang="fr-CA" dirty="0" smtClean="0"/>
              <a:t>Rendre l’enseignant plus confiant du choix des pratiques qu’il privilégie parce qu’elles sont qualifiées et pertinentes selon l’importance à accorder à l’erreur.</a:t>
            </a:r>
          </a:p>
          <a:p>
            <a:endParaRPr lang="fr-CA" dirty="0" smtClean="0"/>
          </a:p>
          <a:p>
            <a:r>
              <a:rPr lang="fr-CA" dirty="0" smtClean="0"/>
              <a:t>Aider par l’étude de l’erreur le réinvestissement de pratiques qui favorisent une plus grande responsabilisation des étudiants concernant leurs erreurs.</a:t>
            </a:r>
          </a:p>
          <a:p>
            <a:endParaRPr lang="fr-CA" dirty="0" smtClean="0"/>
          </a:p>
          <a:p>
            <a:endParaRPr lang="fr-CA" dirty="0"/>
          </a:p>
        </p:txBody>
      </p:sp>
      <p:sp>
        <p:nvSpPr>
          <p:cNvPr id="3" name="Espace réservé du numéro de diapositive 2"/>
          <p:cNvSpPr>
            <a:spLocks noGrp="1"/>
          </p:cNvSpPr>
          <p:nvPr>
            <p:ph type="sldNum" sz="quarter" idx="12"/>
          </p:nvPr>
        </p:nvSpPr>
        <p:spPr/>
        <p:txBody>
          <a:bodyPr/>
          <a:lstStyle/>
          <a:p>
            <a:fld id="{B8D918DC-DB0E-4B70-8D27-C3AE1E260A43}" type="slidenum">
              <a:rPr lang="fr-CA" smtClean="0"/>
              <a:pPr/>
              <a:t>27</a:t>
            </a:fld>
            <a:endParaRPr lang="fr-CA"/>
          </a:p>
        </p:txBody>
      </p:sp>
      <p:sp>
        <p:nvSpPr>
          <p:cNvPr id="4" name="Titre 3"/>
          <p:cNvSpPr>
            <a:spLocks noGrp="1"/>
          </p:cNvSpPr>
          <p:nvPr>
            <p:ph type="title"/>
          </p:nvPr>
        </p:nvSpPr>
        <p:spPr/>
        <p:txBody>
          <a:bodyPr>
            <a:normAutofit fontScale="90000"/>
          </a:bodyPr>
          <a:lstStyle/>
          <a:p>
            <a:r>
              <a:rPr lang="fr-CA" dirty="0" smtClean="0"/>
              <a:t>Utiliser le processus </a:t>
            </a:r>
            <a:br>
              <a:rPr lang="fr-CA" dirty="0" smtClean="0"/>
            </a:br>
            <a:r>
              <a:rPr lang="fr-CA" dirty="0" smtClean="0"/>
              <a:t>d’étude de l’erreur pourra…..</a:t>
            </a:r>
            <a:endParaRPr lang="fr-CA" dirty="0"/>
          </a:p>
        </p:txBody>
      </p:sp>
    </p:spTree>
    <p:extLst>
      <p:ext uri="{BB962C8B-B14F-4D97-AF65-F5344CB8AC3E}">
        <p14:creationId xmlns:p14="http://schemas.microsoft.com/office/powerpoint/2010/main" xmlns="" val="193698345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872067" y="1772816"/>
            <a:ext cx="7408333" cy="4353347"/>
          </a:xfrm>
        </p:spPr>
        <p:txBody>
          <a:bodyPr>
            <a:noAutofit/>
          </a:bodyPr>
          <a:lstStyle/>
          <a:p>
            <a:pPr algn="ctr"/>
            <a:r>
              <a:rPr lang="fr-CA" sz="4400" dirty="0" smtClean="0"/>
              <a:t>Représentation réaliste de l’erreur pour son utilité</a:t>
            </a:r>
          </a:p>
          <a:p>
            <a:pPr algn="ctr"/>
            <a:r>
              <a:rPr lang="fr-CA" sz="4400" dirty="0" smtClean="0"/>
              <a:t>Confiance des acteurs</a:t>
            </a:r>
          </a:p>
          <a:p>
            <a:pPr algn="ctr"/>
            <a:r>
              <a:rPr lang="fr-CA" sz="4400" dirty="0" smtClean="0"/>
              <a:t>Énergie et synergie</a:t>
            </a:r>
          </a:p>
        </p:txBody>
      </p:sp>
      <p:sp>
        <p:nvSpPr>
          <p:cNvPr id="2" name="Titre 1"/>
          <p:cNvSpPr>
            <a:spLocks noGrp="1"/>
          </p:cNvSpPr>
          <p:nvPr>
            <p:ph type="title"/>
            <p:custDataLst>
              <p:tags r:id="rId2"/>
            </p:custDataLst>
          </p:nvPr>
        </p:nvSpPr>
        <p:spPr/>
        <p:txBody>
          <a:bodyPr/>
          <a:lstStyle/>
          <a:p>
            <a:r>
              <a:rPr lang="fr-CA" dirty="0" smtClean="0"/>
              <a:t>Conclusion</a:t>
            </a:r>
            <a:endParaRPr lang="fr-CA" dirty="0"/>
          </a:p>
        </p:txBody>
      </p:sp>
      <p:pic>
        <p:nvPicPr>
          <p:cNvPr id="13318" name="Picture 6"/>
          <p:cNvPicPr>
            <a:picLocks noChangeAspect="1" noChangeArrowheads="1"/>
          </p:cNvPicPr>
          <p:nvPr>
            <p:custDataLst>
              <p:tags r:id="rId3"/>
            </p:custDataLst>
          </p:nvPr>
        </p:nvPicPr>
        <p:blipFill>
          <a:blip r:embed="rId8" cstate="print">
            <a:lum bright="-20000" contrast="-20000"/>
            <a:extLst>
              <a:ext uri="{28A0092B-C50C-407E-A947-70E740481C1C}">
                <a14:useLocalDpi xmlns:a14="http://schemas.microsoft.com/office/drawing/2010/main" xmlns="" val="0"/>
              </a:ext>
            </a:extLst>
          </a:blip>
          <a:srcRect/>
          <a:stretch>
            <a:fillRect/>
          </a:stretch>
        </p:blipFill>
        <p:spPr bwMode="auto">
          <a:xfrm>
            <a:off x="6660232" y="4833169"/>
            <a:ext cx="2339751" cy="18108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 name="Picture 2" descr="C:\Users\Toshiba\AppData\Local\Microsoft\Windows\Temporary Internet Files\Content.IE5\DZ3GI0TC\sgi01a201311231200[1].jpg"/>
          <p:cNvPicPr>
            <a:picLocks noChangeAspect="1" noChangeArrowheads="1"/>
          </p:cNvPicPr>
          <p:nvPr>
            <p:custDataLst>
              <p:tags r:id="rId4"/>
            </p:custDataLst>
          </p:nvPr>
        </p:nvPicPr>
        <p:blipFill>
          <a:blip r:embed="rId9" cstate="print">
            <a:extLst>
              <a:ext uri="{28A0092B-C50C-407E-A947-70E740481C1C}">
                <a14:useLocalDpi xmlns:a14="http://schemas.microsoft.com/office/drawing/2010/main" xmlns="" val="0"/>
              </a:ext>
            </a:extLst>
          </a:blip>
          <a:srcRect/>
          <a:stretch>
            <a:fillRect/>
          </a:stretch>
        </p:blipFill>
        <p:spPr bwMode="auto">
          <a:xfrm>
            <a:off x="179512" y="4725144"/>
            <a:ext cx="2069976" cy="2026940"/>
          </a:xfrm>
          <a:prstGeom prst="rect">
            <a:avLst/>
          </a:prstGeom>
          <a:noFill/>
          <a:extLst>
            <a:ext uri="{909E8E84-426E-40DD-AFC4-6F175D3DCCD1}">
              <a14:hiddenFill xmlns:a14="http://schemas.microsoft.com/office/drawing/2010/main" xmlns="">
                <a:solidFill>
                  <a:srgbClr val="FFFFFF"/>
                </a:solidFill>
              </a14:hiddenFill>
            </a:ext>
          </a:extLst>
        </p:spPr>
      </p:pic>
      <p:sp>
        <p:nvSpPr>
          <p:cNvPr id="4" name="Slide Number Placeholder 3"/>
          <p:cNvSpPr>
            <a:spLocks noGrp="1"/>
          </p:cNvSpPr>
          <p:nvPr>
            <p:ph type="sldNum" sz="quarter" idx="12"/>
            <p:custDataLst>
              <p:tags r:id="rId5"/>
            </p:custDataLst>
          </p:nvPr>
        </p:nvSpPr>
        <p:spPr/>
        <p:txBody>
          <a:bodyPr/>
          <a:lstStyle/>
          <a:p>
            <a:fld id="{B8D918DC-DB0E-4B70-8D27-C3AE1E260A43}" type="slidenum">
              <a:rPr lang="fr-CA" smtClean="0"/>
              <a:pPr/>
              <a:t>28</a:t>
            </a:fld>
            <a:endParaRPr lang="fr-CA"/>
          </a:p>
        </p:txBody>
      </p:sp>
    </p:spTree>
    <p:extLst>
      <p:ext uri="{BB962C8B-B14F-4D97-AF65-F5344CB8AC3E}">
        <p14:creationId xmlns:p14="http://schemas.microsoft.com/office/powerpoint/2010/main" xmlns="" val="42377276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827584" y="2636912"/>
            <a:ext cx="7408333" cy="3450696"/>
          </a:xfrm>
        </p:spPr>
        <p:txBody>
          <a:bodyPr/>
          <a:lstStyle/>
          <a:p>
            <a:r>
              <a:rPr lang="fr-CA" sz="3600" dirty="0" smtClean="0"/>
              <a:t>Commentaires</a:t>
            </a:r>
          </a:p>
          <a:p>
            <a:r>
              <a:rPr lang="fr-CA" sz="3600" dirty="0" smtClean="0"/>
              <a:t>Réactions</a:t>
            </a:r>
          </a:p>
          <a:p>
            <a:r>
              <a:rPr lang="fr-CA" sz="3600" dirty="0" smtClean="0"/>
              <a:t>Questions</a:t>
            </a:r>
          </a:p>
          <a:p>
            <a:pPr marL="0" indent="0" algn="ctr">
              <a:buNone/>
            </a:pPr>
            <a:r>
              <a:rPr lang="fr-CA" dirty="0" smtClean="0"/>
              <a:t> </a:t>
            </a:r>
          </a:p>
          <a:p>
            <a:pPr marL="0" indent="0" algn="ctr">
              <a:buNone/>
            </a:pPr>
            <a:endParaRPr lang="fr-CA" dirty="0"/>
          </a:p>
          <a:p>
            <a:endParaRPr lang="fr-CA" dirty="0"/>
          </a:p>
          <a:p>
            <a:endParaRPr lang="fr-CA" dirty="0"/>
          </a:p>
        </p:txBody>
      </p:sp>
      <p:sp>
        <p:nvSpPr>
          <p:cNvPr id="2" name="Titre 1"/>
          <p:cNvSpPr>
            <a:spLocks noGrp="1"/>
          </p:cNvSpPr>
          <p:nvPr>
            <p:ph type="title"/>
            <p:custDataLst>
              <p:tags r:id="rId2"/>
            </p:custDataLst>
          </p:nvPr>
        </p:nvSpPr>
        <p:spPr/>
        <p:txBody>
          <a:bodyPr/>
          <a:lstStyle/>
          <a:p>
            <a:r>
              <a:rPr lang="fr-CA" dirty="0" smtClean="0"/>
              <a:t>Période de questions</a:t>
            </a:r>
            <a:endParaRPr lang="fr-CA" dirty="0"/>
          </a:p>
        </p:txBody>
      </p:sp>
      <p:pic>
        <p:nvPicPr>
          <p:cNvPr id="12290" name="Picture 2"/>
          <p:cNvPicPr>
            <a:picLocks noChangeAspect="1" noChangeArrowheads="1"/>
          </p:cNvPicPr>
          <p:nvPr>
            <p:custDataLst>
              <p:tags r:id="rId3"/>
            </p:custDataLst>
          </p:nvPr>
        </p:nvPicPr>
        <p:blipFill>
          <a:blip r:embed="rId6" cstate="print">
            <a:extLst>
              <a:ext uri="{28A0092B-C50C-407E-A947-70E740481C1C}">
                <a14:useLocalDpi xmlns:a14="http://schemas.microsoft.com/office/drawing/2010/main" xmlns="" val="0"/>
              </a:ext>
            </a:extLst>
          </a:blip>
          <a:srcRect/>
          <a:stretch>
            <a:fillRect/>
          </a:stretch>
        </p:blipFill>
        <p:spPr bwMode="auto">
          <a:xfrm>
            <a:off x="2699792" y="4520183"/>
            <a:ext cx="3390900" cy="17145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 name="Slide Number Placeholder 3"/>
          <p:cNvSpPr>
            <a:spLocks noGrp="1"/>
          </p:cNvSpPr>
          <p:nvPr>
            <p:ph type="sldNum" sz="quarter" idx="12"/>
            <p:custDataLst>
              <p:tags r:id="rId4"/>
            </p:custDataLst>
          </p:nvPr>
        </p:nvSpPr>
        <p:spPr/>
        <p:txBody>
          <a:bodyPr/>
          <a:lstStyle/>
          <a:p>
            <a:fld id="{B8D918DC-DB0E-4B70-8D27-C3AE1E260A43}" type="slidenum">
              <a:rPr lang="fr-CA" smtClean="0"/>
              <a:pPr/>
              <a:t>29</a:t>
            </a:fld>
            <a:endParaRPr lang="fr-CA"/>
          </a:p>
        </p:txBody>
      </p:sp>
    </p:spTree>
    <p:extLst>
      <p:ext uri="{BB962C8B-B14F-4D97-AF65-F5344CB8AC3E}">
        <p14:creationId xmlns:p14="http://schemas.microsoft.com/office/powerpoint/2010/main" xmlns="" val="3078289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custDataLst>
              <p:tags r:id="rId1"/>
            </p:custDataLst>
          </p:nvPr>
        </p:nvSpPr>
        <p:spPr>
          <a:xfrm>
            <a:off x="685800" y="332656"/>
            <a:ext cx="8134672" cy="792088"/>
          </a:xfrm>
        </p:spPr>
        <p:txBody>
          <a:bodyPr>
            <a:noAutofit/>
          </a:bodyPr>
          <a:lstStyle/>
          <a:p>
            <a:r>
              <a:rPr lang="fr-CA" sz="4000" dirty="0" smtClean="0"/>
              <a:t/>
            </a:r>
            <a:br>
              <a:rPr lang="fr-CA" sz="4000" dirty="0" smtClean="0"/>
            </a:br>
            <a:endParaRPr lang="fr-CA" sz="4000" dirty="0"/>
          </a:p>
        </p:txBody>
      </p:sp>
      <p:sp>
        <p:nvSpPr>
          <p:cNvPr id="3" name="Sous-titre 2"/>
          <p:cNvSpPr>
            <a:spLocks noGrp="1"/>
          </p:cNvSpPr>
          <p:nvPr>
            <p:ph type="subTitle" idx="1"/>
            <p:custDataLst>
              <p:tags r:id="rId2"/>
            </p:custDataLst>
          </p:nvPr>
        </p:nvSpPr>
        <p:spPr>
          <a:xfrm>
            <a:off x="539552" y="836712"/>
            <a:ext cx="8136904" cy="5256584"/>
          </a:xfrm>
        </p:spPr>
        <p:txBody>
          <a:bodyPr>
            <a:normAutofit fontScale="32500" lnSpcReduction="20000"/>
          </a:bodyPr>
          <a:lstStyle/>
          <a:p>
            <a:pPr algn="l"/>
            <a:r>
              <a:rPr lang="fr-CA" sz="12800" dirty="0" smtClean="0">
                <a:solidFill>
                  <a:schemeClr val="tx2">
                    <a:lumMod val="75000"/>
                  </a:schemeClr>
                </a:solidFill>
              </a:rPr>
              <a:t>Les </a:t>
            </a:r>
            <a:r>
              <a:rPr lang="fr-CA" sz="12800" dirty="0" smtClean="0">
                <a:solidFill>
                  <a:schemeClr val="tx2">
                    <a:lumMod val="75000"/>
                  </a:schemeClr>
                </a:solidFill>
                <a:effectLst>
                  <a:outerShdw blurRad="38100" dist="38100" dir="2700000" algn="tl">
                    <a:srgbClr val="000000">
                      <a:alpha val="43137"/>
                    </a:srgbClr>
                  </a:outerShdw>
                </a:effectLst>
              </a:rPr>
              <a:t>erreurs</a:t>
            </a:r>
            <a:r>
              <a:rPr lang="fr-CA" sz="12800" dirty="0" smtClean="0">
                <a:solidFill>
                  <a:schemeClr val="tx2">
                    <a:lumMod val="75000"/>
                  </a:schemeClr>
                </a:solidFill>
              </a:rPr>
              <a:t> constituent une source abondante et inépuisable de </a:t>
            </a:r>
            <a:r>
              <a:rPr lang="fr-CA" sz="12800" dirty="0" smtClean="0">
                <a:solidFill>
                  <a:schemeClr val="tx2">
                    <a:lumMod val="75000"/>
                  </a:schemeClr>
                </a:solidFill>
                <a:effectLst>
                  <a:outerShdw blurRad="38100" dist="38100" dir="2700000" algn="tl">
                    <a:srgbClr val="000000">
                      <a:alpha val="43137"/>
                    </a:srgbClr>
                  </a:outerShdw>
                </a:effectLst>
              </a:rPr>
              <a:t>repères pour l’apprentissage</a:t>
            </a:r>
            <a:r>
              <a:rPr lang="fr-CA" sz="12800" dirty="0" smtClean="0">
                <a:solidFill>
                  <a:schemeClr val="tx2">
                    <a:lumMod val="75000"/>
                  </a:schemeClr>
                </a:solidFill>
              </a:rPr>
              <a:t>. </a:t>
            </a:r>
          </a:p>
          <a:p>
            <a:endParaRPr lang="fr-CA" sz="12800" dirty="0">
              <a:solidFill>
                <a:schemeClr val="tx2">
                  <a:lumMod val="75000"/>
                </a:schemeClr>
              </a:solidFill>
            </a:endParaRPr>
          </a:p>
          <a:p>
            <a:pPr algn="l"/>
            <a:r>
              <a:rPr lang="fr-CA" sz="12800" dirty="0" smtClean="0">
                <a:solidFill>
                  <a:schemeClr val="tx2">
                    <a:lumMod val="75000"/>
                  </a:schemeClr>
                </a:solidFill>
              </a:rPr>
              <a:t>Mais comment les erreurs des étudiants sont-elles </a:t>
            </a:r>
            <a:r>
              <a:rPr lang="fr-CA" sz="12800" dirty="0" smtClean="0">
                <a:solidFill>
                  <a:schemeClr val="tx2">
                    <a:lumMod val="75000"/>
                  </a:schemeClr>
                </a:solidFill>
                <a:effectLst>
                  <a:outerShdw blurRad="38100" dist="38100" dir="2700000" algn="tl">
                    <a:srgbClr val="000000">
                      <a:alpha val="43137"/>
                    </a:srgbClr>
                  </a:outerShdw>
                </a:effectLst>
              </a:rPr>
              <a:t>analysées et utilisées par les enseignants? </a:t>
            </a:r>
          </a:p>
          <a:p>
            <a:endParaRPr lang="fr-CA" sz="12800" dirty="0" smtClean="0">
              <a:solidFill>
                <a:schemeClr val="tx2">
                  <a:lumMod val="75000"/>
                </a:schemeClr>
              </a:solidFill>
              <a:effectLst>
                <a:outerShdw blurRad="38100" dist="38100" dir="2700000" algn="tl">
                  <a:srgbClr val="000000">
                    <a:alpha val="43137"/>
                  </a:srgbClr>
                </a:outerShdw>
              </a:effectLst>
            </a:endParaRPr>
          </a:p>
          <a:p>
            <a:pPr algn="just"/>
            <a:endParaRPr lang="fr-CA" sz="8000" dirty="0"/>
          </a:p>
          <a:p>
            <a:endParaRPr lang="fr-CA" dirty="0"/>
          </a:p>
        </p:txBody>
      </p:sp>
    </p:spTree>
    <p:extLst>
      <p:ext uri="{BB962C8B-B14F-4D97-AF65-F5344CB8AC3E}">
        <p14:creationId xmlns:p14="http://schemas.microsoft.com/office/powerpoint/2010/main" xmlns="" val="34868322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p:txBody>
          <a:bodyPr>
            <a:normAutofit/>
          </a:bodyPr>
          <a:lstStyle/>
          <a:p>
            <a:pPr marL="0" indent="0">
              <a:buNone/>
            </a:pPr>
            <a:r>
              <a:rPr lang="fr-CA" sz="4400" dirty="0" smtClean="0"/>
              <a:t>Analyse </a:t>
            </a:r>
            <a:r>
              <a:rPr lang="fr-CA" sz="4400" dirty="0"/>
              <a:t>d</a:t>
            </a:r>
            <a:r>
              <a:rPr lang="fr-CA" sz="4400" dirty="0" smtClean="0"/>
              <a:t>es pratiques didactiques des enseignants concernant les erreurs des étudiants.</a:t>
            </a:r>
          </a:p>
          <a:p>
            <a:pPr marL="0" indent="0">
              <a:buNone/>
            </a:pPr>
            <a:r>
              <a:rPr lang="fr-CA" sz="1400" dirty="0" smtClean="0">
                <a:hlinkClick r:id="rId5"/>
              </a:rPr>
              <a:t>http</a:t>
            </a:r>
            <a:r>
              <a:rPr lang="fr-CA" sz="1400" dirty="0">
                <a:hlinkClick r:id="rId5"/>
              </a:rPr>
              <a:t>://www.cdc.qc.ca/universite/sherbrooke/033628-briere-analyse-pratiques-didactiques-personnel-enseignant-collegial-erreurs-etudiants-essai-usherbrooke-2015.pdf</a:t>
            </a:r>
            <a:r>
              <a:rPr lang="fr-CA" sz="1400" dirty="0"/>
              <a:t> .</a:t>
            </a:r>
            <a:endParaRPr lang="fr-CA" sz="1400" dirty="0" smtClean="0"/>
          </a:p>
          <a:p>
            <a:pPr marL="0" indent="0" algn="ctr">
              <a:buNone/>
            </a:pPr>
            <a:endParaRPr lang="fr-CA" sz="4400" dirty="0"/>
          </a:p>
        </p:txBody>
      </p:sp>
      <p:sp>
        <p:nvSpPr>
          <p:cNvPr id="3" name="Titre 2"/>
          <p:cNvSpPr>
            <a:spLocks noGrp="1"/>
          </p:cNvSpPr>
          <p:nvPr>
            <p:ph type="title"/>
            <p:custDataLst>
              <p:tags r:id="rId2"/>
            </p:custDataLst>
          </p:nvPr>
        </p:nvSpPr>
        <p:spPr>
          <a:xfrm>
            <a:off x="457200" y="338328"/>
            <a:ext cx="8219256" cy="1938544"/>
          </a:xfrm>
        </p:spPr>
        <p:txBody>
          <a:bodyPr>
            <a:normAutofit/>
          </a:bodyPr>
          <a:lstStyle/>
          <a:p>
            <a:r>
              <a:rPr lang="fr-CA" dirty="0" smtClean="0"/>
              <a:t>Visées de la recherche</a:t>
            </a:r>
            <a:endParaRPr lang="fr-CA" dirty="0"/>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4</a:t>
            </a:fld>
            <a:endParaRPr lang="fr-CA"/>
          </a:p>
        </p:txBody>
      </p:sp>
    </p:spTree>
    <p:extLst>
      <p:ext uri="{BB962C8B-B14F-4D97-AF65-F5344CB8AC3E}">
        <p14:creationId xmlns:p14="http://schemas.microsoft.com/office/powerpoint/2010/main" xmlns="" val="404937686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custDataLst>
              <p:tags r:id="rId1"/>
            </p:custDataLst>
          </p:nvPr>
        </p:nvSpPr>
        <p:spPr>
          <a:xfrm>
            <a:off x="872067" y="2132856"/>
            <a:ext cx="7408333" cy="4320480"/>
          </a:xfrm>
        </p:spPr>
        <p:txBody>
          <a:bodyPr>
            <a:normAutofit/>
          </a:bodyPr>
          <a:lstStyle/>
          <a:p>
            <a:endParaRPr lang="fr-CA" dirty="0" smtClean="0"/>
          </a:p>
          <a:p>
            <a:pPr lvl="0"/>
            <a:r>
              <a:rPr lang="fr-CA" sz="2800" dirty="0" smtClean="0"/>
              <a:t>Identifier </a:t>
            </a:r>
            <a:r>
              <a:rPr lang="fr-CA" sz="2800" dirty="0"/>
              <a:t>les </a:t>
            </a:r>
            <a:r>
              <a:rPr lang="fr-CA" sz="2800" b="1" i="1" dirty="0"/>
              <a:t>pratiques</a:t>
            </a:r>
            <a:r>
              <a:rPr lang="fr-CA" sz="2800" dirty="0"/>
              <a:t> </a:t>
            </a:r>
            <a:r>
              <a:rPr lang="fr-CA" sz="2800" dirty="0" smtClean="0"/>
              <a:t>enseignantes concernant </a:t>
            </a:r>
            <a:r>
              <a:rPr lang="fr-CA" sz="2800" dirty="0"/>
              <a:t>les </a:t>
            </a:r>
            <a:r>
              <a:rPr lang="fr-CA" sz="2800" b="1" i="1" dirty="0"/>
              <a:t>erreurs</a:t>
            </a:r>
            <a:r>
              <a:rPr lang="fr-CA" sz="2800" dirty="0"/>
              <a:t> en lien avec les </a:t>
            </a:r>
            <a:r>
              <a:rPr lang="fr-CA" sz="2800" b="1" i="1" dirty="0"/>
              <a:t>perceptions et représentations </a:t>
            </a:r>
            <a:r>
              <a:rPr lang="fr-CA" sz="2800" dirty="0"/>
              <a:t>identifiées; </a:t>
            </a:r>
          </a:p>
          <a:p>
            <a:pPr lvl="0"/>
            <a:r>
              <a:rPr lang="fr-CA" sz="2800" b="1" i="1" dirty="0" smtClean="0"/>
              <a:t>Analyser </a:t>
            </a:r>
            <a:r>
              <a:rPr lang="fr-CA" sz="2800" b="1" i="1" dirty="0"/>
              <a:t>les pratiques </a:t>
            </a:r>
            <a:r>
              <a:rPr lang="fr-CA" sz="2800" dirty="0"/>
              <a:t>concrètes; </a:t>
            </a:r>
          </a:p>
          <a:p>
            <a:pPr lvl="0"/>
            <a:r>
              <a:rPr lang="fr-CA" sz="2800" b="1" i="1" dirty="0" smtClean="0"/>
              <a:t>Définir l’influence des représentations </a:t>
            </a:r>
            <a:r>
              <a:rPr lang="fr-CA" sz="2800" b="1" i="1" dirty="0"/>
              <a:t>et perceptions</a:t>
            </a:r>
            <a:r>
              <a:rPr lang="fr-CA" sz="2800" dirty="0"/>
              <a:t> </a:t>
            </a:r>
            <a:r>
              <a:rPr lang="fr-CA" sz="2800" dirty="0" smtClean="0"/>
              <a:t>enseignantes </a:t>
            </a:r>
            <a:r>
              <a:rPr lang="fr-CA" sz="2800" b="1" i="1" dirty="0" smtClean="0"/>
              <a:t>sur les pratiques </a:t>
            </a:r>
            <a:r>
              <a:rPr lang="fr-CA" sz="2800" dirty="0"/>
              <a:t>concernant les erreurs. </a:t>
            </a:r>
          </a:p>
        </p:txBody>
      </p:sp>
      <p:sp>
        <p:nvSpPr>
          <p:cNvPr id="2" name="Titre 1"/>
          <p:cNvSpPr>
            <a:spLocks noGrp="1"/>
          </p:cNvSpPr>
          <p:nvPr>
            <p:ph type="title"/>
            <p:custDataLst>
              <p:tags r:id="rId2"/>
            </p:custDataLst>
          </p:nvPr>
        </p:nvSpPr>
        <p:spPr>
          <a:xfrm>
            <a:off x="457200" y="338328"/>
            <a:ext cx="8229600" cy="1506496"/>
          </a:xfrm>
        </p:spPr>
        <p:txBody>
          <a:bodyPr>
            <a:normAutofit/>
          </a:bodyPr>
          <a:lstStyle/>
          <a:p>
            <a:r>
              <a:rPr lang="fr-CA" dirty="0" smtClean="0">
                <a:solidFill>
                  <a:schemeClr val="bg1"/>
                </a:solidFill>
              </a:rPr>
              <a:t>OBJECTIFS de l’étude</a:t>
            </a:r>
            <a:endParaRPr lang="fr-CA" dirty="0">
              <a:solidFill>
                <a:schemeClr val="bg1"/>
              </a:solidFill>
            </a:endParaRPr>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5</a:t>
            </a:fld>
            <a:endParaRPr lang="fr-CA"/>
          </a:p>
        </p:txBody>
      </p:sp>
    </p:spTree>
    <p:extLst>
      <p:ext uri="{BB962C8B-B14F-4D97-AF65-F5344CB8AC3E}">
        <p14:creationId xmlns:p14="http://schemas.microsoft.com/office/powerpoint/2010/main" xmlns="" val="32223338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539551" y="1916832"/>
            <a:ext cx="7992889" cy="4392488"/>
          </a:xfrm>
        </p:spPr>
        <p:txBody>
          <a:bodyPr>
            <a:normAutofit lnSpcReduction="10000"/>
          </a:bodyPr>
          <a:lstStyle/>
          <a:p>
            <a:endParaRPr lang="fr-CA" dirty="0" smtClean="0"/>
          </a:p>
          <a:p>
            <a:pPr marL="0" indent="0">
              <a:buNone/>
            </a:pPr>
            <a:r>
              <a:rPr lang="fr-CA" dirty="0" smtClean="0"/>
              <a:t>Étude de cas </a:t>
            </a:r>
            <a:r>
              <a:rPr lang="fr-CA" b="1" i="1" dirty="0" smtClean="0"/>
              <a:t>exploratoire, qualitative et interpréta</a:t>
            </a:r>
            <a:r>
              <a:rPr lang="fr-CA" dirty="0" smtClean="0"/>
              <a:t>tive</a:t>
            </a:r>
            <a:r>
              <a:rPr lang="fr-CA" dirty="0"/>
              <a:t> Entrevues semi-dirigées</a:t>
            </a:r>
          </a:p>
          <a:p>
            <a:pPr marL="0" indent="0">
              <a:buNone/>
            </a:pPr>
            <a:r>
              <a:rPr lang="fr-CA" dirty="0" smtClean="0"/>
              <a:t>Cinq enseignants au collégial entre 8 et 29 ans d’expérience provenant de programmes d’enseignements diversifiés du collégial</a:t>
            </a:r>
          </a:p>
          <a:p>
            <a:pPr marL="0" indent="0">
              <a:buNone/>
            </a:pPr>
            <a:r>
              <a:rPr lang="fr-CA" dirty="0" smtClean="0"/>
              <a:t>15 </a:t>
            </a:r>
            <a:r>
              <a:rPr lang="fr-CA" dirty="0"/>
              <a:t>variables suggérées par le questionnaire </a:t>
            </a:r>
            <a:r>
              <a:rPr lang="fr-CA" dirty="0" smtClean="0"/>
              <a:t>d’entrevue</a:t>
            </a:r>
          </a:p>
          <a:p>
            <a:pPr marL="0" indent="0">
              <a:buNone/>
            </a:pPr>
            <a:r>
              <a:rPr lang="fr-CA" dirty="0" smtClean="0"/>
              <a:t>218 </a:t>
            </a:r>
            <a:r>
              <a:rPr lang="fr-CA" dirty="0"/>
              <a:t>codes </a:t>
            </a:r>
          </a:p>
          <a:p>
            <a:pPr marL="0" indent="0">
              <a:buNone/>
            </a:pPr>
            <a:r>
              <a:rPr lang="fr-CA" dirty="0" smtClean="0"/>
              <a:t>1333 </a:t>
            </a:r>
            <a:r>
              <a:rPr lang="fr-CA" dirty="0"/>
              <a:t>segments </a:t>
            </a:r>
            <a:r>
              <a:rPr lang="fr-CA" dirty="0" smtClean="0"/>
              <a:t>des propos codés dont plusieurs sélectionnés pour définir les pratiques enseignantes concernant les erreurs</a:t>
            </a:r>
          </a:p>
          <a:p>
            <a:endParaRPr lang="fr-CA" dirty="0" smtClean="0"/>
          </a:p>
          <a:p>
            <a:pPr marL="0" indent="0">
              <a:buNone/>
            </a:pPr>
            <a:endParaRPr lang="fr-CA" dirty="0" smtClean="0"/>
          </a:p>
          <a:p>
            <a:endParaRPr lang="fr-CA" dirty="0" smtClean="0"/>
          </a:p>
        </p:txBody>
      </p:sp>
      <p:sp>
        <p:nvSpPr>
          <p:cNvPr id="3" name="Titre 2"/>
          <p:cNvSpPr>
            <a:spLocks noGrp="1"/>
          </p:cNvSpPr>
          <p:nvPr>
            <p:ph type="title"/>
            <p:custDataLst>
              <p:tags r:id="rId2"/>
            </p:custDataLst>
          </p:nvPr>
        </p:nvSpPr>
        <p:spPr/>
        <p:txBody>
          <a:bodyPr>
            <a:normAutofit/>
          </a:bodyPr>
          <a:lstStyle/>
          <a:p>
            <a:r>
              <a:rPr lang="fr-CA" dirty="0" smtClean="0"/>
              <a:t>Méthodologie</a:t>
            </a:r>
            <a:endParaRPr lang="fr-CA" dirty="0"/>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6</a:t>
            </a:fld>
            <a:endParaRPr lang="fr-CA"/>
          </a:p>
        </p:txBody>
      </p:sp>
    </p:spTree>
    <p:extLst>
      <p:ext uri="{BB962C8B-B14F-4D97-AF65-F5344CB8AC3E}">
        <p14:creationId xmlns:p14="http://schemas.microsoft.com/office/powerpoint/2010/main" xmlns="" val="3183107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72067" y="2204864"/>
            <a:ext cx="7408333" cy="3921299"/>
          </a:xfrm>
        </p:spPr>
        <p:txBody>
          <a:bodyPr>
            <a:normAutofit fontScale="92500" lnSpcReduction="10000"/>
          </a:bodyPr>
          <a:lstStyle/>
          <a:p>
            <a:r>
              <a:rPr lang="fr-CA" sz="3200" b="1" dirty="0" smtClean="0"/>
              <a:t>Quels seraient vos propos pour décrire vos pratiques selon les erreurs que vous détectez?</a:t>
            </a:r>
          </a:p>
          <a:p>
            <a:r>
              <a:rPr lang="fr-CA" sz="3200" b="1" dirty="0" smtClean="0"/>
              <a:t>Faisons l’exercice</a:t>
            </a:r>
          </a:p>
          <a:p>
            <a:r>
              <a:rPr lang="fr-CA" sz="3200" b="1" dirty="0" smtClean="0"/>
              <a:t>Qu’est-ce </a:t>
            </a:r>
            <a:r>
              <a:rPr lang="fr-CA" sz="3200" b="1" dirty="0"/>
              <a:t>que les erreurs des étudiants vous amènent à faire? </a:t>
            </a:r>
            <a:endParaRPr lang="fr-CA" sz="3200" b="1" dirty="0" smtClean="0"/>
          </a:p>
          <a:p>
            <a:endParaRPr lang="fr-CA" b="1" dirty="0" smtClean="0"/>
          </a:p>
          <a:p>
            <a:endParaRPr lang="fr-CA" b="1" dirty="0" smtClean="0"/>
          </a:p>
          <a:p>
            <a:pPr marL="0" indent="0">
              <a:buNone/>
            </a:pPr>
            <a:r>
              <a:rPr lang="fr-CA" dirty="0"/>
              <a:t> </a:t>
            </a:r>
          </a:p>
          <a:p>
            <a:endParaRPr lang="fr-CA" dirty="0"/>
          </a:p>
        </p:txBody>
      </p:sp>
      <p:sp>
        <p:nvSpPr>
          <p:cNvPr id="3" name="Espace réservé du numéro de diapositive 2"/>
          <p:cNvSpPr>
            <a:spLocks noGrp="1"/>
          </p:cNvSpPr>
          <p:nvPr>
            <p:ph type="sldNum" sz="quarter" idx="12"/>
          </p:nvPr>
        </p:nvSpPr>
        <p:spPr/>
        <p:txBody>
          <a:bodyPr/>
          <a:lstStyle/>
          <a:p>
            <a:fld id="{B8D918DC-DB0E-4B70-8D27-C3AE1E260A43}" type="slidenum">
              <a:rPr lang="fr-CA" smtClean="0"/>
              <a:pPr/>
              <a:t>7</a:t>
            </a:fld>
            <a:endParaRPr lang="fr-CA"/>
          </a:p>
        </p:txBody>
      </p:sp>
      <p:sp>
        <p:nvSpPr>
          <p:cNvPr id="4" name="Titre 3"/>
          <p:cNvSpPr>
            <a:spLocks noGrp="1"/>
          </p:cNvSpPr>
          <p:nvPr>
            <p:ph type="title"/>
          </p:nvPr>
        </p:nvSpPr>
        <p:spPr>
          <a:xfrm>
            <a:off x="467544" y="116632"/>
            <a:ext cx="8229600" cy="1872208"/>
          </a:xfrm>
        </p:spPr>
        <p:txBody>
          <a:bodyPr>
            <a:normAutofit/>
          </a:bodyPr>
          <a:lstStyle/>
          <a:p>
            <a:r>
              <a:rPr lang="fr-CA" dirty="0" smtClean="0"/>
              <a:t>Question et réponses ….</a:t>
            </a:r>
            <a:br>
              <a:rPr lang="fr-CA" dirty="0" smtClean="0"/>
            </a:br>
            <a:r>
              <a:rPr lang="fr-CA" dirty="0" smtClean="0"/>
              <a:t>à vous de jouer</a:t>
            </a:r>
            <a:endParaRPr lang="fr-CA" dirty="0"/>
          </a:p>
        </p:txBody>
      </p:sp>
    </p:spTree>
    <p:extLst>
      <p:ext uri="{BB962C8B-B14F-4D97-AF65-F5344CB8AC3E}">
        <p14:creationId xmlns:p14="http://schemas.microsoft.com/office/powerpoint/2010/main" xmlns="" val="1087156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872067" y="2060848"/>
            <a:ext cx="7408333" cy="4065315"/>
          </a:xfrm>
        </p:spPr>
        <p:txBody>
          <a:bodyPr>
            <a:normAutofit lnSpcReduction="10000"/>
          </a:bodyPr>
          <a:lstStyle/>
          <a:p>
            <a:pPr lvl="0"/>
            <a:r>
              <a:rPr lang="fr-CA" dirty="0"/>
              <a:t>Remise en </a:t>
            </a:r>
            <a:r>
              <a:rPr lang="fr-CA" dirty="0" smtClean="0"/>
              <a:t>question</a:t>
            </a:r>
          </a:p>
          <a:p>
            <a:pPr lvl="0"/>
            <a:r>
              <a:rPr lang="fr-CA" dirty="0" smtClean="0"/>
              <a:t>Recherche de la cause</a:t>
            </a:r>
            <a:endParaRPr lang="fr-CA" dirty="0"/>
          </a:p>
          <a:p>
            <a:pPr lvl="0"/>
            <a:r>
              <a:rPr lang="fr-CA" dirty="0"/>
              <a:t>Étude des </a:t>
            </a:r>
            <a:r>
              <a:rPr lang="fr-CA" dirty="0" smtClean="0"/>
              <a:t>stratégies d’évaluation</a:t>
            </a:r>
            <a:endParaRPr lang="fr-CA" dirty="0"/>
          </a:p>
          <a:p>
            <a:pPr lvl="0"/>
            <a:r>
              <a:rPr lang="fr-CA" dirty="0" smtClean="0"/>
              <a:t>Utilisation de l’erreur dans de nouveaux exercices</a:t>
            </a:r>
          </a:p>
          <a:p>
            <a:pPr lvl="0"/>
            <a:r>
              <a:rPr lang="fr-CA" dirty="0" smtClean="0"/>
              <a:t>Vérification des étapes de la construction des connaissances</a:t>
            </a:r>
          </a:p>
          <a:p>
            <a:pPr lvl="0"/>
            <a:r>
              <a:rPr lang="fr-CA" dirty="0" smtClean="0"/>
              <a:t>Réinvestissement des notions </a:t>
            </a:r>
            <a:endParaRPr lang="fr-CA" dirty="0"/>
          </a:p>
          <a:p>
            <a:pPr lvl="0"/>
            <a:r>
              <a:rPr lang="fr-CA" dirty="0" smtClean="0"/>
              <a:t>Recherche de l’autonomie des étudiants</a:t>
            </a:r>
          </a:p>
          <a:p>
            <a:pPr lvl="0"/>
            <a:r>
              <a:rPr lang="fr-CA" dirty="0" smtClean="0"/>
              <a:t>Préoccupation quant à la motivation de étudiants</a:t>
            </a:r>
          </a:p>
          <a:p>
            <a:r>
              <a:rPr lang="fr-CA" dirty="0" smtClean="0"/>
              <a:t>Autres</a:t>
            </a:r>
            <a:r>
              <a:rPr lang="fr-CA" dirty="0"/>
              <a:t> </a:t>
            </a:r>
          </a:p>
        </p:txBody>
      </p:sp>
      <p:sp>
        <p:nvSpPr>
          <p:cNvPr id="3" name="Espace réservé du numéro de diapositive 2"/>
          <p:cNvSpPr>
            <a:spLocks noGrp="1"/>
          </p:cNvSpPr>
          <p:nvPr>
            <p:ph type="sldNum" sz="quarter" idx="12"/>
          </p:nvPr>
        </p:nvSpPr>
        <p:spPr/>
        <p:txBody>
          <a:bodyPr/>
          <a:lstStyle/>
          <a:p>
            <a:fld id="{B8D918DC-DB0E-4B70-8D27-C3AE1E260A43}" type="slidenum">
              <a:rPr lang="fr-CA" smtClean="0"/>
              <a:pPr/>
              <a:t>8</a:t>
            </a:fld>
            <a:endParaRPr lang="fr-CA"/>
          </a:p>
        </p:txBody>
      </p:sp>
      <p:sp>
        <p:nvSpPr>
          <p:cNvPr id="4" name="Titre 3"/>
          <p:cNvSpPr>
            <a:spLocks noGrp="1"/>
          </p:cNvSpPr>
          <p:nvPr>
            <p:ph type="title"/>
          </p:nvPr>
        </p:nvSpPr>
        <p:spPr/>
        <p:txBody>
          <a:bodyPr>
            <a:normAutofit fontScale="90000"/>
          </a:bodyPr>
          <a:lstStyle/>
          <a:p>
            <a:r>
              <a:rPr lang="fr-CA" dirty="0" smtClean="0"/>
              <a:t>Quel que soit le programme d’enseignement l’erreur suscite</a:t>
            </a:r>
            <a:endParaRPr lang="fr-CA" dirty="0"/>
          </a:p>
        </p:txBody>
      </p:sp>
    </p:spTree>
    <p:extLst>
      <p:ext uri="{BB962C8B-B14F-4D97-AF65-F5344CB8AC3E}">
        <p14:creationId xmlns:p14="http://schemas.microsoft.com/office/powerpoint/2010/main" xmlns="" val="2425344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custDataLst>
              <p:tags r:id="rId1"/>
            </p:custDataLst>
          </p:nvPr>
        </p:nvSpPr>
        <p:spPr>
          <a:xfrm>
            <a:off x="467545" y="2132856"/>
            <a:ext cx="8136903" cy="4392488"/>
          </a:xfrm>
        </p:spPr>
        <p:txBody>
          <a:bodyPr>
            <a:normAutofit fontScale="62500" lnSpcReduction="20000"/>
          </a:bodyPr>
          <a:lstStyle/>
          <a:p>
            <a:endParaRPr lang="fr-CA" sz="2900" i="1" dirty="0" smtClean="0"/>
          </a:p>
          <a:p>
            <a:pPr marL="0" indent="0">
              <a:buNone/>
            </a:pPr>
            <a:r>
              <a:rPr lang="fr-CA" sz="2900" i="1" dirty="0" smtClean="0"/>
              <a:t>L’erreur </a:t>
            </a:r>
            <a:r>
              <a:rPr lang="fr-CA" sz="2900" i="1" dirty="0"/>
              <a:t>me fait poser des questions moi-même sur la manière dont j'aborde le concept, sur le temps que j'y </a:t>
            </a:r>
            <a:r>
              <a:rPr lang="fr-CA" sz="2900" i="1" dirty="0" smtClean="0"/>
              <a:t>consacre. </a:t>
            </a:r>
            <a:endParaRPr lang="fr-CA" sz="2900" i="1" dirty="0" smtClean="0">
              <a:solidFill>
                <a:srgbClr val="FFC000"/>
              </a:solidFill>
            </a:endParaRPr>
          </a:p>
          <a:p>
            <a:pPr marL="0" indent="0">
              <a:buNone/>
            </a:pPr>
            <a:endParaRPr lang="fr-CA" sz="2900" i="1" dirty="0" smtClean="0"/>
          </a:p>
          <a:p>
            <a:pPr marL="0" indent="0">
              <a:buNone/>
            </a:pPr>
            <a:r>
              <a:rPr lang="fr-CA" sz="2900" i="1" dirty="0" smtClean="0"/>
              <a:t>C'est </a:t>
            </a:r>
            <a:r>
              <a:rPr lang="fr-CA" sz="2900" i="1" dirty="0"/>
              <a:t>une chose de faire un travail, mais si on ne le regarde jamais après, on ne va rien </a:t>
            </a:r>
            <a:r>
              <a:rPr lang="fr-CA" sz="2900" i="1" dirty="0" smtClean="0"/>
              <a:t>apprendre…. , </a:t>
            </a:r>
            <a:r>
              <a:rPr lang="fr-CA" sz="2900" i="1" dirty="0"/>
              <a:t>pour qu'il y ait plus de chance que ça reste long terme, j'ai produit un guide d’étude personnelle permettant </a:t>
            </a:r>
            <a:r>
              <a:rPr lang="fr-CA" sz="2900" i="1" dirty="0" smtClean="0"/>
              <a:t>aux étudiants de </a:t>
            </a:r>
            <a:r>
              <a:rPr lang="fr-CA" sz="2900" i="1" dirty="0"/>
              <a:t>corriger leurs </a:t>
            </a:r>
            <a:r>
              <a:rPr lang="fr-CA" sz="2900" i="1" dirty="0" smtClean="0"/>
              <a:t>erreurs. </a:t>
            </a:r>
          </a:p>
          <a:p>
            <a:pPr marL="0" indent="0">
              <a:buNone/>
            </a:pPr>
            <a:endParaRPr lang="fr-CA" sz="2900" dirty="0"/>
          </a:p>
          <a:p>
            <a:pPr marL="0" indent="0">
              <a:buNone/>
            </a:pPr>
            <a:r>
              <a:rPr lang="fr-CA" sz="2900" i="1" dirty="0"/>
              <a:t>Un étudiant qui ne fait pas </a:t>
            </a:r>
            <a:r>
              <a:rPr lang="fr-CA" sz="2900" i="1" dirty="0" smtClean="0"/>
              <a:t>d'erreurs </a:t>
            </a:r>
            <a:r>
              <a:rPr lang="fr-CA" sz="2900" i="1" dirty="0"/>
              <a:t>m'inquiète parce que le jour où il va être confronté à l'erreur, il ne saura pas quoi faire, il n'aura pas de stratégie de </a:t>
            </a:r>
            <a:r>
              <a:rPr lang="fr-CA" sz="2900" i="1" dirty="0" smtClean="0"/>
              <a:t>solution.</a:t>
            </a:r>
            <a:r>
              <a:rPr lang="fr-CA" sz="2900" i="1" dirty="0"/>
              <a:t> </a:t>
            </a:r>
            <a:endParaRPr lang="fr-CA" sz="2900" i="1" dirty="0" smtClean="0">
              <a:solidFill>
                <a:srgbClr val="FFC000"/>
              </a:solidFill>
            </a:endParaRPr>
          </a:p>
          <a:p>
            <a:pPr marL="0" indent="0">
              <a:buNone/>
            </a:pPr>
            <a:endParaRPr lang="fr-CA" sz="2900" i="1" dirty="0" smtClean="0"/>
          </a:p>
          <a:p>
            <a:pPr marL="0" indent="0">
              <a:buNone/>
            </a:pPr>
            <a:r>
              <a:rPr lang="fr-CA" sz="2900" i="1" dirty="0" smtClean="0"/>
              <a:t>Comment </a:t>
            </a:r>
            <a:r>
              <a:rPr lang="fr-CA" sz="2900" i="1" dirty="0"/>
              <a:t>c'est construit dans la tête de l’étudiant</a:t>
            </a:r>
            <a:r>
              <a:rPr lang="fr-CA" sz="2900" dirty="0"/>
              <a:t> ? </a:t>
            </a:r>
            <a:endParaRPr lang="fr-CA" sz="2900" dirty="0" smtClean="0">
              <a:solidFill>
                <a:srgbClr val="FFC000"/>
              </a:solidFill>
            </a:endParaRPr>
          </a:p>
          <a:p>
            <a:pPr marL="0" indent="0">
              <a:buNone/>
            </a:pPr>
            <a:endParaRPr lang="fr-CA" sz="2900" i="1" dirty="0">
              <a:solidFill>
                <a:srgbClr val="FFC000"/>
              </a:solidFill>
            </a:endParaRPr>
          </a:p>
          <a:p>
            <a:pPr marL="0" indent="0">
              <a:buNone/>
            </a:pPr>
            <a:r>
              <a:rPr lang="fr-CA" sz="2900" i="1" dirty="0" smtClean="0"/>
              <a:t>Je </a:t>
            </a:r>
            <a:r>
              <a:rPr lang="fr-CA" sz="2900" i="1" dirty="0"/>
              <a:t>ne mets pas ça sous le tapis</a:t>
            </a:r>
            <a:r>
              <a:rPr lang="fr-CA" sz="2900" dirty="0"/>
              <a:t> et </a:t>
            </a:r>
            <a:r>
              <a:rPr lang="fr-CA" sz="2900" i="1" dirty="0"/>
              <a:t>je reviens, on reprend ça. Comme une pâte à pain, les étudiants vont la pétrir… alors donc, ils corrigent </a:t>
            </a:r>
            <a:r>
              <a:rPr lang="fr-CA" sz="2900" dirty="0"/>
              <a:t>et</a:t>
            </a:r>
            <a:r>
              <a:rPr lang="fr-CA" sz="2900" i="1" dirty="0"/>
              <a:t> ça a transformé mon enseignement pour le mieux</a:t>
            </a:r>
            <a:r>
              <a:rPr lang="fr-CA" sz="2900" dirty="0"/>
              <a:t>. </a:t>
            </a:r>
            <a:endParaRPr lang="fr-CA" sz="2800" dirty="0">
              <a:solidFill>
                <a:srgbClr val="FFC000"/>
              </a:solidFill>
            </a:endParaRPr>
          </a:p>
          <a:p>
            <a:pPr marL="0" indent="0">
              <a:buNone/>
            </a:pPr>
            <a:endParaRPr lang="fr-CA" sz="2900" i="1" dirty="0" smtClean="0">
              <a:solidFill>
                <a:srgbClr val="FFC000"/>
              </a:solidFill>
            </a:endParaRPr>
          </a:p>
          <a:p>
            <a:pPr marL="0" indent="0">
              <a:buNone/>
            </a:pPr>
            <a:endParaRPr lang="fr-CA" sz="2900" dirty="0">
              <a:solidFill>
                <a:srgbClr val="FFC000"/>
              </a:solidFill>
            </a:endParaRPr>
          </a:p>
        </p:txBody>
      </p:sp>
      <p:sp>
        <p:nvSpPr>
          <p:cNvPr id="3" name="Titre 2"/>
          <p:cNvSpPr>
            <a:spLocks noGrp="1"/>
          </p:cNvSpPr>
          <p:nvPr>
            <p:ph type="title"/>
            <p:custDataLst>
              <p:tags r:id="rId2"/>
            </p:custDataLst>
          </p:nvPr>
        </p:nvSpPr>
        <p:spPr>
          <a:xfrm>
            <a:off x="457200" y="476672"/>
            <a:ext cx="8229600" cy="1080120"/>
          </a:xfrm>
        </p:spPr>
        <p:txBody>
          <a:bodyPr>
            <a:noAutofit/>
          </a:bodyPr>
          <a:lstStyle/>
          <a:p>
            <a:r>
              <a:rPr lang="fr-CA" sz="4800" dirty="0" smtClean="0">
                <a:solidFill>
                  <a:schemeClr val="bg1"/>
                </a:solidFill>
              </a:rPr>
              <a:t>Tranche de vie d’enseignants</a:t>
            </a:r>
            <a:endParaRPr lang="fr-CA" sz="4800" dirty="0">
              <a:solidFill>
                <a:schemeClr val="bg1"/>
              </a:solidFill>
            </a:endParaRPr>
          </a:p>
        </p:txBody>
      </p:sp>
      <p:sp>
        <p:nvSpPr>
          <p:cNvPr id="4" name="Slide Number Placeholder 3"/>
          <p:cNvSpPr>
            <a:spLocks noGrp="1"/>
          </p:cNvSpPr>
          <p:nvPr>
            <p:ph type="sldNum" sz="quarter" idx="12"/>
            <p:custDataLst>
              <p:tags r:id="rId3"/>
            </p:custDataLst>
          </p:nvPr>
        </p:nvSpPr>
        <p:spPr/>
        <p:txBody>
          <a:bodyPr/>
          <a:lstStyle/>
          <a:p>
            <a:fld id="{B8D918DC-DB0E-4B70-8D27-C3AE1E260A43}" type="slidenum">
              <a:rPr lang="fr-CA" smtClean="0"/>
              <a:pPr/>
              <a:t>9</a:t>
            </a:fld>
            <a:endParaRPr lang="fr-CA"/>
          </a:p>
        </p:txBody>
      </p:sp>
    </p:spTree>
    <p:extLst>
      <p:ext uri="{BB962C8B-B14F-4D97-AF65-F5344CB8AC3E}">
        <p14:creationId xmlns:p14="http://schemas.microsoft.com/office/powerpoint/2010/main" xmlns="" val="11173685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UM" val="1"/>
</p:tagLst>
</file>

<file path=ppt/tags/tag10.xml><?xml version="1.0" encoding="utf-8"?>
<p:tagLst xmlns:a="http://schemas.openxmlformats.org/drawingml/2006/main" xmlns:r="http://schemas.openxmlformats.org/officeDocument/2006/relationships" xmlns:p="http://schemas.openxmlformats.org/presentationml/2006/main">
  <p:tag name="NUM" val="3"/>
</p:tagLst>
</file>

<file path=ppt/tags/tag11.xml><?xml version="1.0" encoding="utf-8"?>
<p:tagLst xmlns:a="http://schemas.openxmlformats.org/drawingml/2006/main" xmlns:r="http://schemas.openxmlformats.org/officeDocument/2006/relationships" xmlns:p="http://schemas.openxmlformats.org/presentationml/2006/main">
  <p:tag name="NUM" val="1"/>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1"/>
</p:tagLst>
</file>

<file path=ppt/tags/tag15.xml><?xml version="1.0" encoding="utf-8"?>
<p:tagLst xmlns:a="http://schemas.openxmlformats.org/drawingml/2006/main" xmlns:r="http://schemas.openxmlformats.org/officeDocument/2006/relationships" xmlns:p="http://schemas.openxmlformats.org/presentationml/2006/main">
  <p:tag name="NUM" val="2"/>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17.xml><?xml version="1.0" encoding="utf-8"?>
<p:tagLst xmlns:a="http://schemas.openxmlformats.org/drawingml/2006/main" xmlns:r="http://schemas.openxmlformats.org/officeDocument/2006/relationships" xmlns:p="http://schemas.openxmlformats.org/presentationml/2006/main">
  <p:tag name="NUM" val="1"/>
</p:tagLst>
</file>

<file path=ppt/tags/tag18.xml><?xml version="1.0" encoding="utf-8"?>
<p:tagLst xmlns:a="http://schemas.openxmlformats.org/drawingml/2006/main" xmlns:r="http://schemas.openxmlformats.org/officeDocument/2006/relationships" xmlns:p="http://schemas.openxmlformats.org/presentationml/2006/main">
  <p:tag name="NUM" val="2"/>
</p:tagLst>
</file>

<file path=ppt/tags/tag19.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2"/>
</p:tagLst>
</file>

<file path=ppt/tags/tag20.xml><?xml version="1.0" encoding="utf-8"?>
<p:tagLst xmlns:a="http://schemas.openxmlformats.org/drawingml/2006/main" xmlns:r="http://schemas.openxmlformats.org/officeDocument/2006/relationships" xmlns:p="http://schemas.openxmlformats.org/presentationml/2006/main">
  <p:tag name="NUM" val="1"/>
</p:tagLst>
</file>

<file path=ppt/tags/tag21.xml><?xml version="1.0" encoding="utf-8"?>
<p:tagLst xmlns:a="http://schemas.openxmlformats.org/drawingml/2006/main" xmlns:r="http://schemas.openxmlformats.org/officeDocument/2006/relationships" xmlns:p="http://schemas.openxmlformats.org/presentationml/2006/main">
  <p:tag name="NUM" val="1"/>
</p:tagLst>
</file>

<file path=ppt/tags/tag22.xml><?xml version="1.0" encoding="utf-8"?>
<p:tagLst xmlns:a="http://schemas.openxmlformats.org/drawingml/2006/main" xmlns:r="http://schemas.openxmlformats.org/officeDocument/2006/relationships" xmlns:p="http://schemas.openxmlformats.org/presentationml/2006/main">
  <p:tag name="NUM" val="2"/>
</p:tagLst>
</file>

<file path=ppt/tags/tag23.xml><?xml version="1.0" encoding="utf-8"?>
<p:tagLst xmlns:a="http://schemas.openxmlformats.org/drawingml/2006/main" xmlns:r="http://schemas.openxmlformats.org/officeDocument/2006/relationships" xmlns:p="http://schemas.openxmlformats.org/presentationml/2006/main">
  <p:tag name="NUM" val="3"/>
</p:tagLst>
</file>

<file path=ppt/tags/tag24.xml><?xml version="1.0" encoding="utf-8"?>
<p:tagLst xmlns:a="http://schemas.openxmlformats.org/drawingml/2006/main" xmlns:r="http://schemas.openxmlformats.org/officeDocument/2006/relationships" xmlns:p="http://schemas.openxmlformats.org/presentationml/2006/main">
  <p:tag name="NUM" val="1"/>
</p:tagLst>
</file>

<file path=ppt/tags/tag25.xml><?xml version="1.0" encoding="utf-8"?>
<p:tagLst xmlns:a="http://schemas.openxmlformats.org/drawingml/2006/main" xmlns:r="http://schemas.openxmlformats.org/officeDocument/2006/relationships" xmlns:p="http://schemas.openxmlformats.org/presentationml/2006/main">
  <p:tag name="NUM" val="2"/>
</p:tagLst>
</file>

<file path=ppt/tags/tag26.xml><?xml version="1.0" encoding="utf-8"?>
<p:tagLst xmlns:a="http://schemas.openxmlformats.org/drawingml/2006/main" xmlns:r="http://schemas.openxmlformats.org/officeDocument/2006/relationships" xmlns:p="http://schemas.openxmlformats.org/presentationml/2006/main">
  <p:tag name="NUM" val="3"/>
</p:tagLst>
</file>

<file path=ppt/tags/tag27.xml><?xml version="1.0" encoding="utf-8"?>
<p:tagLst xmlns:a="http://schemas.openxmlformats.org/drawingml/2006/main" xmlns:r="http://schemas.openxmlformats.org/officeDocument/2006/relationships" xmlns:p="http://schemas.openxmlformats.org/presentationml/2006/main">
  <p:tag name="NUM" val="1"/>
</p:tagLst>
</file>

<file path=ppt/tags/tag28.xml><?xml version="1.0" encoding="utf-8"?>
<p:tagLst xmlns:a="http://schemas.openxmlformats.org/drawingml/2006/main" xmlns:r="http://schemas.openxmlformats.org/officeDocument/2006/relationships" xmlns:p="http://schemas.openxmlformats.org/presentationml/2006/main">
  <p:tag name="NUM" val="2"/>
</p:tagLst>
</file>

<file path=ppt/tags/tag29.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30.xml><?xml version="1.0" encoding="utf-8"?>
<p:tagLst xmlns:a="http://schemas.openxmlformats.org/drawingml/2006/main" xmlns:r="http://schemas.openxmlformats.org/officeDocument/2006/relationships" xmlns:p="http://schemas.openxmlformats.org/presentationml/2006/main">
  <p:tag name="NUM" val="1"/>
</p:tagLst>
</file>

<file path=ppt/tags/tag31.xml><?xml version="1.0" encoding="utf-8"?>
<p:tagLst xmlns:a="http://schemas.openxmlformats.org/drawingml/2006/main" xmlns:r="http://schemas.openxmlformats.org/officeDocument/2006/relationships" xmlns:p="http://schemas.openxmlformats.org/presentationml/2006/main">
  <p:tag name="NUM" val="2"/>
</p:tagLst>
</file>

<file path=ppt/tags/tag32.xml><?xml version="1.0" encoding="utf-8"?>
<p:tagLst xmlns:a="http://schemas.openxmlformats.org/drawingml/2006/main" xmlns:r="http://schemas.openxmlformats.org/officeDocument/2006/relationships" xmlns:p="http://schemas.openxmlformats.org/presentationml/2006/main">
  <p:tag name="NUM" val="3"/>
</p:tagLst>
</file>

<file path=ppt/tags/tag33.xml><?xml version="1.0" encoding="utf-8"?>
<p:tagLst xmlns:a="http://schemas.openxmlformats.org/drawingml/2006/main" xmlns:r="http://schemas.openxmlformats.org/officeDocument/2006/relationships" xmlns:p="http://schemas.openxmlformats.org/presentationml/2006/main">
  <p:tag name="NUM" val="1"/>
</p:tagLst>
</file>

<file path=ppt/tags/tag34.xml><?xml version="1.0" encoding="utf-8"?>
<p:tagLst xmlns:a="http://schemas.openxmlformats.org/drawingml/2006/main" xmlns:r="http://schemas.openxmlformats.org/officeDocument/2006/relationships" xmlns:p="http://schemas.openxmlformats.org/presentationml/2006/main">
  <p:tag name="NUM" val="2"/>
</p:tagLst>
</file>

<file path=ppt/tags/tag35.xml><?xml version="1.0" encoding="utf-8"?>
<p:tagLst xmlns:a="http://schemas.openxmlformats.org/drawingml/2006/main" xmlns:r="http://schemas.openxmlformats.org/officeDocument/2006/relationships" xmlns:p="http://schemas.openxmlformats.org/presentationml/2006/main">
  <p:tag name="NUM" val="3"/>
</p:tagLst>
</file>

<file path=ppt/tags/tag36.xml><?xml version="1.0" encoding="utf-8"?>
<p:tagLst xmlns:a="http://schemas.openxmlformats.org/drawingml/2006/main" xmlns:r="http://schemas.openxmlformats.org/officeDocument/2006/relationships" xmlns:p="http://schemas.openxmlformats.org/presentationml/2006/main">
  <p:tag name="NUM" val="4"/>
</p:tagLst>
</file>

<file path=ppt/tags/tag37.xml><?xml version="1.0" encoding="utf-8"?>
<p:tagLst xmlns:a="http://schemas.openxmlformats.org/drawingml/2006/main" xmlns:r="http://schemas.openxmlformats.org/officeDocument/2006/relationships" xmlns:p="http://schemas.openxmlformats.org/presentationml/2006/main">
  <p:tag name="NUM" val="1"/>
</p:tagLst>
</file>

<file path=ppt/tags/tag38.xml><?xml version="1.0" encoding="utf-8"?>
<p:tagLst xmlns:a="http://schemas.openxmlformats.org/drawingml/2006/main" xmlns:r="http://schemas.openxmlformats.org/officeDocument/2006/relationships" xmlns:p="http://schemas.openxmlformats.org/presentationml/2006/main">
  <p:tag name="NUM" val="2"/>
</p:tagLst>
</file>

<file path=ppt/tags/tag39.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4"/>
</p:tagLst>
</file>

<file path=ppt/tags/tag40.xml><?xml version="1.0" encoding="utf-8"?>
<p:tagLst xmlns:a="http://schemas.openxmlformats.org/drawingml/2006/main" xmlns:r="http://schemas.openxmlformats.org/officeDocument/2006/relationships" xmlns:p="http://schemas.openxmlformats.org/presentationml/2006/main">
  <p:tag name="NUM" val="1"/>
</p:tagLst>
</file>

<file path=ppt/tags/tag41.xml><?xml version="1.0" encoding="utf-8"?>
<p:tagLst xmlns:a="http://schemas.openxmlformats.org/drawingml/2006/main" xmlns:r="http://schemas.openxmlformats.org/officeDocument/2006/relationships" xmlns:p="http://schemas.openxmlformats.org/presentationml/2006/main">
  <p:tag name="NUM" val="2"/>
</p:tagLst>
</file>

<file path=ppt/tags/tag42.xml><?xml version="1.0" encoding="utf-8"?>
<p:tagLst xmlns:a="http://schemas.openxmlformats.org/drawingml/2006/main" xmlns:r="http://schemas.openxmlformats.org/officeDocument/2006/relationships" xmlns:p="http://schemas.openxmlformats.org/presentationml/2006/main">
  <p:tag name="NUM" val="3"/>
</p:tagLst>
</file>

<file path=ppt/tags/tag43.xml><?xml version="1.0" encoding="utf-8"?>
<p:tagLst xmlns:a="http://schemas.openxmlformats.org/drawingml/2006/main" xmlns:r="http://schemas.openxmlformats.org/officeDocument/2006/relationships" xmlns:p="http://schemas.openxmlformats.org/presentationml/2006/main">
  <p:tag name="NUM" val="1"/>
</p:tagLst>
</file>

<file path=ppt/tags/tag44.xml><?xml version="1.0" encoding="utf-8"?>
<p:tagLst xmlns:a="http://schemas.openxmlformats.org/drawingml/2006/main" xmlns:r="http://schemas.openxmlformats.org/officeDocument/2006/relationships" xmlns:p="http://schemas.openxmlformats.org/presentationml/2006/main">
  <p:tag name="NUM" val="2"/>
</p:tagLst>
</file>

<file path=ppt/tags/tag45.xml><?xml version="1.0" encoding="utf-8"?>
<p:tagLst xmlns:a="http://schemas.openxmlformats.org/drawingml/2006/main" xmlns:r="http://schemas.openxmlformats.org/officeDocument/2006/relationships" xmlns:p="http://schemas.openxmlformats.org/presentationml/2006/main">
  <p:tag name="NUM" val="3"/>
</p:tagLst>
</file>

<file path=ppt/tags/tag46.xml><?xml version="1.0" encoding="utf-8"?>
<p:tagLst xmlns:a="http://schemas.openxmlformats.org/drawingml/2006/main" xmlns:r="http://schemas.openxmlformats.org/officeDocument/2006/relationships" xmlns:p="http://schemas.openxmlformats.org/presentationml/2006/main">
  <p:tag name="NUM" val="1"/>
</p:tagLst>
</file>

<file path=ppt/tags/tag47.xml><?xml version="1.0" encoding="utf-8"?>
<p:tagLst xmlns:a="http://schemas.openxmlformats.org/drawingml/2006/main" xmlns:r="http://schemas.openxmlformats.org/officeDocument/2006/relationships" xmlns:p="http://schemas.openxmlformats.org/presentationml/2006/main">
  <p:tag name="NUM" val="2"/>
</p:tagLst>
</file>

<file path=ppt/tags/tag48.xml><?xml version="1.0" encoding="utf-8"?>
<p:tagLst xmlns:a="http://schemas.openxmlformats.org/drawingml/2006/main" xmlns:r="http://schemas.openxmlformats.org/officeDocument/2006/relationships" xmlns:p="http://schemas.openxmlformats.org/presentationml/2006/main">
  <p:tag name="NUM" val="3"/>
</p:tagLst>
</file>

<file path=ppt/tags/tag49.xml><?xml version="1.0" encoding="utf-8"?>
<p:tagLst xmlns:a="http://schemas.openxmlformats.org/drawingml/2006/main" xmlns:r="http://schemas.openxmlformats.org/officeDocument/2006/relationships" xmlns:p="http://schemas.openxmlformats.org/presentationml/2006/main">
  <p:tag name="NUM" val="4"/>
</p:tagLst>
</file>

<file path=ppt/tags/tag5.xml><?xml version="1.0" encoding="utf-8"?>
<p:tagLst xmlns:a="http://schemas.openxmlformats.org/drawingml/2006/main" xmlns:r="http://schemas.openxmlformats.org/officeDocument/2006/relationships" xmlns:p="http://schemas.openxmlformats.org/presentationml/2006/main">
  <p:tag name="NUM" val="5"/>
</p:tagLst>
</file>

<file path=ppt/tags/tag50.xml><?xml version="1.0" encoding="utf-8"?>
<p:tagLst xmlns:a="http://schemas.openxmlformats.org/drawingml/2006/main" xmlns:r="http://schemas.openxmlformats.org/officeDocument/2006/relationships" xmlns:p="http://schemas.openxmlformats.org/presentationml/2006/main">
  <p:tag name="NUM" val="5"/>
</p:tagLst>
</file>

<file path=ppt/tags/tag51.xml><?xml version="1.0" encoding="utf-8"?>
<p:tagLst xmlns:a="http://schemas.openxmlformats.org/drawingml/2006/main" xmlns:r="http://schemas.openxmlformats.org/officeDocument/2006/relationships" xmlns:p="http://schemas.openxmlformats.org/presentationml/2006/main">
  <p:tag name="NUM" val="7"/>
</p:tagLst>
</file>

<file path=ppt/tags/tag52.xml><?xml version="1.0" encoding="utf-8"?>
<p:tagLst xmlns:a="http://schemas.openxmlformats.org/drawingml/2006/main" xmlns:r="http://schemas.openxmlformats.org/officeDocument/2006/relationships" xmlns:p="http://schemas.openxmlformats.org/presentationml/2006/main">
  <p:tag name="NUM" val="8"/>
</p:tagLst>
</file>

<file path=ppt/tags/tag53.xml><?xml version="1.0" encoding="utf-8"?>
<p:tagLst xmlns:a="http://schemas.openxmlformats.org/drawingml/2006/main" xmlns:r="http://schemas.openxmlformats.org/officeDocument/2006/relationships" xmlns:p="http://schemas.openxmlformats.org/presentationml/2006/main">
  <p:tag name="NUM" val="9"/>
</p:tagLst>
</file>

<file path=ppt/tags/tag54.xml><?xml version="1.0" encoding="utf-8"?>
<p:tagLst xmlns:a="http://schemas.openxmlformats.org/drawingml/2006/main" xmlns:r="http://schemas.openxmlformats.org/officeDocument/2006/relationships" xmlns:p="http://schemas.openxmlformats.org/presentationml/2006/main">
  <p:tag name="NUM" val="10"/>
</p:tagLst>
</file>

<file path=ppt/tags/tag55.xml><?xml version="1.0" encoding="utf-8"?>
<p:tagLst xmlns:a="http://schemas.openxmlformats.org/drawingml/2006/main" xmlns:r="http://schemas.openxmlformats.org/officeDocument/2006/relationships" xmlns:p="http://schemas.openxmlformats.org/presentationml/2006/main">
  <p:tag name="NUM" val="11"/>
</p:tagLst>
</file>

<file path=ppt/tags/tag56.xml><?xml version="1.0" encoding="utf-8"?>
<p:tagLst xmlns:a="http://schemas.openxmlformats.org/drawingml/2006/main" xmlns:r="http://schemas.openxmlformats.org/officeDocument/2006/relationships" xmlns:p="http://schemas.openxmlformats.org/presentationml/2006/main">
  <p:tag name="NUM" val="1"/>
</p:tagLst>
</file>

<file path=ppt/tags/tag57.xml><?xml version="1.0" encoding="utf-8"?>
<p:tagLst xmlns:a="http://schemas.openxmlformats.org/drawingml/2006/main" xmlns:r="http://schemas.openxmlformats.org/officeDocument/2006/relationships" xmlns:p="http://schemas.openxmlformats.org/presentationml/2006/main">
  <p:tag name="NUM" val="2"/>
</p:tagLst>
</file>

<file path=ppt/tags/tag58.xml><?xml version="1.0" encoding="utf-8"?>
<p:tagLst xmlns:a="http://schemas.openxmlformats.org/drawingml/2006/main" xmlns:r="http://schemas.openxmlformats.org/officeDocument/2006/relationships" xmlns:p="http://schemas.openxmlformats.org/presentationml/2006/main">
  <p:tag name="NUM" val="3"/>
</p:tagLst>
</file>

<file path=ppt/tags/tag59.xml><?xml version="1.0" encoding="utf-8"?>
<p:tagLst xmlns:a="http://schemas.openxmlformats.org/drawingml/2006/main" xmlns:r="http://schemas.openxmlformats.org/officeDocument/2006/relationships" xmlns:p="http://schemas.openxmlformats.org/presentationml/2006/main">
  <p:tag name="NUM" val="4"/>
</p:tagLst>
</file>

<file path=ppt/tags/tag6.xml><?xml version="1.0" encoding="utf-8"?>
<p:tagLst xmlns:a="http://schemas.openxmlformats.org/drawingml/2006/main" xmlns:r="http://schemas.openxmlformats.org/officeDocument/2006/relationships" xmlns:p="http://schemas.openxmlformats.org/presentationml/2006/main">
  <p:tag name="NUM" val="1"/>
</p:tagLst>
</file>

<file path=ppt/tags/tag60.xml><?xml version="1.0" encoding="utf-8"?>
<p:tagLst xmlns:a="http://schemas.openxmlformats.org/drawingml/2006/main" xmlns:r="http://schemas.openxmlformats.org/officeDocument/2006/relationships" xmlns:p="http://schemas.openxmlformats.org/presentationml/2006/main">
  <p:tag name="NUM" val="5"/>
</p:tagLst>
</file>

<file path=ppt/tags/tag61.xml><?xml version="1.0" encoding="utf-8"?>
<p:tagLst xmlns:a="http://schemas.openxmlformats.org/drawingml/2006/main" xmlns:r="http://schemas.openxmlformats.org/officeDocument/2006/relationships" xmlns:p="http://schemas.openxmlformats.org/presentationml/2006/main">
  <p:tag name="NUM" val="1"/>
</p:tagLst>
</file>

<file path=ppt/tags/tag62.xml><?xml version="1.0" encoding="utf-8"?>
<p:tagLst xmlns:a="http://schemas.openxmlformats.org/drawingml/2006/main" xmlns:r="http://schemas.openxmlformats.org/officeDocument/2006/relationships" xmlns:p="http://schemas.openxmlformats.org/presentationml/2006/main">
  <p:tag name="NUM" val="2"/>
</p:tagLst>
</file>

<file path=ppt/tags/tag63.xml><?xml version="1.0" encoding="utf-8"?>
<p:tagLst xmlns:a="http://schemas.openxmlformats.org/drawingml/2006/main" xmlns:r="http://schemas.openxmlformats.org/officeDocument/2006/relationships" xmlns:p="http://schemas.openxmlformats.org/presentationml/2006/main">
  <p:tag name="NUM" val="3"/>
</p:tagLst>
</file>

<file path=ppt/tags/tag64.xml><?xml version="1.0" encoding="utf-8"?>
<p:tagLst xmlns:a="http://schemas.openxmlformats.org/drawingml/2006/main" xmlns:r="http://schemas.openxmlformats.org/officeDocument/2006/relationships" xmlns:p="http://schemas.openxmlformats.org/presentationml/2006/main">
  <p:tag name="NUM" val="1"/>
</p:tagLst>
</file>

<file path=ppt/tags/tag65.xml><?xml version="1.0" encoding="utf-8"?>
<p:tagLst xmlns:a="http://schemas.openxmlformats.org/drawingml/2006/main" xmlns:r="http://schemas.openxmlformats.org/officeDocument/2006/relationships" xmlns:p="http://schemas.openxmlformats.org/presentationml/2006/main">
  <p:tag name="NUM" val="2"/>
</p:tagLst>
</file>

<file path=ppt/tags/tag66.xml><?xml version="1.0" encoding="utf-8"?>
<p:tagLst xmlns:a="http://schemas.openxmlformats.org/drawingml/2006/main" xmlns:r="http://schemas.openxmlformats.org/officeDocument/2006/relationships" xmlns:p="http://schemas.openxmlformats.org/presentationml/2006/main">
  <p:tag name="NUM" val="3"/>
</p:tagLst>
</file>

<file path=ppt/tags/tag67.xml><?xml version="1.0" encoding="utf-8"?>
<p:tagLst xmlns:a="http://schemas.openxmlformats.org/drawingml/2006/main" xmlns:r="http://schemas.openxmlformats.org/officeDocument/2006/relationships" xmlns:p="http://schemas.openxmlformats.org/presentationml/2006/main">
  <p:tag name="NUM" val="1"/>
</p:tagLst>
</file>

<file path=ppt/tags/tag68.xml><?xml version="1.0" encoding="utf-8"?>
<p:tagLst xmlns:a="http://schemas.openxmlformats.org/drawingml/2006/main" xmlns:r="http://schemas.openxmlformats.org/officeDocument/2006/relationships" xmlns:p="http://schemas.openxmlformats.org/presentationml/2006/main">
  <p:tag name="NUM" val="2"/>
</p:tagLst>
</file>

<file path=ppt/tags/tag69.xml><?xml version="1.0" encoding="utf-8"?>
<p:tagLst xmlns:a="http://schemas.openxmlformats.org/drawingml/2006/main" xmlns:r="http://schemas.openxmlformats.org/officeDocument/2006/relationships" xmlns:p="http://schemas.openxmlformats.org/presentationml/2006/main">
  <p:tag name="NUM" val="3"/>
</p:tagLst>
</file>

<file path=ppt/tags/tag7.xml><?xml version="1.0" encoding="utf-8"?>
<p:tagLst xmlns:a="http://schemas.openxmlformats.org/drawingml/2006/main" xmlns:r="http://schemas.openxmlformats.org/officeDocument/2006/relationships" xmlns:p="http://schemas.openxmlformats.org/presentationml/2006/main">
  <p:tag name="NUM" val="2"/>
</p:tagLst>
</file>

<file path=ppt/tags/tag70.xml><?xml version="1.0" encoding="utf-8"?>
<p:tagLst xmlns:a="http://schemas.openxmlformats.org/drawingml/2006/main" xmlns:r="http://schemas.openxmlformats.org/officeDocument/2006/relationships" xmlns:p="http://schemas.openxmlformats.org/presentationml/2006/main">
  <p:tag name="NUM" val="1"/>
</p:tagLst>
</file>

<file path=ppt/tags/tag71.xml><?xml version="1.0" encoding="utf-8"?>
<p:tagLst xmlns:a="http://schemas.openxmlformats.org/drawingml/2006/main" xmlns:r="http://schemas.openxmlformats.org/officeDocument/2006/relationships" xmlns:p="http://schemas.openxmlformats.org/presentationml/2006/main">
  <p:tag name="NUM" val="2"/>
</p:tagLst>
</file>

<file path=ppt/tags/tag72.xml><?xml version="1.0" encoding="utf-8"?>
<p:tagLst xmlns:a="http://schemas.openxmlformats.org/drawingml/2006/main" xmlns:r="http://schemas.openxmlformats.org/officeDocument/2006/relationships" xmlns:p="http://schemas.openxmlformats.org/presentationml/2006/main">
  <p:tag name="NUM" val="3"/>
</p:tagLst>
</file>

<file path=ppt/tags/tag73.xml><?xml version="1.0" encoding="utf-8"?>
<p:tagLst xmlns:a="http://schemas.openxmlformats.org/drawingml/2006/main" xmlns:r="http://schemas.openxmlformats.org/officeDocument/2006/relationships" xmlns:p="http://schemas.openxmlformats.org/presentationml/2006/main">
  <p:tag name="NUM" val="4"/>
</p:tagLst>
</file>

<file path=ppt/tags/tag74.xml><?xml version="1.0" encoding="utf-8"?>
<p:tagLst xmlns:a="http://schemas.openxmlformats.org/drawingml/2006/main" xmlns:r="http://schemas.openxmlformats.org/officeDocument/2006/relationships" xmlns:p="http://schemas.openxmlformats.org/presentationml/2006/main">
  <p:tag name="NUM" val="5"/>
</p:tagLst>
</file>

<file path=ppt/tags/tag75.xml><?xml version="1.0" encoding="utf-8"?>
<p:tagLst xmlns:a="http://schemas.openxmlformats.org/drawingml/2006/main" xmlns:r="http://schemas.openxmlformats.org/officeDocument/2006/relationships" xmlns:p="http://schemas.openxmlformats.org/presentationml/2006/main">
  <p:tag name="NUM" val="1"/>
</p:tagLst>
</file>

<file path=ppt/tags/tag76.xml><?xml version="1.0" encoding="utf-8"?>
<p:tagLst xmlns:a="http://schemas.openxmlformats.org/drawingml/2006/main" xmlns:r="http://schemas.openxmlformats.org/officeDocument/2006/relationships" xmlns:p="http://schemas.openxmlformats.org/presentationml/2006/main">
  <p:tag name="NUM" val="2"/>
</p:tagLst>
</file>

<file path=ppt/tags/tag77.xml><?xml version="1.0" encoding="utf-8"?>
<p:tagLst xmlns:a="http://schemas.openxmlformats.org/drawingml/2006/main" xmlns:r="http://schemas.openxmlformats.org/officeDocument/2006/relationships" xmlns:p="http://schemas.openxmlformats.org/presentationml/2006/main">
  <p:tag name="NUM" val="3"/>
</p:tagLst>
</file>

<file path=ppt/tags/tag78.xml><?xml version="1.0" encoding="utf-8"?>
<p:tagLst xmlns:a="http://schemas.openxmlformats.org/drawingml/2006/main" xmlns:r="http://schemas.openxmlformats.org/officeDocument/2006/relationships" xmlns:p="http://schemas.openxmlformats.org/presentationml/2006/main">
  <p:tag name="NUM" val="4"/>
</p:tagLst>
</file>

<file path=ppt/tags/tag8.xml><?xml version="1.0" encoding="utf-8"?>
<p:tagLst xmlns:a="http://schemas.openxmlformats.org/drawingml/2006/main" xmlns:r="http://schemas.openxmlformats.org/officeDocument/2006/relationships" xmlns:p="http://schemas.openxmlformats.org/presentationml/2006/main">
  <p:tag name="NUM" val="1"/>
</p:tagLst>
</file>

<file path=ppt/tags/tag9.xml><?xml version="1.0" encoding="utf-8"?>
<p:tagLst xmlns:a="http://schemas.openxmlformats.org/drawingml/2006/main" xmlns:r="http://schemas.openxmlformats.org/officeDocument/2006/relationships" xmlns:p="http://schemas.openxmlformats.org/presentationml/2006/main">
  <p:tag name="NUM" val="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agues">
  <a:themeElements>
    <a:clrScheme name="Vagues">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Vagues">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agues">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2970</TotalTime>
  <Words>1472</Words>
  <Application>Microsoft Office PowerPoint</Application>
  <PresentationFormat>Affichage à l'écran (4:3)</PresentationFormat>
  <Paragraphs>213</Paragraphs>
  <Slides>29</Slides>
  <Notes>1</Notes>
  <HiddenSlides>0</HiddenSlides>
  <MMClips>0</MMClips>
  <ScaleCrop>false</ScaleCrop>
  <HeadingPairs>
    <vt:vector size="4" baseType="variant">
      <vt:variant>
        <vt:lpstr>Thème</vt:lpstr>
      </vt:variant>
      <vt:variant>
        <vt:i4>1</vt:i4>
      </vt:variant>
      <vt:variant>
        <vt:lpstr>Titres des diapositives</vt:lpstr>
      </vt:variant>
      <vt:variant>
        <vt:i4>29</vt:i4>
      </vt:variant>
    </vt:vector>
  </HeadingPairs>
  <TitlesOfParts>
    <vt:vector size="30" baseType="lpstr">
      <vt:lpstr>Vagues</vt:lpstr>
      <vt:lpstr> Étudier les erreurs des étudiants pour mieux faire apprendre  AQPC 2015</vt:lpstr>
      <vt:lpstr>Mon intérêt pour ce sujet </vt:lpstr>
      <vt:lpstr> </vt:lpstr>
      <vt:lpstr>Visées de la recherche</vt:lpstr>
      <vt:lpstr>OBJECTIFS de l’étude</vt:lpstr>
      <vt:lpstr>Méthodologie</vt:lpstr>
      <vt:lpstr>Question et réponses …. à vous de jouer</vt:lpstr>
      <vt:lpstr>Quel que soit le programme d’enseignement l’erreur suscite</vt:lpstr>
      <vt:lpstr>Tranche de vie d’enseignants</vt:lpstr>
      <vt:lpstr>Les résultats dévoilent qu’étudier les erreurs des étudiants contribue à mieux faire apprendre et le processus utilisé par les enseignants y est décrit. </vt:lpstr>
      <vt:lpstr>Présentation des résultats</vt:lpstr>
      <vt:lpstr>Principaux constats…peu d’indices  sont révélés concernant…</vt:lpstr>
      <vt:lpstr>Pièges dans lesquels  tombent les enseignants</vt:lpstr>
      <vt:lpstr>Les pratiques enseignantes  en 3 concepts</vt:lpstr>
      <vt:lpstr>La cause perçue de l’erreur</vt:lpstr>
      <vt:lpstr>Processus d’étude de la cause perçue et de la cause connue de l’erreur</vt:lpstr>
      <vt:lpstr>La cause connue de l’erreur</vt:lpstr>
      <vt:lpstr>Processus d’étude de l’erreur</vt:lpstr>
      <vt:lpstr>Lien entre le processus d’étude de l’erreur et le cadre de référence pour le questionnement didactique</vt:lpstr>
      <vt:lpstr>Diapositive 20</vt:lpstr>
      <vt:lpstr>Question didactique (rapport aux savoirs) selon un cadre théorique  </vt:lpstr>
      <vt:lpstr>Interprétation des résultats</vt:lpstr>
      <vt:lpstr>L’étude de l’erreur pour valider la pertinence des pratiques</vt:lpstr>
      <vt:lpstr>Pour accéder à la  face cachée de l’erreur</vt:lpstr>
      <vt:lpstr>Le questionnement  sur l’erreur  est réalisé selon</vt:lpstr>
      <vt:lpstr>Le questionnement est réalisé par le biais de</vt:lpstr>
      <vt:lpstr>Utiliser le processus  d’étude de l’erreur pourra…..</vt:lpstr>
      <vt:lpstr>Conclusion</vt:lpstr>
      <vt:lpstr>Période de questions</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Structure de la présentation</dc:title>
  <dc:creator>Toshiba</dc:creator>
  <cp:lastModifiedBy>PC</cp:lastModifiedBy>
  <cp:revision>181</cp:revision>
  <cp:lastPrinted>2015-06-01T12:24:08Z</cp:lastPrinted>
  <dcterms:created xsi:type="dcterms:W3CDTF">2015-05-04T13:12:23Z</dcterms:created>
  <dcterms:modified xsi:type="dcterms:W3CDTF">2015-06-09T23:20:51Z</dcterms:modified>
</cp:coreProperties>
</file>