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13" r:id="rId1"/>
  </p:sldMasterIdLst>
  <p:notesMasterIdLst>
    <p:notesMasterId r:id="rId41"/>
  </p:notesMasterIdLst>
  <p:handoutMasterIdLst>
    <p:handoutMasterId r:id="rId42"/>
  </p:handoutMasterIdLst>
  <p:sldIdLst>
    <p:sldId id="256" r:id="rId2"/>
    <p:sldId id="347" r:id="rId3"/>
    <p:sldId id="310" r:id="rId4"/>
    <p:sldId id="311" r:id="rId5"/>
    <p:sldId id="312" r:id="rId6"/>
    <p:sldId id="335" r:id="rId7"/>
    <p:sldId id="314" r:id="rId8"/>
    <p:sldId id="315" r:id="rId9"/>
    <p:sldId id="316" r:id="rId10"/>
    <p:sldId id="348" r:id="rId11"/>
    <p:sldId id="334" r:id="rId12"/>
    <p:sldId id="283" r:id="rId13"/>
    <p:sldId id="317" r:id="rId14"/>
    <p:sldId id="318" r:id="rId15"/>
    <p:sldId id="320" r:id="rId16"/>
    <p:sldId id="261" r:id="rId17"/>
    <p:sldId id="328" r:id="rId18"/>
    <p:sldId id="329" r:id="rId19"/>
    <p:sldId id="262" r:id="rId20"/>
    <p:sldId id="322" r:id="rId21"/>
    <p:sldId id="323" r:id="rId22"/>
    <p:sldId id="325" r:id="rId23"/>
    <p:sldId id="326" r:id="rId24"/>
    <p:sldId id="349" r:id="rId25"/>
    <p:sldId id="286" r:id="rId26"/>
    <p:sldId id="270" r:id="rId27"/>
    <p:sldId id="324" r:id="rId28"/>
    <p:sldId id="271" r:id="rId29"/>
    <p:sldId id="327" r:id="rId30"/>
    <p:sldId id="330" r:id="rId31"/>
    <p:sldId id="337" r:id="rId32"/>
    <p:sldId id="343" r:id="rId33"/>
    <p:sldId id="342" r:id="rId34"/>
    <p:sldId id="346" r:id="rId35"/>
    <p:sldId id="345" r:id="rId36"/>
    <p:sldId id="340" r:id="rId37"/>
    <p:sldId id="339" r:id="rId38"/>
    <p:sldId id="281" r:id="rId39"/>
    <p:sldId id="341" r:id="rId40"/>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onyme Anonyme" initials="AD"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D14214"/>
    <a:srgbClr val="FF501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70799" autoAdjust="0"/>
  </p:normalViewPr>
  <p:slideViewPr>
    <p:cSldViewPr snapToGrid="0" snapToObjects="1">
      <p:cViewPr varScale="1">
        <p:scale>
          <a:sx n="35" d="100"/>
          <a:sy n="35" d="100"/>
        </p:scale>
        <p:origin x="-1608"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5632"/>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36C3DB6-D536-EE4E-8753-670F7DD5C11C}" type="datetimeFigureOut">
              <a:rPr lang="fr-FR" smtClean="0"/>
              <a:pPr/>
              <a:t>05/06/2015</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423EFE8-D07D-714A-A05F-332EA21CBA93}" type="slidenum">
              <a:rPr lang="fr-FR" smtClean="0"/>
              <a:pPr/>
              <a:t>‹N°›</a:t>
            </a:fld>
            <a:endParaRPr lang="fr-FR"/>
          </a:p>
        </p:txBody>
      </p:sp>
    </p:spTree>
    <p:extLst>
      <p:ext uri="{BB962C8B-B14F-4D97-AF65-F5344CB8AC3E}">
        <p14:creationId xmlns:p14="http://schemas.microsoft.com/office/powerpoint/2010/main" xmlns="" val="146264812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3E1102-9EC8-544B-A47A-BAD76CD3D10A}" type="datetimeFigureOut">
              <a:rPr lang="fr-FR" smtClean="0"/>
              <a:pPr/>
              <a:t>05/06/2015</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1F7F889-BC79-694A-A6BA-D8E094FE7AF4}" type="slidenum">
              <a:rPr lang="fr-FR" smtClean="0"/>
              <a:pPr/>
              <a:t>‹N°›</a:t>
            </a:fld>
            <a:endParaRPr lang="fr-FR"/>
          </a:p>
        </p:txBody>
      </p:sp>
    </p:spTree>
    <p:extLst>
      <p:ext uri="{BB962C8B-B14F-4D97-AF65-F5344CB8AC3E}">
        <p14:creationId xmlns:p14="http://schemas.microsoft.com/office/powerpoint/2010/main" xmlns="" val="179711021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1F7F889-BC79-694A-A6BA-D8E094FE7AF4}" type="slidenum">
              <a:rPr lang="fr-FR" smtClean="0"/>
              <a:pPr/>
              <a:t>1</a:t>
            </a:fld>
            <a:endParaRPr lang="fr-FR"/>
          </a:p>
        </p:txBody>
      </p:sp>
    </p:spTree>
    <p:extLst>
      <p:ext uri="{BB962C8B-B14F-4D97-AF65-F5344CB8AC3E}">
        <p14:creationId xmlns:p14="http://schemas.microsoft.com/office/powerpoint/2010/main" xmlns="" val="7349339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51F7F889-BC79-694A-A6BA-D8E094FE7AF4}" type="slidenum">
              <a:rPr lang="fr-FR" smtClean="0"/>
              <a:pPr/>
              <a:t>12</a:t>
            </a:fld>
            <a:endParaRPr lang="fr-FR"/>
          </a:p>
        </p:txBody>
      </p:sp>
    </p:spTree>
    <p:extLst>
      <p:ext uri="{BB962C8B-B14F-4D97-AF65-F5344CB8AC3E}">
        <p14:creationId xmlns:p14="http://schemas.microsoft.com/office/powerpoint/2010/main" xmlns="" val="21633539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51F7F889-BC79-694A-A6BA-D8E094FE7AF4}" type="slidenum">
              <a:rPr lang="fr-FR" smtClean="0"/>
              <a:pPr/>
              <a:t>16</a:t>
            </a:fld>
            <a:endParaRPr lang="fr-FR"/>
          </a:p>
        </p:txBody>
      </p:sp>
    </p:spTree>
    <p:extLst>
      <p:ext uri="{BB962C8B-B14F-4D97-AF65-F5344CB8AC3E}">
        <p14:creationId xmlns:p14="http://schemas.microsoft.com/office/powerpoint/2010/main" xmlns="" val="35175602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51F7F889-BC79-694A-A6BA-D8E094FE7AF4}" type="slidenum">
              <a:rPr lang="fr-FR" smtClean="0"/>
              <a:pPr/>
              <a:t>19</a:t>
            </a:fld>
            <a:endParaRPr lang="fr-FR"/>
          </a:p>
        </p:txBody>
      </p:sp>
    </p:spTree>
    <p:extLst>
      <p:ext uri="{BB962C8B-B14F-4D97-AF65-F5344CB8AC3E}">
        <p14:creationId xmlns:p14="http://schemas.microsoft.com/office/powerpoint/2010/main" xmlns="" val="18433148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51F7F889-BC79-694A-A6BA-D8E094FE7AF4}" type="slidenum">
              <a:rPr lang="fr-FR" smtClean="0"/>
              <a:pPr/>
              <a:t>26</a:t>
            </a:fld>
            <a:endParaRPr lang="fr-FR"/>
          </a:p>
        </p:txBody>
      </p:sp>
    </p:spTree>
    <p:extLst>
      <p:ext uri="{BB962C8B-B14F-4D97-AF65-F5344CB8AC3E}">
        <p14:creationId xmlns:p14="http://schemas.microsoft.com/office/powerpoint/2010/main" xmlns="" val="40847097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51F7F889-BC79-694A-A6BA-D8E094FE7AF4}" type="slidenum">
              <a:rPr lang="fr-FR" smtClean="0"/>
              <a:pPr/>
              <a:t>28</a:t>
            </a:fld>
            <a:endParaRPr lang="fr-FR"/>
          </a:p>
        </p:txBody>
      </p:sp>
    </p:spTree>
    <p:extLst>
      <p:ext uri="{BB962C8B-B14F-4D97-AF65-F5344CB8AC3E}">
        <p14:creationId xmlns:p14="http://schemas.microsoft.com/office/powerpoint/2010/main" xmlns="" val="11045601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1F7F889-BC79-694A-A6BA-D8E094FE7AF4}" type="slidenum">
              <a:rPr lang="fr-FR" smtClean="0"/>
              <a:pPr/>
              <a:t>32</a:t>
            </a:fld>
            <a:endParaRPr lang="fr-FR"/>
          </a:p>
        </p:txBody>
      </p:sp>
    </p:spTree>
    <p:extLst>
      <p:ext uri="{BB962C8B-B14F-4D97-AF65-F5344CB8AC3E}">
        <p14:creationId xmlns:p14="http://schemas.microsoft.com/office/powerpoint/2010/main" xmlns="" val="35983254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fr-CA" smtClean="0"/>
              <a:t>Cliquez et modifiez le titre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A" smtClean="0"/>
              <a:t>Cliquez pour modifier le style des sous-titres du masque</a:t>
            </a:r>
            <a:endParaRPr lang="en-US" dirty="0"/>
          </a:p>
        </p:txBody>
      </p:sp>
      <p:sp>
        <p:nvSpPr>
          <p:cNvPr id="4" name="Date Placeholder 3"/>
          <p:cNvSpPr>
            <a:spLocks noGrp="1"/>
          </p:cNvSpPr>
          <p:nvPr>
            <p:ph type="dt" sz="half" idx="10"/>
          </p:nvPr>
        </p:nvSpPr>
        <p:spPr/>
        <p:txBody>
          <a:bodyPr/>
          <a:lstStyle/>
          <a:p>
            <a:fld id="{887CB245-56D2-F441-AE7F-065374186F16}" type="datetime1">
              <a:rPr lang="fr-CA" smtClean="0"/>
              <a:pPr/>
              <a:t>2015-06-05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B01688A-E1CB-A74E-943B-7B3E0D352B31}" type="slidenum">
              <a:rPr lang="fr-FR" smtClean="0"/>
              <a:pPr/>
              <a:t>‹N°›</a:t>
            </a:fld>
            <a:endParaRPr lang="fr-FR"/>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smtClean="0"/>
              <a:t>Cliquez et modifiez le titre</a:t>
            </a:r>
            <a:endParaRPr lang="en-US"/>
          </a:p>
        </p:txBody>
      </p:sp>
      <p:sp>
        <p:nvSpPr>
          <p:cNvPr id="3" name="Vertical Text Placeholder 2"/>
          <p:cNvSpPr>
            <a:spLocks noGrp="1"/>
          </p:cNvSpPr>
          <p:nvPr>
            <p:ph type="body" orient="vert" idx="1"/>
          </p:nvPr>
        </p:nvSpPr>
        <p:spPr/>
        <p:txBody>
          <a:bodyPr vert="eaVert"/>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en-US"/>
          </a:p>
        </p:txBody>
      </p:sp>
      <p:sp>
        <p:nvSpPr>
          <p:cNvPr id="4" name="Date Placeholder 3"/>
          <p:cNvSpPr>
            <a:spLocks noGrp="1"/>
          </p:cNvSpPr>
          <p:nvPr>
            <p:ph type="dt" sz="half" idx="10"/>
          </p:nvPr>
        </p:nvSpPr>
        <p:spPr/>
        <p:txBody>
          <a:bodyPr/>
          <a:lstStyle/>
          <a:p>
            <a:fld id="{6DF348A8-6D31-224A-A38A-C95E6283248E}" type="datetime1">
              <a:rPr lang="fr-CA" smtClean="0"/>
              <a:pPr/>
              <a:t>2015-06-05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B01688A-E1CB-A74E-943B-7B3E0D352B31}"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fr-CA" smtClean="0"/>
              <a:t>Cliquez et modifiez le titre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en-US" dirty="0"/>
          </a:p>
        </p:txBody>
      </p:sp>
      <p:sp>
        <p:nvSpPr>
          <p:cNvPr id="4" name="Date Placeholder 3"/>
          <p:cNvSpPr>
            <a:spLocks noGrp="1"/>
          </p:cNvSpPr>
          <p:nvPr>
            <p:ph type="dt" sz="half" idx="10"/>
          </p:nvPr>
        </p:nvSpPr>
        <p:spPr/>
        <p:txBody>
          <a:bodyPr/>
          <a:lstStyle/>
          <a:p>
            <a:fld id="{30C80314-31A9-9D41-B6B6-CEF39D340EA4}" type="datetime1">
              <a:rPr lang="fr-CA" smtClean="0"/>
              <a:pPr/>
              <a:t>2015-06-05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B01688A-E1CB-A74E-943B-7B3E0D352B31}"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smtClean="0"/>
              <a:t>Cliquez et modifiez le titre</a:t>
            </a:r>
            <a:endParaRPr lang="en-US"/>
          </a:p>
        </p:txBody>
      </p:sp>
      <p:sp>
        <p:nvSpPr>
          <p:cNvPr id="3" name="Content Placeholder 2"/>
          <p:cNvSpPr>
            <a:spLocks noGrp="1"/>
          </p:cNvSpPr>
          <p:nvPr>
            <p:ph idx="1"/>
          </p:nvPr>
        </p:nvSpPr>
        <p:spPr/>
        <p:txBody>
          <a:body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en-US"/>
          </a:p>
        </p:txBody>
      </p:sp>
      <p:sp>
        <p:nvSpPr>
          <p:cNvPr id="4" name="Date Placeholder 3"/>
          <p:cNvSpPr>
            <a:spLocks noGrp="1"/>
          </p:cNvSpPr>
          <p:nvPr>
            <p:ph type="dt" sz="half" idx="10"/>
          </p:nvPr>
        </p:nvSpPr>
        <p:spPr/>
        <p:txBody>
          <a:bodyPr/>
          <a:lstStyle/>
          <a:p>
            <a:fld id="{C61EF74D-8DD5-2D43-9B08-39FAE8663B9C}" type="datetime1">
              <a:rPr lang="fr-CA" smtClean="0"/>
              <a:pPr/>
              <a:t>2015-06-05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B01688A-E1CB-A74E-943B-7B3E0D352B31}"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fr-CA" smtClean="0"/>
              <a:t>Cliquez et modifiez le titre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A" smtClean="0"/>
              <a:t>Cliquez pour modifier les styles du texte du masque</a:t>
            </a:r>
          </a:p>
        </p:txBody>
      </p:sp>
      <p:sp>
        <p:nvSpPr>
          <p:cNvPr id="4" name="Date Placeholder 3"/>
          <p:cNvSpPr>
            <a:spLocks noGrp="1"/>
          </p:cNvSpPr>
          <p:nvPr>
            <p:ph type="dt" sz="half" idx="10"/>
          </p:nvPr>
        </p:nvSpPr>
        <p:spPr/>
        <p:txBody>
          <a:bodyPr/>
          <a:lstStyle/>
          <a:p>
            <a:fld id="{AB6908AF-01B6-564B-A9A7-6F02695151F6}" type="datetime1">
              <a:rPr lang="fr-CA" smtClean="0"/>
              <a:pPr/>
              <a:t>2015-06-05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B01688A-E1CB-A74E-943B-7B3E0D352B31}" type="slidenum">
              <a:rPr lang="fr-FR" smtClean="0"/>
              <a:pPr/>
              <a:t>‹N°›</a:t>
            </a:fld>
            <a:endParaRPr lang="fr-FR"/>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smtClean="0"/>
              <a:t>Cliquez et modifiez le titre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en-US" dirty="0"/>
          </a:p>
        </p:txBody>
      </p:sp>
      <p:sp>
        <p:nvSpPr>
          <p:cNvPr id="5" name="Date Placeholder 4"/>
          <p:cNvSpPr>
            <a:spLocks noGrp="1"/>
          </p:cNvSpPr>
          <p:nvPr>
            <p:ph type="dt" sz="half" idx="10"/>
          </p:nvPr>
        </p:nvSpPr>
        <p:spPr/>
        <p:txBody>
          <a:bodyPr/>
          <a:lstStyle/>
          <a:p>
            <a:fld id="{092DD6E8-F6F0-0E4C-802D-72559284C7E5}" type="datetime1">
              <a:rPr lang="fr-CA" smtClean="0"/>
              <a:pPr/>
              <a:t>2015-06-05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0B01688A-E1CB-A74E-943B-7B3E0D352B31}"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CA" smtClean="0"/>
              <a:t>Cliquez et modifiez le titre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A" smtClean="0"/>
              <a:t>Cliquez pour modifier les styles du texte du masque</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A" smtClean="0"/>
              <a:t>Cliquez pour modifier les styles du texte du masque</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en-US" dirty="0"/>
          </a:p>
        </p:txBody>
      </p:sp>
      <p:sp>
        <p:nvSpPr>
          <p:cNvPr id="7" name="Date Placeholder 6"/>
          <p:cNvSpPr>
            <a:spLocks noGrp="1"/>
          </p:cNvSpPr>
          <p:nvPr>
            <p:ph type="dt" sz="half" idx="10"/>
          </p:nvPr>
        </p:nvSpPr>
        <p:spPr/>
        <p:txBody>
          <a:bodyPr/>
          <a:lstStyle/>
          <a:p>
            <a:fld id="{C7925D28-E906-DC4B-8E31-B7FAB8146779}" type="datetime1">
              <a:rPr lang="fr-CA" smtClean="0"/>
              <a:pPr/>
              <a:t>2015-06-05</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0B01688A-E1CB-A74E-943B-7B3E0D352B31}" type="slidenum">
              <a:rPr lang="fr-FR" smtClean="0"/>
              <a:pPr/>
              <a:t>‹N°›</a:t>
            </a:fld>
            <a:endParaRPr lang="fr-FR"/>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smtClean="0"/>
              <a:t>Cliquez et modifiez le titre</a:t>
            </a:r>
            <a:endParaRPr lang="en-US"/>
          </a:p>
        </p:txBody>
      </p:sp>
      <p:sp>
        <p:nvSpPr>
          <p:cNvPr id="3" name="Date Placeholder 2"/>
          <p:cNvSpPr>
            <a:spLocks noGrp="1"/>
          </p:cNvSpPr>
          <p:nvPr>
            <p:ph type="dt" sz="half" idx="10"/>
          </p:nvPr>
        </p:nvSpPr>
        <p:spPr/>
        <p:txBody>
          <a:bodyPr/>
          <a:lstStyle/>
          <a:p>
            <a:fld id="{463BDD51-F095-EA40-B317-F585522A6DE6}" type="datetime1">
              <a:rPr lang="fr-CA" smtClean="0"/>
              <a:pPr/>
              <a:t>2015-06-05</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0B01688A-E1CB-A74E-943B-7B3E0D352B31}"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EEEBB0-AF20-8149-92A1-DE30D9E79FBA}" type="datetime1">
              <a:rPr lang="fr-CA" smtClean="0"/>
              <a:pPr/>
              <a:t>2015-06-05</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0B01688A-E1CB-A74E-943B-7B3E0D352B31}"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fr-CA" smtClean="0"/>
              <a:t>Cliquez et modifiez le titre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A" smtClean="0"/>
              <a:t>Cliquez pour modifier les styles du texte du masque</a:t>
            </a:r>
          </a:p>
        </p:txBody>
      </p:sp>
      <p:sp>
        <p:nvSpPr>
          <p:cNvPr id="5" name="Date Placeholder 4"/>
          <p:cNvSpPr>
            <a:spLocks noGrp="1"/>
          </p:cNvSpPr>
          <p:nvPr>
            <p:ph type="dt" sz="half" idx="10"/>
          </p:nvPr>
        </p:nvSpPr>
        <p:spPr/>
        <p:txBody>
          <a:bodyPr/>
          <a:lstStyle/>
          <a:p>
            <a:fld id="{FE0020F2-5CBA-2C4C-9303-BCF21CCB920D}" type="datetime1">
              <a:rPr lang="fr-CA" smtClean="0"/>
              <a:pPr/>
              <a:t>2015-06-05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0B01688A-E1CB-A74E-943B-7B3E0D352B31}" type="slidenum">
              <a:rPr lang="fr-FR" smtClean="0"/>
              <a:pPr/>
              <a:t>‹N°›</a:t>
            </a:fld>
            <a:endParaRPr lang="fr-FR"/>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fr-CA" smtClean="0"/>
              <a:t>Cliquez et modifiez le titre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CA" smtClean="0"/>
              <a:t>Faire glisser l'image vers l'espace réservé ou cliquer sur l'icône pour l'ajouter</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A" smtClean="0"/>
              <a:t>Cliquez pour modifier les styles du texte du masque</a:t>
            </a:r>
          </a:p>
        </p:txBody>
      </p:sp>
      <p:sp>
        <p:nvSpPr>
          <p:cNvPr id="5" name="Date Placeholder 4"/>
          <p:cNvSpPr>
            <a:spLocks noGrp="1"/>
          </p:cNvSpPr>
          <p:nvPr>
            <p:ph type="dt" sz="half" idx="10"/>
          </p:nvPr>
        </p:nvSpPr>
        <p:spPr/>
        <p:txBody>
          <a:bodyPr/>
          <a:lstStyle/>
          <a:p>
            <a:fld id="{697D2F6D-EB32-3143-A366-C20307EA0FAD}" type="datetime1">
              <a:rPr lang="fr-CA" smtClean="0"/>
              <a:pPr/>
              <a:t>2015-06-05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0B01688A-E1CB-A74E-943B-7B3E0D352B31}"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fr-CA" smtClean="0"/>
              <a:t>Cliquez et modifiez le titre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B550AF38-5AB4-634F-9DE3-1BC131B01414}" type="datetime1">
              <a:rPr lang="fr-CA" smtClean="0"/>
              <a:pPr/>
              <a:t>2015-06-05</a:t>
            </a:fld>
            <a:endParaRPr lang="fr-FR"/>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fr-FR"/>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0B01688A-E1CB-A74E-943B-7B3E0D352B31}"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hf hdr="0" ftr="0" dt="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http://nouvelles.cchic.ca/wp-content/uploads/2015/04/logo_aqpc-copie.jpg" TargetMode="Externa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365760"/>
            <a:ext cx="7848600" cy="2933066"/>
          </a:xfrm>
        </p:spPr>
        <p:txBody>
          <a:bodyPr>
            <a:noAutofit/>
          </a:bodyPr>
          <a:lstStyle/>
          <a:p>
            <a:r>
              <a:rPr lang="fr-FR" sz="3200" dirty="0" smtClean="0"/>
              <a:t>L’arrimage des sciences humaines du secondaire et du collégial</a:t>
            </a:r>
            <a:r>
              <a:rPr lang="fr-FR" sz="3200" dirty="0"/>
              <a:t>.</a:t>
            </a:r>
          </a:p>
        </p:txBody>
      </p:sp>
      <p:sp>
        <p:nvSpPr>
          <p:cNvPr id="3" name="Sous-titre 2"/>
          <p:cNvSpPr>
            <a:spLocks noGrp="1"/>
          </p:cNvSpPr>
          <p:nvPr>
            <p:ph type="subTitle" idx="1"/>
          </p:nvPr>
        </p:nvSpPr>
        <p:spPr>
          <a:xfrm>
            <a:off x="883828" y="3534418"/>
            <a:ext cx="6560234" cy="1752600"/>
          </a:xfrm>
        </p:spPr>
        <p:txBody>
          <a:bodyPr>
            <a:normAutofit/>
          </a:bodyPr>
          <a:lstStyle/>
          <a:p>
            <a:r>
              <a:rPr lang="fr-FR" dirty="0" smtClean="0"/>
              <a:t>Jacques Ouellet (Cégep de Chicoutimi)</a:t>
            </a:r>
          </a:p>
          <a:p>
            <a:r>
              <a:rPr lang="fr-FR" dirty="0" smtClean="0"/>
              <a:t>Jimmy </a:t>
            </a:r>
            <a:r>
              <a:rPr lang="fr-FR" dirty="0" err="1" smtClean="0"/>
              <a:t>Trottier</a:t>
            </a:r>
            <a:r>
              <a:rPr lang="fr-FR" dirty="0" smtClean="0"/>
              <a:t> (UQAC)</a:t>
            </a:r>
          </a:p>
          <a:p>
            <a:r>
              <a:rPr lang="fr-FR" dirty="0"/>
              <a:t>Catherine </a:t>
            </a:r>
            <a:r>
              <a:rPr lang="fr-FR" dirty="0" err="1"/>
              <a:t>Duquette</a:t>
            </a:r>
            <a:r>
              <a:rPr lang="fr-FR" dirty="0"/>
              <a:t> (UQAC</a:t>
            </a:r>
            <a:r>
              <a:rPr lang="fr-FR" dirty="0" smtClean="0"/>
              <a:t>)</a:t>
            </a:r>
          </a:p>
        </p:txBody>
      </p:sp>
      <p:pic>
        <p:nvPicPr>
          <p:cNvPr id="5" name="Image 4" descr="uqac354x212.jp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6550685" y="4799502"/>
            <a:ext cx="2284434" cy="1186187"/>
          </a:xfrm>
          <a:prstGeom prst="rect">
            <a:avLst/>
          </a:prstGeom>
        </p:spPr>
      </p:pic>
      <p:pic>
        <p:nvPicPr>
          <p:cNvPr id="6" name="Image 5" descr="Logo_CRRE2013.jpg"/>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97961" y="5287019"/>
            <a:ext cx="2496040" cy="698670"/>
          </a:xfrm>
          <a:prstGeom prst="rect">
            <a:avLst/>
          </a:prstGeom>
        </p:spPr>
      </p:pic>
      <p:pic>
        <p:nvPicPr>
          <p:cNvPr id="8" name="Image 7" descr="Logo - Cégep de Chicoutimi couleur.jpg"/>
          <p:cNvPicPr/>
          <p:nvPr/>
        </p:nvPicPr>
        <p:blipFill>
          <a:blip r:embed="rId5"/>
          <a:stretch>
            <a:fillRect/>
          </a:stretch>
        </p:blipFill>
        <p:spPr>
          <a:xfrm>
            <a:off x="3826484" y="5184722"/>
            <a:ext cx="1949450" cy="675774"/>
          </a:xfrm>
          <a:prstGeom prst="rect">
            <a:avLst/>
          </a:prstGeom>
        </p:spPr>
      </p:pic>
      <p:pic>
        <p:nvPicPr>
          <p:cNvPr id="11" name="Picture 2" descr="http://nouvelles.cchic.ca/wp-content/uploads/2015/04/logo_aqpc-copie.jpg"/>
          <p:cNvPicPr>
            <a:picLocks noChangeAspect="1" noChangeArrowheads="1"/>
          </p:cNvPicPr>
          <p:nvPr/>
        </p:nvPicPr>
        <p:blipFill>
          <a:blip r:link="rId6">
            <a:extLst>
              <a:ext uri="{28A0092B-C50C-407E-A947-70E740481C1C}">
                <a14:useLocalDpi xmlns:a14="http://schemas.microsoft.com/office/drawing/2010/main" xmlns="" val="0"/>
              </a:ext>
            </a:extLst>
          </a:blip>
          <a:srcRect/>
          <a:stretch>
            <a:fillRect/>
          </a:stretch>
        </p:blipFill>
        <p:spPr bwMode="auto">
          <a:xfrm>
            <a:off x="883828" y="697301"/>
            <a:ext cx="3095625" cy="1457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xmlns="" val="19541607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392410"/>
            <a:ext cx="8229600" cy="990600"/>
          </a:xfrm>
        </p:spPr>
        <p:txBody>
          <a:bodyPr>
            <a:normAutofit fontScale="90000"/>
          </a:bodyPr>
          <a:lstStyle/>
          <a:p>
            <a:r>
              <a:rPr lang="fr-FR" dirty="0" smtClean="0"/>
              <a:t>Des visées de formation très différentes</a:t>
            </a:r>
            <a:endParaRPr lang="fr-FR" dirty="0"/>
          </a:p>
        </p:txBody>
      </p:sp>
      <p:sp>
        <p:nvSpPr>
          <p:cNvPr id="3" name="Espace réservé du contenu 2"/>
          <p:cNvSpPr>
            <a:spLocks noGrp="1"/>
          </p:cNvSpPr>
          <p:nvPr>
            <p:ph idx="1"/>
          </p:nvPr>
        </p:nvSpPr>
        <p:spPr>
          <a:xfrm>
            <a:off x="234462" y="1383010"/>
            <a:ext cx="8675076" cy="5093990"/>
          </a:xfrm>
        </p:spPr>
        <p:txBody>
          <a:bodyPr>
            <a:normAutofit fontScale="92500" lnSpcReduction="10000"/>
          </a:bodyPr>
          <a:lstStyle/>
          <a:p>
            <a:r>
              <a:rPr lang="fr-FR" sz="2800" dirty="0" smtClean="0"/>
              <a:t>Au secondaire les disciplines des sciences humaines ne sont pas nécessairement différentiées (sauf l’histoire et la géographie)</a:t>
            </a:r>
          </a:p>
          <a:p>
            <a:endParaRPr lang="fr-FR" sz="2800" dirty="0"/>
          </a:p>
          <a:p>
            <a:r>
              <a:rPr lang="fr-FR" sz="2800" dirty="0" smtClean="0"/>
              <a:t>Les concepts abordés au secondaire ne sont pas nécessairement les mêmes qu’au collégial</a:t>
            </a:r>
          </a:p>
          <a:p>
            <a:endParaRPr lang="fr-FR" sz="2800" dirty="0"/>
          </a:p>
          <a:p>
            <a:r>
              <a:rPr lang="fr-FR" sz="2800" dirty="0" smtClean="0"/>
              <a:t>La notion de compétence n’est pas la même au secondaire qu’au collégial</a:t>
            </a:r>
          </a:p>
          <a:p>
            <a:endParaRPr lang="fr-FR" sz="2800" dirty="0"/>
          </a:p>
          <a:p>
            <a:r>
              <a:rPr lang="fr-FR" sz="2800" dirty="0" smtClean="0"/>
              <a:t>Les visées de formation sont similaires, mais le processus pour y parvenir est différents</a:t>
            </a:r>
            <a:endParaRPr lang="fr-FR" sz="2800" dirty="0"/>
          </a:p>
        </p:txBody>
      </p:sp>
      <p:sp>
        <p:nvSpPr>
          <p:cNvPr id="4" name="Espace réservé du numéro de diapositive 3"/>
          <p:cNvSpPr>
            <a:spLocks noGrp="1"/>
          </p:cNvSpPr>
          <p:nvPr>
            <p:ph type="sldNum" sz="quarter" idx="12"/>
          </p:nvPr>
        </p:nvSpPr>
        <p:spPr/>
        <p:txBody>
          <a:bodyPr/>
          <a:lstStyle/>
          <a:p>
            <a:fld id="{0B01688A-E1CB-A74E-943B-7B3E0D352B31}" type="slidenum">
              <a:rPr lang="fr-FR" smtClean="0"/>
              <a:pPr/>
              <a:t>10</a:t>
            </a:fld>
            <a:endParaRPr lang="fr-FR"/>
          </a:p>
        </p:txBody>
      </p:sp>
    </p:spTree>
    <p:extLst>
      <p:ext uri="{BB962C8B-B14F-4D97-AF65-F5344CB8AC3E}">
        <p14:creationId xmlns:p14="http://schemas.microsoft.com/office/powerpoint/2010/main" xmlns="" val="20114715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347472"/>
            <a:ext cx="8530492" cy="756138"/>
          </a:xfrm>
        </p:spPr>
        <p:txBody>
          <a:bodyPr>
            <a:normAutofit/>
          </a:bodyPr>
          <a:lstStyle/>
          <a:p>
            <a:r>
              <a:rPr lang="fr-CA" sz="3600" dirty="0"/>
              <a:t>2</a:t>
            </a:r>
            <a:r>
              <a:rPr lang="fr-CA" sz="3600" dirty="0" smtClean="0"/>
              <a:t>. Problématique</a:t>
            </a:r>
            <a:endParaRPr lang="fr-CA" sz="3600" dirty="0"/>
          </a:p>
        </p:txBody>
      </p:sp>
      <p:sp>
        <p:nvSpPr>
          <p:cNvPr id="3" name="Espace réservé du contenu 2"/>
          <p:cNvSpPr>
            <a:spLocks noGrp="1"/>
          </p:cNvSpPr>
          <p:nvPr>
            <p:ph idx="1"/>
          </p:nvPr>
        </p:nvSpPr>
        <p:spPr>
          <a:xfrm>
            <a:off x="156308" y="1289538"/>
            <a:ext cx="8987692" cy="5568462"/>
          </a:xfrm>
        </p:spPr>
        <p:txBody>
          <a:bodyPr>
            <a:normAutofit fontScale="85000" lnSpcReduction="10000"/>
          </a:bodyPr>
          <a:lstStyle/>
          <a:p>
            <a:pPr marL="0" indent="0">
              <a:buNone/>
            </a:pPr>
            <a:r>
              <a:rPr lang="fr-CA" sz="3100" dirty="0" smtClean="0"/>
              <a:t>Afin de combler en partie ce fossé, un projet de recherche inter-ordre a été mis en place avec pour objectif de:</a:t>
            </a:r>
          </a:p>
          <a:p>
            <a:pPr marL="0" indent="0">
              <a:buNone/>
            </a:pPr>
            <a:endParaRPr lang="fr-CA" sz="3100" dirty="0"/>
          </a:p>
          <a:p>
            <a:r>
              <a:rPr lang="fr-CA" sz="3100" dirty="0"/>
              <a:t>F</a:t>
            </a:r>
            <a:r>
              <a:rPr lang="fr-CA" sz="3100" dirty="0" smtClean="0"/>
              <a:t>avoriser l’entrée des élèves du secondaire au collégial</a:t>
            </a:r>
          </a:p>
          <a:p>
            <a:pPr marL="0" indent="0">
              <a:buNone/>
            </a:pPr>
            <a:endParaRPr lang="fr-CA" sz="3100" dirty="0"/>
          </a:p>
          <a:p>
            <a:r>
              <a:rPr lang="fr-CA" sz="3100" dirty="0" smtClean="0"/>
              <a:t>Faciliter le transfert entre </a:t>
            </a:r>
            <a:r>
              <a:rPr lang="fr-CA" sz="3100" dirty="0"/>
              <a:t>les apprentissages </a:t>
            </a:r>
            <a:r>
              <a:rPr lang="fr-CA" sz="3100" dirty="0" smtClean="0"/>
              <a:t>vus au </a:t>
            </a:r>
            <a:r>
              <a:rPr lang="fr-CA" sz="3100" dirty="0"/>
              <a:t>secondaire </a:t>
            </a:r>
            <a:r>
              <a:rPr lang="fr-CA" sz="3100" dirty="0" smtClean="0"/>
              <a:t>dans les cours de sciences humaines au collégial </a:t>
            </a:r>
          </a:p>
          <a:p>
            <a:pPr marL="0" indent="0">
              <a:buNone/>
            </a:pPr>
            <a:endParaRPr lang="fr-CA" sz="3100" dirty="0"/>
          </a:p>
          <a:p>
            <a:pPr marL="0" indent="0">
              <a:buNone/>
            </a:pPr>
            <a:r>
              <a:rPr lang="fr-CA" sz="3100" dirty="0" smtClean="0"/>
              <a:t>Et ce </a:t>
            </a:r>
            <a:r>
              <a:rPr lang="fr-CA" sz="3100" dirty="0"/>
              <a:t>a</a:t>
            </a:r>
            <a:r>
              <a:rPr lang="fr-CA" sz="3100" dirty="0" smtClean="0"/>
              <a:t>fin de non seulement faciliter la passation des élèves entre le secondaire et le cégep, mais également de s’assurer de leur appréciation de leur formation en sciences humaines.</a:t>
            </a:r>
            <a:endParaRPr lang="fr-CA" sz="3100" dirty="0"/>
          </a:p>
          <a:p>
            <a:endParaRPr lang="fr-CA" dirty="0"/>
          </a:p>
        </p:txBody>
      </p:sp>
      <p:sp>
        <p:nvSpPr>
          <p:cNvPr id="4" name="Espace réservé du numéro de diapositive 3"/>
          <p:cNvSpPr>
            <a:spLocks noGrp="1"/>
          </p:cNvSpPr>
          <p:nvPr>
            <p:ph type="sldNum" sz="quarter" idx="12"/>
          </p:nvPr>
        </p:nvSpPr>
        <p:spPr/>
        <p:txBody>
          <a:bodyPr/>
          <a:lstStyle/>
          <a:p>
            <a:fld id="{0B01688A-E1CB-A74E-943B-7B3E0D352B31}" type="slidenum">
              <a:rPr lang="fr-FR" smtClean="0"/>
              <a:pPr/>
              <a:t>11</a:t>
            </a:fld>
            <a:endParaRPr lang="fr-FR"/>
          </a:p>
        </p:txBody>
      </p:sp>
    </p:spTree>
    <p:extLst>
      <p:ext uri="{BB962C8B-B14F-4D97-AF65-F5344CB8AC3E}">
        <p14:creationId xmlns:p14="http://schemas.microsoft.com/office/powerpoint/2010/main" xmlns="" val="42741300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347472"/>
            <a:ext cx="8530492" cy="736600"/>
          </a:xfrm>
        </p:spPr>
        <p:txBody>
          <a:bodyPr>
            <a:normAutofit/>
          </a:bodyPr>
          <a:lstStyle/>
          <a:p>
            <a:r>
              <a:rPr lang="fr-CA" sz="3600" dirty="0"/>
              <a:t>3</a:t>
            </a:r>
            <a:r>
              <a:rPr lang="fr-CA" sz="3600" dirty="0" smtClean="0"/>
              <a:t>. Méthodologie</a:t>
            </a:r>
            <a:endParaRPr lang="fr-CA" sz="3600" dirty="0"/>
          </a:p>
        </p:txBody>
      </p:sp>
      <p:sp>
        <p:nvSpPr>
          <p:cNvPr id="3" name="Espace réservé du contenu 2"/>
          <p:cNvSpPr>
            <a:spLocks noGrp="1"/>
          </p:cNvSpPr>
          <p:nvPr>
            <p:ph idx="1"/>
          </p:nvPr>
        </p:nvSpPr>
        <p:spPr>
          <a:xfrm>
            <a:off x="300892" y="1121194"/>
            <a:ext cx="8589108" cy="5463267"/>
          </a:xfrm>
        </p:spPr>
        <p:txBody>
          <a:bodyPr>
            <a:normAutofit fontScale="92500" lnSpcReduction="10000"/>
          </a:bodyPr>
          <a:lstStyle/>
          <a:p>
            <a:pPr marL="0" indent="0">
              <a:buNone/>
            </a:pPr>
            <a:r>
              <a:rPr lang="fr-FR" dirty="0" smtClean="0"/>
              <a:t>Afin de parvenir à nos objectifs de recherche, une méthodologie en trois temps à été mise sur pied: </a:t>
            </a:r>
          </a:p>
          <a:p>
            <a:pPr marL="0" indent="0">
              <a:buNone/>
            </a:pPr>
            <a:endParaRPr lang="fr-FR" dirty="0" smtClean="0"/>
          </a:p>
          <a:p>
            <a:pPr marL="0" indent="0">
              <a:buNone/>
            </a:pPr>
            <a:r>
              <a:rPr lang="fr-FR" sz="2400" dirty="0" smtClean="0"/>
              <a:t>1.	</a:t>
            </a:r>
            <a:r>
              <a:rPr lang="fr-FR" sz="2400" u="sng" dirty="0" smtClean="0"/>
              <a:t>Analyse comparative des </a:t>
            </a:r>
            <a:r>
              <a:rPr lang="fr-FR" sz="2400" u="sng" dirty="0"/>
              <a:t>programmes et des documents </a:t>
            </a:r>
            <a:r>
              <a:rPr lang="fr-FR" sz="2400" dirty="0" smtClean="0"/>
              <a:t>	remis </a:t>
            </a:r>
            <a:r>
              <a:rPr lang="fr-FR" sz="2400" dirty="0"/>
              <a:t>en </a:t>
            </a:r>
            <a:r>
              <a:rPr lang="fr-FR" sz="2400" dirty="0" smtClean="0"/>
              <a:t>classe</a:t>
            </a:r>
            <a:r>
              <a:rPr lang="fr-FR" dirty="0"/>
              <a:t> </a:t>
            </a:r>
            <a:r>
              <a:rPr lang="fr-FR" dirty="0" smtClean="0"/>
              <a:t>tant au secondaire qu’au collégial </a:t>
            </a:r>
            <a:r>
              <a:rPr lang="fr-CA" sz="2400" dirty="0" smtClean="0"/>
              <a:t>(</a:t>
            </a:r>
            <a:r>
              <a:rPr lang="fr-CA" sz="2400" dirty="0"/>
              <a:t>hiver </a:t>
            </a:r>
            <a:r>
              <a:rPr lang="fr-CA" sz="2400" dirty="0" smtClean="0"/>
              <a:t>	2013</a:t>
            </a:r>
            <a:r>
              <a:rPr lang="fr-CA" sz="2400" dirty="0"/>
              <a:t>)</a:t>
            </a:r>
            <a:r>
              <a:rPr lang="fr-CA" sz="2400" dirty="0" smtClean="0"/>
              <a:t>;</a:t>
            </a:r>
          </a:p>
          <a:p>
            <a:pPr marL="0" indent="0">
              <a:buNone/>
            </a:pPr>
            <a:endParaRPr lang="fr-CA" sz="2400" dirty="0" smtClean="0"/>
          </a:p>
          <a:p>
            <a:pPr marL="0" indent="0">
              <a:buNone/>
            </a:pPr>
            <a:r>
              <a:rPr lang="fr-FR" sz="2400" dirty="0" smtClean="0"/>
              <a:t>2.	</a:t>
            </a:r>
            <a:r>
              <a:rPr lang="fr-FR" sz="2400" u="sng" dirty="0" smtClean="0"/>
              <a:t>Analyse </a:t>
            </a:r>
            <a:r>
              <a:rPr lang="fr-FR" sz="2400" u="sng" dirty="0"/>
              <a:t>de la </a:t>
            </a:r>
            <a:r>
              <a:rPr lang="fr-FR" sz="2400" u="sng" dirty="0" smtClean="0"/>
              <a:t>«vision </a:t>
            </a:r>
            <a:r>
              <a:rPr lang="fr-FR" sz="2400" u="sng" dirty="0"/>
              <a:t>de </a:t>
            </a:r>
            <a:r>
              <a:rPr lang="fr-FR" sz="2400" u="sng" dirty="0" smtClean="0"/>
              <a:t>l’autre» </a:t>
            </a:r>
            <a:r>
              <a:rPr lang="fr-FR" sz="2400" u="sng" dirty="0"/>
              <a:t>et des </a:t>
            </a:r>
            <a:r>
              <a:rPr lang="fr-FR" sz="2400" u="sng" dirty="0" smtClean="0"/>
              <a:t>«pratiques </a:t>
            </a:r>
            <a:r>
              <a:rPr lang="fr-FR" sz="2400" dirty="0" smtClean="0"/>
              <a:t>	</a:t>
            </a:r>
            <a:r>
              <a:rPr lang="fr-FR" sz="2400" u="sng" dirty="0" smtClean="0"/>
              <a:t>enseignantes»</a:t>
            </a:r>
            <a:r>
              <a:rPr lang="fr-FR" sz="2400" dirty="0" smtClean="0"/>
              <a:t>  issues d’entrevues</a:t>
            </a:r>
            <a:r>
              <a:rPr lang="fr-CA" sz="2400" dirty="0" smtClean="0"/>
              <a:t> </a:t>
            </a:r>
            <a:r>
              <a:rPr lang="fr-CA" sz="2400" dirty="0"/>
              <a:t> </a:t>
            </a:r>
            <a:r>
              <a:rPr lang="fr-CA" sz="2400" dirty="0" smtClean="0"/>
              <a:t>et en </a:t>
            </a:r>
            <a:r>
              <a:rPr lang="fr-CA" sz="2400" dirty="0"/>
              <a:t>échangeant avec </a:t>
            </a:r>
            <a:r>
              <a:rPr lang="fr-CA" sz="2400" dirty="0" smtClean="0"/>
              <a:t>	les </a:t>
            </a:r>
            <a:r>
              <a:rPr lang="fr-CA" sz="2400" dirty="0"/>
              <a:t>enseignants sur leurs pratiques (entrevues et focus </a:t>
            </a:r>
            <a:r>
              <a:rPr lang="fr-CA" sz="2400" dirty="0" smtClean="0"/>
              <a:t>	groupes-automne </a:t>
            </a:r>
            <a:r>
              <a:rPr lang="fr-CA" sz="2400" dirty="0"/>
              <a:t>2014 et hiver 2015</a:t>
            </a:r>
            <a:r>
              <a:rPr lang="fr-CA" sz="2400" dirty="0" smtClean="0"/>
              <a:t>);</a:t>
            </a:r>
          </a:p>
          <a:p>
            <a:pPr marL="0" indent="0">
              <a:buNone/>
            </a:pPr>
            <a:endParaRPr lang="fr-CA" sz="2400" dirty="0" smtClean="0"/>
          </a:p>
          <a:p>
            <a:pPr marL="0" indent="0">
              <a:buNone/>
            </a:pPr>
            <a:r>
              <a:rPr lang="fr-FR" sz="2400" dirty="0" smtClean="0"/>
              <a:t>3.	</a:t>
            </a:r>
            <a:r>
              <a:rPr lang="fr-FR" sz="2400" u="sng" dirty="0" smtClean="0"/>
              <a:t>Développement </a:t>
            </a:r>
            <a:r>
              <a:rPr lang="fr-FR" sz="2400" u="sng" dirty="0"/>
              <a:t>d’une </a:t>
            </a:r>
            <a:r>
              <a:rPr lang="fr-FR" sz="2400" u="sng" dirty="0" smtClean="0"/>
              <a:t>«communauté </a:t>
            </a:r>
            <a:r>
              <a:rPr lang="fr-FR" sz="2400" u="sng" dirty="0"/>
              <a:t>de </a:t>
            </a:r>
            <a:r>
              <a:rPr lang="fr-FR" sz="2400" u="sng" dirty="0" smtClean="0"/>
              <a:t>pratiques»</a:t>
            </a:r>
            <a:r>
              <a:rPr lang="fr-CA" sz="2400" u="sng" dirty="0"/>
              <a:t> </a:t>
            </a:r>
            <a:r>
              <a:rPr lang="fr-CA" sz="2400" dirty="0" smtClean="0"/>
              <a:t>en 	validant </a:t>
            </a:r>
            <a:r>
              <a:rPr lang="fr-CA" sz="2400" dirty="0"/>
              <a:t>un nouveau matériel pédagogique de transition </a:t>
            </a:r>
            <a:r>
              <a:rPr lang="fr-CA" sz="2400" dirty="0" smtClean="0"/>
              <a:t>	inter-ordre (Automne </a:t>
            </a:r>
            <a:r>
              <a:rPr lang="fr-CA" sz="2400" dirty="0"/>
              <a:t>2015).</a:t>
            </a:r>
          </a:p>
          <a:p>
            <a:endParaRPr lang="fr-CA" dirty="0"/>
          </a:p>
        </p:txBody>
      </p:sp>
      <p:sp>
        <p:nvSpPr>
          <p:cNvPr id="4" name="Espace réservé du numéro de diapositive 3"/>
          <p:cNvSpPr>
            <a:spLocks noGrp="1"/>
          </p:cNvSpPr>
          <p:nvPr>
            <p:ph type="sldNum" sz="quarter" idx="12"/>
          </p:nvPr>
        </p:nvSpPr>
        <p:spPr/>
        <p:txBody>
          <a:bodyPr/>
          <a:lstStyle/>
          <a:p>
            <a:fld id="{0B01688A-E1CB-A74E-943B-7B3E0D352B31}" type="slidenum">
              <a:rPr lang="fr-FR" smtClean="0"/>
              <a:pPr/>
              <a:t>12</a:t>
            </a:fld>
            <a:endParaRPr lang="fr-FR"/>
          </a:p>
        </p:txBody>
      </p:sp>
    </p:spTree>
    <p:extLst>
      <p:ext uri="{BB962C8B-B14F-4D97-AF65-F5344CB8AC3E}">
        <p14:creationId xmlns:p14="http://schemas.microsoft.com/office/powerpoint/2010/main" xmlns="" val="31440272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347472"/>
            <a:ext cx="8229600" cy="990600"/>
          </a:xfrm>
        </p:spPr>
        <p:txBody>
          <a:bodyPr>
            <a:normAutofit/>
          </a:bodyPr>
          <a:lstStyle/>
          <a:p>
            <a:r>
              <a:rPr lang="fr-FR" sz="3600" dirty="0" smtClean="0"/>
              <a:t>4.A  -Analyse du matériel didactique</a:t>
            </a:r>
            <a:endParaRPr lang="fr-FR" sz="3600" dirty="0"/>
          </a:p>
        </p:txBody>
      </p:sp>
      <p:sp>
        <p:nvSpPr>
          <p:cNvPr id="3" name="Espace réservé du contenu 2"/>
          <p:cNvSpPr>
            <a:spLocks noGrp="1"/>
          </p:cNvSpPr>
          <p:nvPr>
            <p:ph idx="1"/>
          </p:nvPr>
        </p:nvSpPr>
        <p:spPr>
          <a:xfrm>
            <a:off x="281354" y="1394734"/>
            <a:ext cx="8229600" cy="4876800"/>
          </a:xfrm>
        </p:spPr>
        <p:txBody>
          <a:bodyPr>
            <a:normAutofit lnSpcReduction="10000"/>
          </a:bodyPr>
          <a:lstStyle/>
          <a:p>
            <a:r>
              <a:rPr lang="fr-FR" sz="3200" dirty="0" smtClean="0"/>
              <a:t>Afin de mieux comprendre le fossé qui existe entre le secondaire et le cégep, nous avons analysé différents types de matériaux didactiques afin d’identifier leurs similitudes et leurs différences</a:t>
            </a:r>
          </a:p>
          <a:p>
            <a:endParaRPr lang="fr-FR" sz="3200" dirty="0"/>
          </a:p>
          <a:p>
            <a:r>
              <a:rPr lang="fr-FR" sz="3200" dirty="0" smtClean="0"/>
              <a:t>L’analyse tend à montrer qu’il existe très peu de similitudes entre le matériel didactique utilisé au secondaire et le matériel didactique utilisé au collégial</a:t>
            </a:r>
          </a:p>
          <a:p>
            <a:pPr marL="0" indent="0">
              <a:buNone/>
            </a:pPr>
            <a:endParaRPr lang="fr-FR" dirty="0"/>
          </a:p>
        </p:txBody>
      </p:sp>
      <p:sp>
        <p:nvSpPr>
          <p:cNvPr id="4" name="Espace réservé du numéro de diapositive 3"/>
          <p:cNvSpPr>
            <a:spLocks noGrp="1"/>
          </p:cNvSpPr>
          <p:nvPr>
            <p:ph type="sldNum" sz="quarter" idx="12"/>
          </p:nvPr>
        </p:nvSpPr>
        <p:spPr/>
        <p:txBody>
          <a:bodyPr/>
          <a:lstStyle/>
          <a:p>
            <a:fld id="{7868E531-4061-4F41-B6F6-A348D60DBFE7}" type="slidenum">
              <a:rPr lang="fr-CA" smtClean="0"/>
              <a:pPr/>
              <a:t>13</a:t>
            </a:fld>
            <a:endParaRPr lang="fr-CA"/>
          </a:p>
        </p:txBody>
      </p:sp>
    </p:spTree>
    <p:extLst>
      <p:ext uri="{BB962C8B-B14F-4D97-AF65-F5344CB8AC3E}">
        <p14:creationId xmlns:p14="http://schemas.microsoft.com/office/powerpoint/2010/main" xmlns="" val="21441673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23528" y="533400"/>
            <a:ext cx="8363272" cy="663352"/>
          </a:xfrm>
        </p:spPr>
        <p:txBody>
          <a:bodyPr>
            <a:normAutofit fontScale="90000"/>
          </a:bodyPr>
          <a:lstStyle/>
          <a:p>
            <a:r>
              <a:rPr lang="fr-FR" dirty="0" smtClean="0"/>
              <a:t>Analyse du matériel didactique (suite)</a:t>
            </a:r>
            <a:endParaRPr lang="fr-FR" dirty="0"/>
          </a:p>
        </p:txBody>
      </p:sp>
      <p:sp>
        <p:nvSpPr>
          <p:cNvPr id="3" name="Espace réservé du contenu 2"/>
          <p:cNvSpPr>
            <a:spLocks noGrp="1"/>
          </p:cNvSpPr>
          <p:nvPr>
            <p:ph idx="1"/>
          </p:nvPr>
        </p:nvSpPr>
        <p:spPr>
          <a:xfrm>
            <a:off x="251520" y="1268760"/>
            <a:ext cx="8568952" cy="5328592"/>
          </a:xfrm>
        </p:spPr>
        <p:txBody>
          <a:bodyPr>
            <a:normAutofit fontScale="92500" lnSpcReduction="10000"/>
          </a:bodyPr>
          <a:lstStyle/>
          <a:p>
            <a:r>
              <a:rPr lang="fr-CA" i="1" u="sng" dirty="0"/>
              <a:t>Les concepts :</a:t>
            </a:r>
            <a:endParaRPr lang="fr-CA" u="sng" dirty="0"/>
          </a:p>
          <a:p>
            <a:r>
              <a:rPr lang="fr-CA" dirty="0"/>
              <a:t>Aucun concept commun entre les deux programmes, outre le concept de colonisation (qui a déjà été abordé en secondaire 2, 3 </a:t>
            </a:r>
            <a:r>
              <a:rPr lang="fr-CA" dirty="0" smtClean="0"/>
              <a:t>et 4 et qui récidive par le cours «monde contemporain» en 5).</a:t>
            </a:r>
          </a:p>
          <a:p>
            <a:r>
              <a:rPr lang="fr-CA" dirty="0" smtClean="0"/>
              <a:t>Le </a:t>
            </a:r>
            <a:r>
              <a:rPr lang="fr-CA" dirty="0"/>
              <a:t>programme du cégep semble se baser sur la mémorisation de concepts (définitions) tandis que le cours du secondaire est surtout axé sur la mémorisation de connaissances.</a:t>
            </a:r>
          </a:p>
          <a:p>
            <a:pPr marL="0" indent="0">
              <a:buNone/>
            </a:pPr>
            <a:r>
              <a:rPr lang="fr-CA" dirty="0"/>
              <a:t> </a:t>
            </a:r>
          </a:p>
          <a:p>
            <a:r>
              <a:rPr lang="fr-CA" i="1" u="sng" dirty="0"/>
              <a:t>Les compétences :</a:t>
            </a:r>
            <a:endParaRPr lang="fr-CA" u="sng" dirty="0"/>
          </a:p>
          <a:p>
            <a:r>
              <a:rPr lang="fr-CA" dirty="0"/>
              <a:t>En secondaire 5</a:t>
            </a:r>
            <a:r>
              <a:rPr lang="fr-CA" dirty="0" smtClean="0"/>
              <a:t>, les compétences visent à la fois la caractérisation et la prise de position. </a:t>
            </a:r>
            <a:endParaRPr lang="fr-CA" dirty="0"/>
          </a:p>
          <a:p>
            <a:r>
              <a:rPr lang="fr-CA" dirty="0"/>
              <a:t>Au Cégep les compétences sont axées sur la caractérisation. </a:t>
            </a:r>
          </a:p>
          <a:p>
            <a:r>
              <a:rPr lang="fr-CA" dirty="0"/>
              <a:t>Au secondaire, les comportements à observer ne sont pas clairs, tandis que le programme du collégial spécifie clairement les attentes que doivent avoir les enseignants. </a:t>
            </a:r>
          </a:p>
        </p:txBody>
      </p:sp>
      <p:sp>
        <p:nvSpPr>
          <p:cNvPr id="4" name="Espace réservé du numéro de diapositive 3"/>
          <p:cNvSpPr>
            <a:spLocks noGrp="1"/>
          </p:cNvSpPr>
          <p:nvPr>
            <p:ph type="sldNum" sz="quarter" idx="12"/>
          </p:nvPr>
        </p:nvSpPr>
        <p:spPr/>
        <p:txBody>
          <a:bodyPr/>
          <a:lstStyle/>
          <a:p>
            <a:fld id="{7868E531-4061-4F41-B6F6-A348D60DBFE7}" type="slidenum">
              <a:rPr lang="fr-CA" smtClean="0"/>
              <a:pPr/>
              <a:t>14</a:t>
            </a:fld>
            <a:endParaRPr lang="fr-CA"/>
          </a:p>
        </p:txBody>
      </p:sp>
    </p:spTree>
    <p:extLst>
      <p:ext uri="{BB962C8B-B14F-4D97-AF65-F5344CB8AC3E}">
        <p14:creationId xmlns:p14="http://schemas.microsoft.com/office/powerpoint/2010/main" xmlns="" val="13156861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476672"/>
            <a:ext cx="8712968" cy="720080"/>
          </a:xfrm>
        </p:spPr>
        <p:txBody>
          <a:bodyPr>
            <a:normAutofit fontScale="90000"/>
          </a:bodyPr>
          <a:lstStyle/>
          <a:p>
            <a:r>
              <a:rPr lang="fr-FR" sz="3200" dirty="0" smtClean="0"/>
              <a:t>Analyse du matériel didactique: l’exemple de la  géographie</a:t>
            </a:r>
            <a:endParaRPr lang="fr-FR" sz="3200" dirty="0"/>
          </a:p>
        </p:txBody>
      </p:sp>
      <p:sp>
        <p:nvSpPr>
          <p:cNvPr id="3" name="Espace réservé du contenu 2"/>
          <p:cNvSpPr>
            <a:spLocks noGrp="1"/>
          </p:cNvSpPr>
          <p:nvPr>
            <p:ph idx="1"/>
          </p:nvPr>
        </p:nvSpPr>
        <p:spPr>
          <a:xfrm>
            <a:off x="179512" y="1457400"/>
            <a:ext cx="8712968" cy="5400600"/>
          </a:xfrm>
        </p:spPr>
        <p:txBody>
          <a:bodyPr>
            <a:normAutofit fontScale="85000" lnSpcReduction="20000"/>
          </a:bodyPr>
          <a:lstStyle/>
          <a:p>
            <a:r>
              <a:rPr lang="fr-CA" dirty="0" smtClean="0"/>
              <a:t>Au </a:t>
            </a:r>
            <a:r>
              <a:rPr lang="fr-CA" dirty="0"/>
              <a:t>secondaire la géographie est axée sur la </a:t>
            </a:r>
            <a:r>
              <a:rPr lang="fr-CA" dirty="0" smtClean="0"/>
              <a:t>culture. </a:t>
            </a:r>
            <a:r>
              <a:rPr lang="fr-CA" dirty="0"/>
              <a:t>Le volet « physique » de la géographie a été donné aux sciences </a:t>
            </a:r>
            <a:r>
              <a:rPr lang="fr-CA" dirty="0" smtClean="0"/>
              <a:t>naturelles</a:t>
            </a:r>
          </a:p>
          <a:p>
            <a:pPr marL="0" indent="0">
              <a:buNone/>
            </a:pPr>
            <a:r>
              <a:rPr lang="fr-CA" dirty="0" smtClean="0"/>
              <a:t> </a:t>
            </a:r>
            <a:endParaRPr lang="fr-CA" dirty="0"/>
          </a:p>
          <a:p>
            <a:r>
              <a:rPr lang="fr-CA" dirty="0"/>
              <a:t>En 5</a:t>
            </a:r>
            <a:r>
              <a:rPr lang="fr-CA" baseline="30000" dirty="0"/>
              <a:t>e</a:t>
            </a:r>
            <a:r>
              <a:rPr lang="fr-CA" dirty="0"/>
              <a:t> secondaire, peu d’élèves (5%) choisissent le cours de géographie des aires </a:t>
            </a:r>
            <a:r>
              <a:rPr lang="fr-CA" dirty="0" smtClean="0"/>
              <a:t>culturelles </a:t>
            </a:r>
          </a:p>
          <a:p>
            <a:pPr marL="0" indent="0">
              <a:buNone/>
            </a:pPr>
            <a:endParaRPr lang="fr-CA" dirty="0"/>
          </a:p>
          <a:p>
            <a:r>
              <a:rPr lang="fr-CA" dirty="0"/>
              <a:t>Le volet géographique dans le cours de Monde Contemporain ne domine jamais les thèmes </a:t>
            </a:r>
            <a:r>
              <a:rPr lang="fr-CA" dirty="0" smtClean="0"/>
              <a:t>enseignés </a:t>
            </a:r>
            <a:endParaRPr lang="fr-CA" dirty="0"/>
          </a:p>
          <a:p>
            <a:pPr marL="0" indent="0">
              <a:buNone/>
            </a:pPr>
            <a:endParaRPr lang="fr-CA" dirty="0"/>
          </a:p>
          <a:p>
            <a:r>
              <a:rPr lang="fr-CA" dirty="0"/>
              <a:t>Au collégial, le cours de carte du monde semble être axé sur la géographie physique (concepts historiques de géocentrisme, dérive des continents, pays, etc.</a:t>
            </a:r>
            <a:r>
              <a:rPr lang="fr-CA" dirty="0" smtClean="0"/>
              <a:t>)</a:t>
            </a:r>
          </a:p>
          <a:p>
            <a:endParaRPr lang="fr-CA" dirty="0"/>
          </a:p>
          <a:p>
            <a:r>
              <a:rPr lang="fr-CA" dirty="0" smtClean="0"/>
              <a:t>Les </a:t>
            </a:r>
            <a:r>
              <a:rPr lang="fr-CA" dirty="0"/>
              <a:t>documents fournis semblent se concentrer sur la mémorisation et la compréhension de ces </a:t>
            </a:r>
            <a:r>
              <a:rPr lang="fr-CA" dirty="0" smtClean="0"/>
              <a:t>phénomènes</a:t>
            </a:r>
            <a:endParaRPr lang="fr-CA" dirty="0"/>
          </a:p>
          <a:p>
            <a:pPr marL="0" indent="0">
              <a:buNone/>
            </a:pPr>
            <a:endParaRPr lang="fr-CA" dirty="0"/>
          </a:p>
          <a:p>
            <a:r>
              <a:rPr lang="fr-CA" dirty="0"/>
              <a:t>On conclut donc qu’il existe un écart de taille entre les contenus étudiés au secondaire et les contenus étudiés lors du premier cours de géographie au </a:t>
            </a:r>
            <a:r>
              <a:rPr lang="fr-CA" dirty="0" smtClean="0"/>
              <a:t>collégial </a:t>
            </a:r>
            <a:endParaRPr lang="fr-CA" dirty="0"/>
          </a:p>
          <a:p>
            <a:endParaRPr lang="fr-FR" dirty="0"/>
          </a:p>
        </p:txBody>
      </p:sp>
      <p:sp>
        <p:nvSpPr>
          <p:cNvPr id="4" name="Espace réservé du numéro de diapositive 3"/>
          <p:cNvSpPr>
            <a:spLocks noGrp="1"/>
          </p:cNvSpPr>
          <p:nvPr>
            <p:ph type="sldNum" sz="quarter" idx="12"/>
          </p:nvPr>
        </p:nvSpPr>
        <p:spPr/>
        <p:txBody>
          <a:bodyPr/>
          <a:lstStyle/>
          <a:p>
            <a:fld id="{7868E531-4061-4F41-B6F6-A348D60DBFE7}" type="slidenum">
              <a:rPr lang="fr-CA" smtClean="0"/>
              <a:pPr/>
              <a:t>15</a:t>
            </a:fld>
            <a:endParaRPr lang="fr-CA"/>
          </a:p>
        </p:txBody>
      </p:sp>
    </p:spTree>
    <p:extLst>
      <p:ext uri="{BB962C8B-B14F-4D97-AF65-F5344CB8AC3E}">
        <p14:creationId xmlns:p14="http://schemas.microsoft.com/office/powerpoint/2010/main" xmlns="" val="31682212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392410"/>
            <a:ext cx="8229600" cy="990600"/>
          </a:xfrm>
        </p:spPr>
        <p:txBody>
          <a:bodyPr/>
          <a:lstStyle/>
          <a:p>
            <a:r>
              <a:rPr lang="fr-FR" dirty="0" smtClean="0">
                <a:solidFill>
                  <a:srgbClr val="2F5897"/>
                </a:solidFill>
              </a:rPr>
              <a:t>4.B - Analyse des entrevues</a:t>
            </a:r>
            <a:endParaRPr lang="fr-FR" dirty="0">
              <a:solidFill>
                <a:srgbClr val="2F5897"/>
              </a:solidFill>
            </a:endParaRPr>
          </a:p>
        </p:txBody>
      </p:sp>
      <p:sp>
        <p:nvSpPr>
          <p:cNvPr id="3" name="Espace réservé du contenu 2"/>
          <p:cNvSpPr>
            <a:spLocks noGrp="1"/>
          </p:cNvSpPr>
          <p:nvPr>
            <p:ph idx="1"/>
          </p:nvPr>
        </p:nvSpPr>
        <p:spPr>
          <a:xfrm>
            <a:off x="457200" y="1383010"/>
            <a:ext cx="8229600" cy="5142836"/>
          </a:xfrm>
        </p:spPr>
        <p:txBody>
          <a:bodyPr>
            <a:normAutofit/>
          </a:bodyPr>
          <a:lstStyle/>
          <a:p>
            <a:r>
              <a:rPr lang="fr-FR" dirty="0" smtClean="0"/>
              <a:t>10 entrevues en tout ont été complétées:</a:t>
            </a:r>
          </a:p>
          <a:p>
            <a:pPr lvl="1"/>
            <a:r>
              <a:rPr lang="fr-FR" sz="2400" dirty="0" smtClean="0"/>
              <a:t>5 entrevues auprès des enseignants de sciences humaines du Cégep de Chicoutimi</a:t>
            </a:r>
          </a:p>
          <a:p>
            <a:pPr lvl="1"/>
            <a:r>
              <a:rPr lang="fr-FR" sz="2400" dirty="0" smtClean="0"/>
              <a:t>5 entrevues auprès des enseignants d’histoire de la CS des Rives-du-Saguenay et de la CS du Pays-des-Bleuets</a:t>
            </a:r>
          </a:p>
          <a:p>
            <a:pPr lvl="1"/>
            <a:endParaRPr lang="fr-FR" sz="2400" dirty="0" smtClean="0"/>
          </a:p>
          <a:p>
            <a:r>
              <a:rPr lang="fr-FR" dirty="0"/>
              <a:t> </a:t>
            </a:r>
            <a:r>
              <a:rPr lang="fr-FR" dirty="0" smtClean="0"/>
              <a:t>La majorité des enseignants du secondaire avait plus de 9 ans de carrière</a:t>
            </a:r>
          </a:p>
          <a:p>
            <a:pPr marL="0" indent="0">
              <a:buNone/>
            </a:pPr>
            <a:endParaRPr lang="fr-FR" dirty="0" smtClean="0"/>
          </a:p>
          <a:p>
            <a:r>
              <a:rPr lang="fr-FR" dirty="0" smtClean="0"/>
              <a:t> Les enseignants du collégial avaient entre 4 et 20 ans de carrière</a:t>
            </a:r>
            <a:endParaRPr lang="fr-FR" dirty="0"/>
          </a:p>
        </p:txBody>
      </p:sp>
      <p:sp>
        <p:nvSpPr>
          <p:cNvPr id="4" name="Espace réservé du numéro de diapositive 3"/>
          <p:cNvSpPr>
            <a:spLocks noGrp="1"/>
          </p:cNvSpPr>
          <p:nvPr>
            <p:ph type="sldNum" sz="quarter" idx="12"/>
          </p:nvPr>
        </p:nvSpPr>
        <p:spPr/>
        <p:txBody>
          <a:bodyPr/>
          <a:lstStyle/>
          <a:p>
            <a:fld id="{0B01688A-E1CB-A74E-943B-7B3E0D352B31}" type="slidenum">
              <a:rPr lang="fr-FR" smtClean="0"/>
              <a:pPr/>
              <a:t>16</a:t>
            </a:fld>
            <a:endParaRPr lang="fr-FR"/>
          </a:p>
        </p:txBody>
      </p:sp>
    </p:spTree>
    <p:extLst>
      <p:ext uri="{BB962C8B-B14F-4D97-AF65-F5344CB8AC3E}">
        <p14:creationId xmlns:p14="http://schemas.microsoft.com/office/powerpoint/2010/main" xmlns="" val="8512217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347472"/>
            <a:ext cx="8229600" cy="990600"/>
          </a:xfrm>
        </p:spPr>
        <p:txBody>
          <a:bodyPr>
            <a:normAutofit fontScale="90000"/>
          </a:bodyPr>
          <a:lstStyle/>
          <a:p>
            <a:r>
              <a:rPr lang="fr-FR" dirty="0" smtClean="0"/>
              <a:t>L’enseignement secondaire selon les enseignants du collégial</a:t>
            </a:r>
            <a:endParaRPr lang="fr-FR" dirty="0"/>
          </a:p>
        </p:txBody>
      </p:sp>
      <p:sp>
        <p:nvSpPr>
          <p:cNvPr id="3" name="Espace réservé du contenu 2"/>
          <p:cNvSpPr>
            <a:spLocks noGrp="1"/>
          </p:cNvSpPr>
          <p:nvPr>
            <p:ph idx="1"/>
          </p:nvPr>
        </p:nvSpPr>
        <p:spPr/>
        <p:txBody>
          <a:bodyPr/>
          <a:lstStyle/>
          <a:p>
            <a:r>
              <a:rPr lang="fr-FR" dirty="0" smtClean="0"/>
              <a:t>Un enseignement basé sur l’approche par projet</a:t>
            </a:r>
          </a:p>
          <a:p>
            <a:endParaRPr lang="fr-FR" dirty="0"/>
          </a:p>
          <a:p>
            <a:r>
              <a:rPr lang="fr-FR" dirty="0" smtClean="0"/>
              <a:t>Les élèves prennent peu de notes en classe</a:t>
            </a:r>
          </a:p>
          <a:p>
            <a:endParaRPr lang="fr-FR" dirty="0"/>
          </a:p>
          <a:p>
            <a:r>
              <a:rPr lang="fr-FR" dirty="0" smtClean="0"/>
              <a:t>Les élèves travaillent souvent en équipe et très rarement seuls</a:t>
            </a:r>
          </a:p>
          <a:p>
            <a:endParaRPr lang="fr-FR" dirty="0"/>
          </a:p>
          <a:p>
            <a:r>
              <a:rPr lang="fr-FR" dirty="0" smtClean="0"/>
              <a:t>Les élèves sont très encadrés par les enseignants du secondaire ainsi que par leurs familles</a:t>
            </a:r>
            <a:endParaRPr lang="fr-FR" dirty="0"/>
          </a:p>
        </p:txBody>
      </p:sp>
      <p:sp>
        <p:nvSpPr>
          <p:cNvPr id="4" name="Espace réservé du numéro de diapositive 3"/>
          <p:cNvSpPr>
            <a:spLocks noGrp="1"/>
          </p:cNvSpPr>
          <p:nvPr>
            <p:ph type="sldNum" sz="quarter" idx="12"/>
          </p:nvPr>
        </p:nvSpPr>
        <p:spPr/>
        <p:txBody>
          <a:bodyPr/>
          <a:lstStyle/>
          <a:p>
            <a:fld id="{7868E531-4061-4F41-B6F6-A348D60DBFE7}" type="slidenum">
              <a:rPr lang="fr-CA" smtClean="0"/>
              <a:pPr/>
              <a:t>17</a:t>
            </a:fld>
            <a:endParaRPr lang="fr-CA"/>
          </a:p>
        </p:txBody>
      </p:sp>
    </p:spTree>
    <p:extLst>
      <p:ext uri="{BB962C8B-B14F-4D97-AF65-F5344CB8AC3E}">
        <p14:creationId xmlns:p14="http://schemas.microsoft.com/office/powerpoint/2010/main" xmlns="" val="10942722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347472"/>
            <a:ext cx="8229600" cy="990600"/>
          </a:xfrm>
        </p:spPr>
        <p:txBody>
          <a:bodyPr>
            <a:normAutofit fontScale="90000"/>
          </a:bodyPr>
          <a:lstStyle/>
          <a:p>
            <a:r>
              <a:rPr lang="fr-FR" dirty="0" smtClean="0"/>
              <a:t>L’enseignement au secondaire selon les enseignants du secondaire</a:t>
            </a:r>
            <a:endParaRPr lang="fr-FR" dirty="0"/>
          </a:p>
        </p:txBody>
      </p:sp>
      <p:sp>
        <p:nvSpPr>
          <p:cNvPr id="3" name="Espace réservé du contenu 2"/>
          <p:cNvSpPr>
            <a:spLocks noGrp="1"/>
          </p:cNvSpPr>
          <p:nvPr>
            <p:ph idx="1"/>
          </p:nvPr>
        </p:nvSpPr>
        <p:spPr/>
        <p:txBody>
          <a:bodyPr>
            <a:normAutofit fontScale="92500" lnSpcReduction="10000"/>
          </a:bodyPr>
          <a:lstStyle/>
          <a:p>
            <a:r>
              <a:rPr lang="fr-FR" dirty="0" smtClean="0"/>
              <a:t>Un enseignement le plus varié possible qui comprend une période de magistral</a:t>
            </a:r>
          </a:p>
          <a:p>
            <a:endParaRPr lang="fr-FR" dirty="0"/>
          </a:p>
          <a:p>
            <a:r>
              <a:rPr lang="fr-FR" dirty="0" smtClean="0"/>
              <a:t>Une prise de note souvent rédigée par l’enseignant et ensuite surlignée par les élèves</a:t>
            </a:r>
          </a:p>
          <a:p>
            <a:endParaRPr lang="fr-FR" dirty="0"/>
          </a:p>
          <a:p>
            <a:r>
              <a:rPr lang="fr-FR" dirty="0" smtClean="0"/>
              <a:t>Quelques projets dont la nature dépend du profil de l’élève</a:t>
            </a:r>
          </a:p>
          <a:p>
            <a:endParaRPr lang="fr-FR" dirty="0"/>
          </a:p>
          <a:p>
            <a:r>
              <a:rPr lang="fr-FR" dirty="0" smtClean="0"/>
              <a:t>L’épreuve unique de 4</a:t>
            </a:r>
            <a:r>
              <a:rPr lang="fr-FR" baseline="30000" dirty="0" smtClean="0"/>
              <a:t>e</a:t>
            </a:r>
            <a:r>
              <a:rPr lang="fr-FR" dirty="0" smtClean="0"/>
              <a:t> secondaire laisse peu de marge de manœuvre à l’enseignant</a:t>
            </a:r>
          </a:p>
          <a:p>
            <a:endParaRPr lang="fr-FR" dirty="0"/>
          </a:p>
          <a:p>
            <a:r>
              <a:rPr lang="fr-FR" dirty="0" smtClean="0"/>
              <a:t>Les TIC sont intégrés à l’enseignement en particulier avec l’utilisation du TNI</a:t>
            </a:r>
            <a:endParaRPr lang="fr-FR" dirty="0"/>
          </a:p>
        </p:txBody>
      </p:sp>
      <p:sp>
        <p:nvSpPr>
          <p:cNvPr id="4" name="Espace réservé du numéro de diapositive 3"/>
          <p:cNvSpPr>
            <a:spLocks noGrp="1"/>
          </p:cNvSpPr>
          <p:nvPr>
            <p:ph type="sldNum" sz="quarter" idx="12"/>
          </p:nvPr>
        </p:nvSpPr>
        <p:spPr/>
        <p:txBody>
          <a:bodyPr/>
          <a:lstStyle/>
          <a:p>
            <a:fld id="{7868E531-4061-4F41-B6F6-A348D60DBFE7}" type="slidenum">
              <a:rPr lang="fr-CA" smtClean="0"/>
              <a:pPr/>
              <a:t>18</a:t>
            </a:fld>
            <a:endParaRPr lang="fr-CA"/>
          </a:p>
        </p:txBody>
      </p:sp>
    </p:spTree>
    <p:extLst>
      <p:ext uri="{BB962C8B-B14F-4D97-AF65-F5344CB8AC3E}">
        <p14:creationId xmlns:p14="http://schemas.microsoft.com/office/powerpoint/2010/main" xmlns="" val="1562308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6127" y="218998"/>
            <a:ext cx="8229600" cy="990600"/>
          </a:xfrm>
        </p:spPr>
        <p:txBody>
          <a:bodyPr>
            <a:normAutofit/>
          </a:bodyPr>
          <a:lstStyle/>
          <a:p>
            <a:r>
              <a:rPr lang="fr-FR" dirty="0" smtClean="0">
                <a:solidFill>
                  <a:srgbClr val="2F5897"/>
                </a:solidFill>
              </a:rPr>
              <a:t>Un autre exemple du « fossé »</a:t>
            </a:r>
            <a:endParaRPr lang="fr-FR" dirty="0">
              <a:solidFill>
                <a:srgbClr val="2F5897"/>
              </a:solidFill>
            </a:endParaRPr>
          </a:p>
        </p:txBody>
      </p:sp>
      <p:sp>
        <p:nvSpPr>
          <p:cNvPr id="3" name="Espace réservé du contenu 2"/>
          <p:cNvSpPr>
            <a:spLocks noGrp="1"/>
          </p:cNvSpPr>
          <p:nvPr>
            <p:ph sz="half" idx="1"/>
          </p:nvPr>
        </p:nvSpPr>
        <p:spPr>
          <a:xfrm>
            <a:off x="176127" y="1181651"/>
            <a:ext cx="4294224" cy="4361186"/>
          </a:xfrm>
          <a:ln>
            <a:solidFill>
              <a:srgbClr val="3366FF"/>
            </a:solidFill>
          </a:ln>
        </p:spPr>
        <p:txBody>
          <a:bodyPr>
            <a:normAutofit fontScale="62500" lnSpcReduction="20000"/>
          </a:bodyPr>
          <a:lstStyle/>
          <a:p>
            <a:pPr marL="0" indent="0">
              <a:buNone/>
            </a:pPr>
            <a:r>
              <a:rPr lang="fr-FR" dirty="0" smtClean="0">
                <a:solidFill>
                  <a:srgbClr val="3366FF"/>
                </a:solidFill>
              </a:rPr>
              <a:t>Le secondaire selon les enseignants du collégial</a:t>
            </a:r>
          </a:p>
          <a:p>
            <a:pPr marL="0" indent="0">
              <a:buNone/>
            </a:pPr>
            <a:endParaRPr lang="fr-FR" dirty="0" smtClean="0">
              <a:solidFill>
                <a:schemeClr val="accent1"/>
              </a:solidFill>
            </a:endParaRPr>
          </a:p>
          <a:p>
            <a:r>
              <a:rPr lang="fr-FR" dirty="0"/>
              <a:t>Un enseignement basé sur l’approche par projet</a:t>
            </a:r>
          </a:p>
          <a:p>
            <a:endParaRPr lang="fr-FR" dirty="0"/>
          </a:p>
          <a:p>
            <a:r>
              <a:rPr lang="fr-FR" dirty="0"/>
              <a:t>Les élèves prennent peu de notes en classe</a:t>
            </a:r>
          </a:p>
          <a:p>
            <a:endParaRPr lang="fr-FR" dirty="0"/>
          </a:p>
          <a:p>
            <a:r>
              <a:rPr lang="fr-FR" dirty="0"/>
              <a:t>Les élèves travaillent souvent en équipe et très rarement seuls</a:t>
            </a:r>
          </a:p>
          <a:p>
            <a:endParaRPr lang="fr-FR" dirty="0"/>
          </a:p>
          <a:p>
            <a:r>
              <a:rPr lang="fr-FR" dirty="0"/>
              <a:t>Les élèves sont très encadrés par les enseignants du secondaire ainsi que par leurs familles</a:t>
            </a:r>
          </a:p>
          <a:p>
            <a:endParaRPr lang="fr-FR" dirty="0"/>
          </a:p>
        </p:txBody>
      </p:sp>
      <p:sp>
        <p:nvSpPr>
          <p:cNvPr id="4" name="Espace réservé du contenu 3"/>
          <p:cNvSpPr>
            <a:spLocks noGrp="1"/>
          </p:cNvSpPr>
          <p:nvPr>
            <p:ph sz="half" idx="2"/>
          </p:nvPr>
        </p:nvSpPr>
        <p:spPr>
          <a:xfrm>
            <a:off x="4648199" y="1181651"/>
            <a:ext cx="4281625" cy="4361186"/>
          </a:xfrm>
          <a:ln>
            <a:solidFill>
              <a:srgbClr val="3366FF"/>
            </a:solidFill>
          </a:ln>
        </p:spPr>
        <p:txBody>
          <a:bodyPr>
            <a:normAutofit fontScale="62500" lnSpcReduction="20000"/>
          </a:bodyPr>
          <a:lstStyle/>
          <a:p>
            <a:pPr marL="0" indent="0">
              <a:buNone/>
            </a:pPr>
            <a:r>
              <a:rPr lang="fr-FR" dirty="0" smtClean="0">
                <a:solidFill>
                  <a:srgbClr val="3366FF"/>
                </a:solidFill>
              </a:rPr>
              <a:t>Le secondaire selon les enseignants du secondaire</a:t>
            </a:r>
          </a:p>
          <a:p>
            <a:pPr marL="0" indent="0">
              <a:buNone/>
            </a:pPr>
            <a:endParaRPr lang="fr-FR" dirty="0" smtClean="0">
              <a:solidFill>
                <a:srgbClr val="31B6FD"/>
              </a:solidFill>
            </a:endParaRPr>
          </a:p>
          <a:p>
            <a:r>
              <a:rPr lang="fr-FR" dirty="0"/>
              <a:t>Un enseignement </a:t>
            </a:r>
            <a:r>
              <a:rPr lang="fr-FR" dirty="0" smtClean="0"/>
              <a:t>basé principalement sur une formule magistrale</a:t>
            </a:r>
            <a:endParaRPr lang="fr-FR" dirty="0"/>
          </a:p>
          <a:p>
            <a:endParaRPr lang="fr-FR" dirty="0"/>
          </a:p>
          <a:p>
            <a:r>
              <a:rPr lang="fr-FR" dirty="0"/>
              <a:t>Une prise de note souvent déjà rédigée par l’enseignant et ensuite surlignée par les élèves</a:t>
            </a:r>
          </a:p>
          <a:p>
            <a:endParaRPr lang="fr-FR" dirty="0"/>
          </a:p>
          <a:p>
            <a:r>
              <a:rPr lang="fr-FR" dirty="0"/>
              <a:t>Quelques projets dont la nature dépend du profil de l’élève</a:t>
            </a:r>
          </a:p>
          <a:p>
            <a:endParaRPr lang="fr-FR" dirty="0"/>
          </a:p>
          <a:p>
            <a:r>
              <a:rPr lang="fr-FR" dirty="0" smtClean="0"/>
              <a:t>Un enseignement axé sur la mémorisation de connaissances</a:t>
            </a:r>
            <a:endParaRPr lang="fr-FR" dirty="0"/>
          </a:p>
        </p:txBody>
      </p:sp>
      <p:sp>
        <p:nvSpPr>
          <p:cNvPr id="5" name="Espace réservé du numéro de diapositive 4"/>
          <p:cNvSpPr>
            <a:spLocks noGrp="1"/>
          </p:cNvSpPr>
          <p:nvPr>
            <p:ph type="sldNum" sz="quarter" idx="12"/>
          </p:nvPr>
        </p:nvSpPr>
        <p:spPr/>
        <p:txBody>
          <a:bodyPr/>
          <a:lstStyle/>
          <a:p>
            <a:fld id="{0B01688A-E1CB-A74E-943B-7B3E0D352B31}" type="slidenum">
              <a:rPr lang="fr-FR" smtClean="0"/>
              <a:pPr/>
              <a:t>19</a:t>
            </a:fld>
            <a:endParaRPr lang="fr-FR"/>
          </a:p>
        </p:txBody>
      </p:sp>
      <p:sp>
        <p:nvSpPr>
          <p:cNvPr id="7" name="ZoneTexte 6"/>
          <p:cNvSpPr txBox="1"/>
          <p:nvPr/>
        </p:nvSpPr>
        <p:spPr>
          <a:xfrm>
            <a:off x="569852" y="5562993"/>
            <a:ext cx="7800998" cy="1200328"/>
          </a:xfrm>
          <a:prstGeom prst="rect">
            <a:avLst/>
          </a:prstGeom>
          <a:noFill/>
        </p:spPr>
        <p:txBody>
          <a:bodyPr wrap="square" rtlCol="0">
            <a:spAutoFit/>
          </a:bodyPr>
          <a:lstStyle/>
          <a:p>
            <a:r>
              <a:rPr lang="fr-FR" sz="2400" dirty="0" smtClean="0">
                <a:solidFill>
                  <a:schemeClr val="accent3"/>
                </a:solidFill>
              </a:rPr>
              <a:t>Malgré l’existence de ce fossé, est-ce que les enseignants de sciences humaines, tout ordre confondu, sont si différents que cela?</a:t>
            </a:r>
            <a:endParaRPr lang="fr-FR" sz="2400" dirty="0">
              <a:solidFill>
                <a:schemeClr val="accent3"/>
              </a:solidFill>
            </a:endParaRPr>
          </a:p>
        </p:txBody>
      </p:sp>
    </p:spTree>
    <p:extLst>
      <p:ext uri="{BB962C8B-B14F-4D97-AF65-F5344CB8AC3E}">
        <p14:creationId xmlns:p14="http://schemas.microsoft.com/office/powerpoint/2010/main" xmlns="" val="198942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392410"/>
            <a:ext cx="8229600" cy="638908"/>
          </a:xfrm>
        </p:spPr>
        <p:txBody>
          <a:bodyPr>
            <a:noAutofit/>
          </a:bodyPr>
          <a:lstStyle/>
          <a:p>
            <a:r>
              <a:rPr lang="fr-FR" sz="3600" dirty="0"/>
              <a:t>Plan de la présentation</a:t>
            </a:r>
            <a:endParaRPr lang="fr-CA" sz="3600" dirty="0"/>
          </a:p>
        </p:txBody>
      </p:sp>
      <p:sp>
        <p:nvSpPr>
          <p:cNvPr id="3" name="Espace réservé du contenu 2"/>
          <p:cNvSpPr>
            <a:spLocks noGrp="1"/>
          </p:cNvSpPr>
          <p:nvPr>
            <p:ph idx="1"/>
          </p:nvPr>
        </p:nvSpPr>
        <p:spPr>
          <a:xfrm>
            <a:off x="234462" y="1172308"/>
            <a:ext cx="8452338" cy="5304692"/>
          </a:xfrm>
        </p:spPr>
        <p:txBody>
          <a:bodyPr>
            <a:normAutofit/>
          </a:bodyPr>
          <a:lstStyle/>
          <a:p>
            <a:pPr marL="514350" indent="-514350">
              <a:buAutoNum type="arabicPeriod"/>
            </a:pPr>
            <a:r>
              <a:rPr lang="fr-CA" sz="2800" dirty="0" smtClean="0"/>
              <a:t>Un fossé entre la formation secondaire et la formation collégiale en sciences humaines?</a:t>
            </a:r>
          </a:p>
          <a:p>
            <a:pPr marL="514350" indent="-514350">
              <a:buAutoNum type="arabicPeriod"/>
            </a:pPr>
            <a:r>
              <a:rPr lang="fr-CA" sz="2800" dirty="0" smtClean="0"/>
              <a:t>Présentation des prémices du projet de recherche</a:t>
            </a:r>
          </a:p>
          <a:p>
            <a:pPr marL="514350" indent="-514350">
              <a:buAutoNum type="arabicPeriod"/>
            </a:pPr>
            <a:r>
              <a:rPr lang="fr-CA" sz="2800" dirty="0" smtClean="0"/>
              <a:t>Méthodologie de recherche</a:t>
            </a:r>
          </a:p>
          <a:p>
            <a:pPr marL="514350" indent="-514350">
              <a:buAutoNum type="arabicPeriod"/>
            </a:pPr>
            <a:r>
              <a:rPr lang="fr-CA" sz="2800" dirty="0" smtClean="0"/>
              <a:t>Analyse des données:</a:t>
            </a:r>
          </a:p>
          <a:p>
            <a:pPr marL="788670" lvl="1" indent="-514350">
              <a:buFont typeface="+mj-lt"/>
              <a:buAutoNum type="alphaUcPeriod"/>
            </a:pPr>
            <a:r>
              <a:rPr lang="fr-CA" dirty="0" smtClean="0"/>
              <a:t>Comparaison des documents pédagogiques</a:t>
            </a:r>
          </a:p>
          <a:p>
            <a:pPr marL="788670" lvl="1" indent="-514350">
              <a:buFont typeface="+mj-lt"/>
              <a:buAutoNum type="alphaUcPeriod"/>
            </a:pPr>
            <a:r>
              <a:rPr lang="fr-CA" dirty="0" smtClean="0"/>
              <a:t>Comparaison de la compréhension qu’ont les enseignants de leur pratique professionnelle</a:t>
            </a:r>
          </a:p>
          <a:p>
            <a:pPr marL="788670" lvl="1" indent="-514350">
              <a:buFont typeface="+mj-lt"/>
              <a:buAutoNum type="alphaUcPeriod"/>
            </a:pPr>
            <a:r>
              <a:rPr lang="fr-CA" dirty="0" smtClean="0"/>
              <a:t>Vision des étudiants du collégial</a:t>
            </a:r>
          </a:p>
          <a:p>
            <a:pPr marL="514350" indent="-514350">
              <a:buFont typeface="+mj-lt"/>
              <a:buAutoNum type="arabicPeriod"/>
            </a:pPr>
            <a:r>
              <a:rPr lang="fr-CA" dirty="0" smtClean="0"/>
              <a:t>Constats et questionnement</a:t>
            </a:r>
          </a:p>
          <a:p>
            <a:pPr marL="514350" indent="-514350">
              <a:buFont typeface="+mj-lt"/>
              <a:buAutoNum type="arabicPeriod"/>
            </a:pPr>
            <a:r>
              <a:rPr lang="fr-CA" dirty="0" smtClean="0"/>
              <a:t>Conclusion et pistes de solution</a:t>
            </a:r>
            <a:endParaRPr lang="fr-CA" dirty="0"/>
          </a:p>
        </p:txBody>
      </p:sp>
      <p:sp>
        <p:nvSpPr>
          <p:cNvPr id="4" name="Espace réservé du numéro de diapositive 3"/>
          <p:cNvSpPr>
            <a:spLocks noGrp="1"/>
          </p:cNvSpPr>
          <p:nvPr>
            <p:ph type="sldNum" sz="quarter" idx="12"/>
          </p:nvPr>
        </p:nvSpPr>
        <p:spPr/>
        <p:txBody>
          <a:bodyPr/>
          <a:lstStyle/>
          <a:p>
            <a:fld id="{0B01688A-E1CB-A74E-943B-7B3E0D352B31}" type="slidenum">
              <a:rPr lang="fr-FR" smtClean="0"/>
              <a:pPr/>
              <a:t>2</a:t>
            </a:fld>
            <a:endParaRPr lang="fr-FR"/>
          </a:p>
        </p:txBody>
      </p:sp>
    </p:spTree>
    <p:extLst>
      <p:ext uri="{BB962C8B-B14F-4D97-AF65-F5344CB8AC3E}">
        <p14:creationId xmlns:p14="http://schemas.microsoft.com/office/powerpoint/2010/main" xmlns="" val="393435371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533400"/>
            <a:ext cx="8435280" cy="735360"/>
          </a:xfrm>
        </p:spPr>
        <p:txBody>
          <a:bodyPr/>
          <a:lstStyle/>
          <a:p>
            <a:r>
              <a:rPr lang="fr-FR" dirty="0" smtClean="0"/>
              <a:t>Les attentes vis-à-vis des élèves</a:t>
            </a:r>
            <a:endParaRPr lang="fr-FR" dirty="0"/>
          </a:p>
        </p:txBody>
      </p:sp>
      <p:sp>
        <p:nvSpPr>
          <p:cNvPr id="3" name="Espace réservé du contenu 2"/>
          <p:cNvSpPr>
            <a:spLocks noGrp="1"/>
          </p:cNvSpPr>
          <p:nvPr>
            <p:ph sz="half" idx="1"/>
          </p:nvPr>
        </p:nvSpPr>
        <p:spPr>
          <a:xfrm>
            <a:off x="251520" y="1484784"/>
            <a:ext cx="4244280" cy="4906872"/>
          </a:xfrm>
        </p:spPr>
        <p:txBody>
          <a:bodyPr/>
          <a:lstStyle/>
          <a:p>
            <a:r>
              <a:rPr lang="fr-FR" u="sng" dirty="0" smtClean="0"/>
              <a:t>Au secondaire:</a:t>
            </a:r>
          </a:p>
          <a:p>
            <a:pPr lvl="1"/>
            <a:r>
              <a:rPr lang="fr-FR" dirty="0" smtClean="0"/>
              <a:t>Une autonomie</a:t>
            </a:r>
          </a:p>
          <a:p>
            <a:pPr lvl="1"/>
            <a:r>
              <a:rPr lang="fr-FR" dirty="0" smtClean="0"/>
              <a:t>Un bagage culturel</a:t>
            </a:r>
          </a:p>
          <a:p>
            <a:pPr lvl="1"/>
            <a:r>
              <a:rPr lang="fr-FR" dirty="0" smtClean="0"/>
              <a:t>Une ouverture sur les enjeux du monde</a:t>
            </a:r>
          </a:p>
          <a:p>
            <a:pPr lvl="1"/>
            <a:r>
              <a:rPr lang="fr-FR" dirty="0" smtClean="0"/>
              <a:t>Un capacité à lire et comprendre les textes</a:t>
            </a:r>
            <a:endParaRPr lang="fr-FR" dirty="0"/>
          </a:p>
        </p:txBody>
      </p:sp>
      <p:sp>
        <p:nvSpPr>
          <p:cNvPr id="4" name="Espace réservé du contenu 3"/>
          <p:cNvSpPr>
            <a:spLocks noGrp="1"/>
          </p:cNvSpPr>
          <p:nvPr>
            <p:ph sz="half" idx="2"/>
          </p:nvPr>
        </p:nvSpPr>
        <p:spPr>
          <a:xfrm>
            <a:off x="4644008" y="1484784"/>
            <a:ext cx="4042792" cy="3384376"/>
          </a:xfrm>
        </p:spPr>
        <p:txBody>
          <a:bodyPr/>
          <a:lstStyle/>
          <a:p>
            <a:r>
              <a:rPr lang="fr-FR" u="sng" dirty="0" smtClean="0"/>
              <a:t>Au collégial</a:t>
            </a:r>
          </a:p>
          <a:p>
            <a:pPr lvl="1"/>
            <a:r>
              <a:rPr lang="fr-FR" dirty="0" smtClean="0"/>
              <a:t>Une autonomie liée à la maturité</a:t>
            </a:r>
          </a:p>
          <a:p>
            <a:pPr lvl="1"/>
            <a:r>
              <a:rPr lang="fr-FR" dirty="0" smtClean="0"/>
              <a:t>Un curiosité face à la nouvelle matière</a:t>
            </a:r>
          </a:p>
          <a:p>
            <a:pPr lvl="1"/>
            <a:r>
              <a:rPr lang="fr-FR" dirty="0" smtClean="0"/>
              <a:t>De la discipline et une bonne méthode de travail</a:t>
            </a:r>
            <a:endParaRPr lang="fr-FR" dirty="0"/>
          </a:p>
        </p:txBody>
      </p:sp>
      <p:sp>
        <p:nvSpPr>
          <p:cNvPr id="5" name="Espace réservé du numéro de diapositive 4"/>
          <p:cNvSpPr>
            <a:spLocks noGrp="1"/>
          </p:cNvSpPr>
          <p:nvPr>
            <p:ph type="sldNum" sz="quarter" idx="12"/>
          </p:nvPr>
        </p:nvSpPr>
        <p:spPr/>
        <p:txBody>
          <a:bodyPr/>
          <a:lstStyle/>
          <a:p>
            <a:fld id="{7868E531-4061-4F41-B6F6-A348D60DBFE7}" type="slidenum">
              <a:rPr lang="fr-CA" smtClean="0"/>
              <a:pPr/>
              <a:t>20</a:t>
            </a:fld>
            <a:endParaRPr lang="fr-CA"/>
          </a:p>
        </p:txBody>
      </p:sp>
      <p:sp>
        <p:nvSpPr>
          <p:cNvPr id="6" name="ZoneTexte 5"/>
          <p:cNvSpPr txBox="1"/>
          <p:nvPr/>
        </p:nvSpPr>
        <p:spPr>
          <a:xfrm>
            <a:off x="611560" y="5157192"/>
            <a:ext cx="7632848" cy="830997"/>
          </a:xfrm>
          <a:prstGeom prst="rect">
            <a:avLst/>
          </a:prstGeom>
          <a:noFill/>
        </p:spPr>
        <p:txBody>
          <a:bodyPr wrap="square" rtlCol="0">
            <a:spAutoFit/>
          </a:bodyPr>
          <a:lstStyle/>
          <a:p>
            <a:r>
              <a:rPr lang="fr-FR" sz="2400" dirty="0" smtClean="0"/>
              <a:t>De nombreuses similitudes entres les attentes des enseignants du secondaire et ceux du collégial </a:t>
            </a:r>
            <a:endParaRPr lang="fr-FR" sz="2400" dirty="0"/>
          </a:p>
        </p:txBody>
      </p:sp>
    </p:spTree>
    <p:extLst>
      <p:ext uri="{BB962C8B-B14F-4D97-AF65-F5344CB8AC3E}">
        <p14:creationId xmlns:p14="http://schemas.microsoft.com/office/powerpoint/2010/main" xmlns="" val="11866494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404664"/>
            <a:ext cx="8229600" cy="990600"/>
          </a:xfrm>
        </p:spPr>
        <p:txBody>
          <a:bodyPr>
            <a:noAutofit/>
          </a:bodyPr>
          <a:lstStyle/>
          <a:p>
            <a:r>
              <a:rPr lang="fr-FR" sz="3200" dirty="0" smtClean="0"/>
              <a:t>Le profil idéal de l’étudiant de sciences humaines </a:t>
            </a:r>
            <a:endParaRPr lang="fr-FR" sz="3200" dirty="0"/>
          </a:p>
        </p:txBody>
      </p:sp>
      <p:sp>
        <p:nvSpPr>
          <p:cNvPr id="3" name="Espace réservé du contenu 2"/>
          <p:cNvSpPr>
            <a:spLocks noGrp="1"/>
          </p:cNvSpPr>
          <p:nvPr>
            <p:ph sz="half" idx="1"/>
          </p:nvPr>
        </p:nvSpPr>
        <p:spPr>
          <a:xfrm>
            <a:off x="179512" y="1556792"/>
            <a:ext cx="4316288" cy="4834864"/>
          </a:xfrm>
        </p:spPr>
        <p:txBody>
          <a:bodyPr/>
          <a:lstStyle/>
          <a:p>
            <a:r>
              <a:rPr lang="fr-FR" u="sng" dirty="0" smtClean="0"/>
              <a:t>Au secondaire</a:t>
            </a:r>
          </a:p>
          <a:p>
            <a:pPr lvl="1"/>
            <a:r>
              <a:rPr lang="fr-FR" dirty="0" smtClean="0"/>
              <a:t>Des étudiants ouverts </a:t>
            </a:r>
          </a:p>
          <a:p>
            <a:pPr lvl="1"/>
            <a:r>
              <a:rPr lang="fr-FR" dirty="0" smtClean="0"/>
              <a:t>Des étudiants intéressés à la société</a:t>
            </a:r>
          </a:p>
          <a:p>
            <a:pPr lvl="1"/>
            <a:r>
              <a:rPr lang="fr-FR" dirty="0" smtClean="0"/>
              <a:t>Des étudiants qui n’aiment pas nécessairement les sciences</a:t>
            </a:r>
          </a:p>
          <a:p>
            <a:pPr lvl="1"/>
            <a:r>
              <a:rPr lang="fr-FR" dirty="0" smtClean="0"/>
              <a:t>Des étudiants qui veulent aller à l’université après leurs études collégiales</a:t>
            </a:r>
            <a:endParaRPr lang="fr-FR" dirty="0"/>
          </a:p>
        </p:txBody>
      </p:sp>
      <p:sp>
        <p:nvSpPr>
          <p:cNvPr id="4" name="Espace réservé du contenu 3"/>
          <p:cNvSpPr>
            <a:spLocks noGrp="1"/>
          </p:cNvSpPr>
          <p:nvPr>
            <p:ph sz="half" idx="2"/>
          </p:nvPr>
        </p:nvSpPr>
        <p:spPr>
          <a:xfrm>
            <a:off x="4644008" y="1628800"/>
            <a:ext cx="4042792" cy="4762856"/>
          </a:xfrm>
        </p:spPr>
        <p:txBody>
          <a:bodyPr/>
          <a:lstStyle/>
          <a:p>
            <a:r>
              <a:rPr lang="fr-FR" u="sng" dirty="0" smtClean="0"/>
              <a:t>Au collégial</a:t>
            </a:r>
          </a:p>
          <a:p>
            <a:pPr lvl="1"/>
            <a:r>
              <a:rPr lang="fr-FR" dirty="0" smtClean="0"/>
              <a:t>Des étudiants motivés</a:t>
            </a:r>
          </a:p>
          <a:p>
            <a:pPr lvl="1"/>
            <a:r>
              <a:rPr lang="fr-FR" dirty="0" smtClean="0"/>
              <a:t>Des étudiants curieux</a:t>
            </a:r>
          </a:p>
          <a:p>
            <a:pPr lvl="1"/>
            <a:r>
              <a:rPr lang="fr-FR" dirty="0" smtClean="0"/>
              <a:t>Des étudiants qui désirent en savoir plus</a:t>
            </a:r>
          </a:p>
          <a:p>
            <a:pPr lvl="1"/>
            <a:r>
              <a:rPr lang="fr-FR" dirty="0" smtClean="0"/>
              <a:t>Des étudiants qui ont une bonne méthode de travail</a:t>
            </a:r>
          </a:p>
          <a:p>
            <a:pPr lvl="1"/>
            <a:r>
              <a:rPr lang="fr-FR" dirty="0" smtClean="0"/>
              <a:t>Des étudiants qui tentent de «trouver leur voie»</a:t>
            </a:r>
            <a:endParaRPr lang="fr-FR" dirty="0"/>
          </a:p>
        </p:txBody>
      </p:sp>
      <p:sp>
        <p:nvSpPr>
          <p:cNvPr id="5" name="Espace réservé du numéro de diapositive 4"/>
          <p:cNvSpPr>
            <a:spLocks noGrp="1"/>
          </p:cNvSpPr>
          <p:nvPr>
            <p:ph type="sldNum" sz="quarter" idx="12"/>
          </p:nvPr>
        </p:nvSpPr>
        <p:spPr/>
        <p:txBody>
          <a:bodyPr/>
          <a:lstStyle/>
          <a:p>
            <a:fld id="{7868E531-4061-4F41-B6F6-A348D60DBFE7}" type="slidenum">
              <a:rPr lang="fr-CA" smtClean="0"/>
              <a:pPr/>
              <a:t>21</a:t>
            </a:fld>
            <a:endParaRPr lang="fr-CA"/>
          </a:p>
        </p:txBody>
      </p:sp>
    </p:spTree>
    <p:extLst>
      <p:ext uri="{BB962C8B-B14F-4D97-AF65-F5344CB8AC3E}">
        <p14:creationId xmlns:p14="http://schemas.microsoft.com/office/powerpoint/2010/main" xmlns="" val="80070185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7504" y="533400"/>
            <a:ext cx="8579296" cy="735360"/>
          </a:xfrm>
        </p:spPr>
        <p:txBody>
          <a:bodyPr/>
          <a:lstStyle/>
          <a:p>
            <a:r>
              <a:rPr lang="fr-FR" dirty="0" smtClean="0"/>
              <a:t>Points forts des élèves?</a:t>
            </a:r>
            <a:endParaRPr lang="fr-FR" dirty="0"/>
          </a:p>
        </p:txBody>
      </p:sp>
      <p:sp>
        <p:nvSpPr>
          <p:cNvPr id="3" name="Espace réservé du contenu 2"/>
          <p:cNvSpPr>
            <a:spLocks noGrp="1"/>
          </p:cNvSpPr>
          <p:nvPr>
            <p:ph sz="half" idx="1"/>
          </p:nvPr>
        </p:nvSpPr>
        <p:spPr>
          <a:xfrm>
            <a:off x="179512" y="1412776"/>
            <a:ext cx="4316288" cy="4978880"/>
          </a:xfrm>
        </p:spPr>
        <p:txBody>
          <a:bodyPr/>
          <a:lstStyle/>
          <a:p>
            <a:r>
              <a:rPr lang="fr-FR" u="sng" dirty="0" smtClean="0"/>
              <a:t>Au secondaire</a:t>
            </a:r>
            <a:r>
              <a:rPr lang="fr-FR" dirty="0" smtClean="0"/>
              <a:t>	</a:t>
            </a:r>
          </a:p>
          <a:p>
            <a:pPr lvl="1"/>
            <a:r>
              <a:rPr lang="fr-FR" dirty="0" smtClean="0"/>
              <a:t>L’intérêt</a:t>
            </a:r>
          </a:p>
          <a:p>
            <a:pPr lvl="1"/>
            <a:r>
              <a:rPr lang="fr-FR" dirty="0" smtClean="0"/>
              <a:t>La pensée critique</a:t>
            </a:r>
          </a:p>
          <a:p>
            <a:pPr lvl="1"/>
            <a:r>
              <a:rPr lang="fr-FR" dirty="0" smtClean="0"/>
              <a:t>Selon le profil de l’élève, une grande capacité au travail</a:t>
            </a:r>
          </a:p>
          <a:p>
            <a:pPr lvl="1"/>
            <a:r>
              <a:rPr lang="fr-FR" dirty="0" smtClean="0"/>
              <a:t>Selon le profil, une implication communautaire</a:t>
            </a:r>
          </a:p>
          <a:p>
            <a:endParaRPr lang="fr-FR" dirty="0"/>
          </a:p>
        </p:txBody>
      </p:sp>
      <p:sp>
        <p:nvSpPr>
          <p:cNvPr id="4" name="Espace réservé du contenu 3"/>
          <p:cNvSpPr>
            <a:spLocks noGrp="1"/>
          </p:cNvSpPr>
          <p:nvPr>
            <p:ph sz="half" idx="2"/>
          </p:nvPr>
        </p:nvSpPr>
        <p:spPr>
          <a:xfrm>
            <a:off x="4572000" y="1484784"/>
            <a:ext cx="4114800" cy="3672408"/>
          </a:xfrm>
        </p:spPr>
        <p:txBody>
          <a:bodyPr/>
          <a:lstStyle/>
          <a:p>
            <a:r>
              <a:rPr lang="fr-FR" u="sng" dirty="0" smtClean="0"/>
              <a:t>Au collégial</a:t>
            </a:r>
          </a:p>
          <a:p>
            <a:pPr lvl="1"/>
            <a:r>
              <a:rPr lang="fr-FR" dirty="0" smtClean="0"/>
              <a:t>L’intérêt et la curiosité</a:t>
            </a:r>
          </a:p>
          <a:p>
            <a:pPr lvl="1"/>
            <a:r>
              <a:rPr lang="fr-FR" dirty="0" smtClean="0"/>
              <a:t>Le désir d’apprendre</a:t>
            </a:r>
          </a:p>
          <a:p>
            <a:pPr lvl="1"/>
            <a:r>
              <a:rPr lang="fr-FR" dirty="0" smtClean="0"/>
              <a:t>Débrouillards avec les TIC</a:t>
            </a:r>
          </a:p>
          <a:p>
            <a:pPr lvl="1"/>
            <a:r>
              <a:rPr lang="fr-FR" dirty="0" smtClean="0"/>
              <a:t>Près de leurs besoins et capables de les exprimer</a:t>
            </a:r>
          </a:p>
          <a:p>
            <a:pPr lvl="1"/>
            <a:r>
              <a:rPr lang="fr-FR" dirty="0" smtClean="0"/>
              <a:t>Moins timides en classe</a:t>
            </a:r>
            <a:endParaRPr lang="fr-FR" dirty="0"/>
          </a:p>
        </p:txBody>
      </p:sp>
      <p:sp>
        <p:nvSpPr>
          <p:cNvPr id="5" name="Espace réservé du numéro de diapositive 4"/>
          <p:cNvSpPr>
            <a:spLocks noGrp="1"/>
          </p:cNvSpPr>
          <p:nvPr>
            <p:ph type="sldNum" sz="quarter" idx="12"/>
          </p:nvPr>
        </p:nvSpPr>
        <p:spPr/>
        <p:txBody>
          <a:bodyPr/>
          <a:lstStyle/>
          <a:p>
            <a:fld id="{7868E531-4061-4F41-B6F6-A348D60DBFE7}" type="slidenum">
              <a:rPr lang="fr-CA" smtClean="0"/>
              <a:pPr/>
              <a:t>22</a:t>
            </a:fld>
            <a:endParaRPr lang="fr-CA"/>
          </a:p>
        </p:txBody>
      </p:sp>
      <p:sp>
        <p:nvSpPr>
          <p:cNvPr id="6" name="ZoneTexte 5"/>
          <p:cNvSpPr txBox="1"/>
          <p:nvPr/>
        </p:nvSpPr>
        <p:spPr>
          <a:xfrm>
            <a:off x="611560" y="5157192"/>
            <a:ext cx="7632848" cy="1200328"/>
          </a:xfrm>
          <a:prstGeom prst="rect">
            <a:avLst/>
          </a:prstGeom>
          <a:noFill/>
        </p:spPr>
        <p:txBody>
          <a:bodyPr wrap="square" rtlCol="0">
            <a:spAutoFit/>
          </a:bodyPr>
          <a:lstStyle/>
          <a:p>
            <a:r>
              <a:rPr lang="fr-FR" sz="2400" dirty="0" smtClean="0"/>
              <a:t>Tant au secondaire qu’au collégial, les enseignants semblent avoir du mal à cerner les points forts de leurs élèves</a:t>
            </a:r>
            <a:endParaRPr lang="fr-FR" sz="2400" dirty="0"/>
          </a:p>
        </p:txBody>
      </p:sp>
    </p:spTree>
    <p:extLst>
      <p:ext uri="{BB962C8B-B14F-4D97-AF65-F5344CB8AC3E}">
        <p14:creationId xmlns:p14="http://schemas.microsoft.com/office/powerpoint/2010/main" xmlns="" val="236832009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7504" y="533400"/>
            <a:ext cx="8579296" cy="735360"/>
          </a:xfrm>
        </p:spPr>
        <p:txBody>
          <a:bodyPr/>
          <a:lstStyle/>
          <a:p>
            <a:r>
              <a:rPr lang="fr-FR" dirty="0" smtClean="0"/>
              <a:t>Points faibles des élèves</a:t>
            </a:r>
            <a:endParaRPr lang="fr-FR" dirty="0"/>
          </a:p>
        </p:txBody>
      </p:sp>
      <p:sp>
        <p:nvSpPr>
          <p:cNvPr id="3" name="Espace réservé du contenu 2"/>
          <p:cNvSpPr>
            <a:spLocks noGrp="1"/>
          </p:cNvSpPr>
          <p:nvPr>
            <p:ph sz="half" idx="1"/>
          </p:nvPr>
        </p:nvSpPr>
        <p:spPr>
          <a:xfrm>
            <a:off x="251520" y="1484784"/>
            <a:ext cx="4244280" cy="4906872"/>
          </a:xfrm>
        </p:spPr>
        <p:txBody>
          <a:bodyPr>
            <a:normAutofit fontScale="92500" lnSpcReduction="20000"/>
          </a:bodyPr>
          <a:lstStyle/>
          <a:p>
            <a:r>
              <a:rPr lang="fr-FR" u="sng" dirty="0" smtClean="0"/>
              <a:t>Au secondaire</a:t>
            </a:r>
          </a:p>
          <a:p>
            <a:pPr lvl="1"/>
            <a:r>
              <a:rPr lang="fr-FR" dirty="0" smtClean="0"/>
              <a:t>Faiblesse notée en français écrit et en lecture</a:t>
            </a:r>
          </a:p>
          <a:p>
            <a:pPr lvl="1"/>
            <a:r>
              <a:rPr lang="fr-FR" dirty="0" smtClean="0"/>
              <a:t>Faiblesse dans l’utilisation pertinente des TIC</a:t>
            </a:r>
          </a:p>
          <a:p>
            <a:pPr lvl="1"/>
            <a:r>
              <a:rPr lang="fr-FR" dirty="0" smtClean="0"/>
              <a:t>Peu d’implication des parents</a:t>
            </a:r>
          </a:p>
          <a:p>
            <a:pPr lvl="1"/>
            <a:r>
              <a:rPr lang="fr-FR" dirty="0" smtClean="0"/>
              <a:t>Manque d’intérêt face à ce qui se passe dans la société</a:t>
            </a:r>
          </a:p>
          <a:p>
            <a:pPr lvl="1"/>
            <a:r>
              <a:rPr lang="fr-FR" dirty="0" smtClean="0"/>
              <a:t>Trop influencés par la culture de l’instant</a:t>
            </a:r>
          </a:p>
          <a:p>
            <a:pPr lvl="1"/>
            <a:r>
              <a:rPr lang="fr-FR" dirty="0" smtClean="0"/>
              <a:t>Se désintéressent très rapidement</a:t>
            </a:r>
            <a:endParaRPr lang="fr-FR" dirty="0"/>
          </a:p>
        </p:txBody>
      </p:sp>
      <p:sp>
        <p:nvSpPr>
          <p:cNvPr id="4" name="Espace réservé du contenu 3"/>
          <p:cNvSpPr>
            <a:spLocks noGrp="1"/>
          </p:cNvSpPr>
          <p:nvPr>
            <p:ph sz="half" idx="2"/>
          </p:nvPr>
        </p:nvSpPr>
        <p:spPr>
          <a:xfrm>
            <a:off x="4644008" y="1484784"/>
            <a:ext cx="4042792" cy="4906872"/>
          </a:xfrm>
        </p:spPr>
        <p:txBody>
          <a:bodyPr>
            <a:normAutofit fontScale="92500" lnSpcReduction="20000"/>
          </a:bodyPr>
          <a:lstStyle/>
          <a:p>
            <a:r>
              <a:rPr lang="fr-FR" u="sng" dirty="0" smtClean="0"/>
              <a:t>Au collégial</a:t>
            </a:r>
          </a:p>
          <a:p>
            <a:pPr lvl="1"/>
            <a:r>
              <a:rPr lang="fr-FR" dirty="0" smtClean="0"/>
              <a:t>Des connaissances de base à la baisse tant au niveau de l’actualité, du français lecture et écriture, des sciences et des mathématiques</a:t>
            </a:r>
          </a:p>
          <a:p>
            <a:pPr lvl="1"/>
            <a:r>
              <a:rPr lang="fr-FR" dirty="0" smtClean="0"/>
              <a:t>Moins autonomes et plus inquiets vis-à-vis de  leurs notes</a:t>
            </a:r>
          </a:p>
          <a:p>
            <a:pPr lvl="1"/>
            <a:r>
              <a:rPr lang="fr-FR" dirty="0" smtClean="0"/>
              <a:t>Rentabilité à tout prix</a:t>
            </a:r>
          </a:p>
          <a:p>
            <a:pPr lvl="1"/>
            <a:r>
              <a:rPr lang="fr-FR" dirty="0" smtClean="0"/>
              <a:t>Pas habitués au style d’enseignement du collégial (magistral + prise de note)</a:t>
            </a:r>
          </a:p>
          <a:p>
            <a:pPr lvl="1"/>
            <a:r>
              <a:rPr lang="fr-FR" dirty="0" smtClean="0"/>
              <a:t>Pas habitué à l’échec</a:t>
            </a:r>
            <a:endParaRPr lang="fr-FR" dirty="0"/>
          </a:p>
        </p:txBody>
      </p:sp>
      <p:sp>
        <p:nvSpPr>
          <p:cNvPr id="5" name="Espace réservé du numéro de diapositive 4"/>
          <p:cNvSpPr>
            <a:spLocks noGrp="1"/>
          </p:cNvSpPr>
          <p:nvPr>
            <p:ph type="sldNum" sz="quarter" idx="12"/>
          </p:nvPr>
        </p:nvSpPr>
        <p:spPr/>
        <p:txBody>
          <a:bodyPr/>
          <a:lstStyle/>
          <a:p>
            <a:fld id="{7868E531-4061-4F41-B6F6-A348D60DBFE7}" type="slidenum">
              <a:rPr lang="fr-CA" smtClean="0"/>
              <a:pPr/>
              <a:t>23</a:t>
            </a:fld>
            <a:endParaRPr lang="fr-CA"/>
          </a:p>
        </p:txBody>
      </p:sp>
    </p:spTree>
    <p:extLst>
      <p:ext uri="{BB962C8B-B14F-4D97-AF65-F5344CB8AC3E}">
        <p14:creationId xmlns:p14="http://schemas.microsoft.com/office/powerpoint/2010/main" xmlns="" val="202514458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347472"/>
            <a:ext cx="8229600" cy="990600"/>
          </a:xfrm>
        </p:spPr>
        <p:txBody>
          <a:bodyPr/>
          <a:lstStyle/>
          <a:p>
            <a:r>
              <a:rPr lang="fr-FR" dirty="0" smtClean="0"/>
              <a:t>Approches pédagogiques favorisées</a:t>
            </a:r>
            <a:endParaRPr lang="fr-FR" dirty="0"/>
          </a:p>
        </p:txBody>
      </p:sp>
      <p:sp>
        <p:nvSpPr>
          <p:cNvPr id="3" name="Espace réservé du contenu 2"/>
          <p:cNvSpPr>
            <a:spLocks noGrp="1"/>
          </p:cNvSpPr>
          <p:nvPr>
            <p:ph sz="half" idx="1"/>
          </p:nvPr>
        </p:nvSpPr>
        <p:spPr/>
        <p:txBody>
          <a:bodyPr/>
          <a:lstStyle/>
          <a:p>
            <a:r>
              <a:rPr lang="fr-FR" dirty="0" smtClean="0"/>
              <a:t>Une approche magistrale</a:t>
            </a:r>
            <a:endParaRPr lang="fr-FR" dirty="0"/>
          </a:p>
          <a:p>
            <a:r>
              <a:rPr lang="fr-FR" dirty="0" smtClean="0"/>
              <a:t>Une prise de note avec aide (surlignage, notes trouées)</a:t>
            </a:r>
          </a:p>
          <a:p>
            <a:r>
              <a:rPr lang="fr-FR" dirty="0" smtClean="0"/>
              <a:t>Des activités provenant de cahiers d’exercices</a:t>
            </a:r>
          </a:p>
          <a:p>
            <a:r>
              <a:rPr lang="fr-FR" dirty="0" smtClean="0"/>
              <a:t>Quelques projets</a:t>
            </a:r>
            <a:endParaRPr lang="fr-FR" dirty="0"/>
          </a:p>
        </p:txBody>
      </p:sp>
      <p:sp>
        <p:nvSpPr>
          <p:cNvPr id="4" name="Espace réservé du contenu 3"/>
          <p:cNvSpPr>
            <a:spLocks noGrp="1"/>
          </p:cNvSpPr>
          <p:nvPr>
            <p:ph sz="half" idx="2"/>
          </p:nvPr>
        </p:nvSpPr>
        <p:spPr/>
        <p:txBody>
          <a:bodyPr/>
          <a:lstStyle/>
          <a:p>
            <a:r>
              <a:rPr lang="fr-FR" dirty="0" smtClean="0"/>
              <a:t>Une approche magistrale</a:t>
            </a:r>
          </a:p>
          <a:p>
            <a:r>
              <a:rPr lang="fr-FR" dirty="0" smtClean="0"/>
              <a:t>Une prise de note avec aide ou sans</a:t>
            </a:r>
          </a:p>
          <a:p>
            <a:r>
              <a:rPr lang="fr-FR" dirty="0" smtClean="0"/>
              <a:t>Quelques activités provenant de l’enseignant ou du manuel</a:t>
            </a:r>
          </a:p>
          <a:p>
            <a:r>
              <a:rPr lang="fr-FR" dirty="0" smtClean="0"/>
              <a:t>Peu de projets</a:t>
            </a:r>
            <a:endParaRPr lang="fr-FR" dirty="0"/>
          </a:p>
        </p:txBody>
      </p:sp>
      <p:sp>
        <p:nvSpPr>
          <p:cNvPr id="5" name="Espace réservé du numéro de diapositive 4"/>
          <p:cNvSpPr>
            <a:spLocks noGrp="1"/>
          </p:cNvSpPr>
          <p:nvPr>
            <p:ph type="sldNum" sz="quarter" idx="12"/>
          </p:nvPr>
        </p:nvSpPr>
        <p:spPr/>
        <p:txBody>
          <a:bodyPr/>
          <a:lstStyle/>
          <a:p>
            <a:fld id="{0B01688A-E1CB-A74E-943B-7B3E0D352B31}" type="slidenum">
              <a:rPr lang="fr-FR" smtClean="0"/>
              <a:pPr/>
              <a:t>24</a:t>
            </a:fld>
            <a:endParaRPr lang="fr-FR"/>
          </a:p>
        </p:txBody>
      </p:sp>
    </p:spTree>
    <p:extLst>
      <p:ext uri="{BB962C8B-B14F-4D97-AF65-F5344CB8AC3E}">
        <p14:creationId xmlns:p14="http://schemas.microsoft.com/office/powerpoint/2010/main" xmlns="" val="332752056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265098"/>
            <a:ext cx="8229600" cy="990600"/>
          </a:xfrm>
        </p:spPr>
        <p:txBody>
          <a:bodyPr>
            <a:normAutofit/>
          </a:bodyPr>
          <a:lstStyle/>
          <a:p>
            <a:r>
              <a:rPr lang="fr-FR" sz="3600" dirty="0"/>
              <a:t>Approches </a:t>
            </a:r>
            <a:r>
              <a:rPr lang="fr-FR" sz="3600" dirty="0" smtClean="0"/>
              <a:t>pédagogiques</a:t>
            </a:r>
            <a:endParaRPr lang="fr-CA" sz="3600" dirty="0"/>
          </a:p>
        </p:txBody>
      </p:sp>
      <p:sp>
        <p:nvSpPr>
          <p:cNvPr id="3" name="Espace réservé du contenu 2"/>
          <p:cNvSpPr>
            <a:spLocks noGrp="1"/>
          </p:cNvSpPr>
          <p:nvPr>
            <p:ph idx="1"/>
          </p:nvPr>
        </p:nvSpPr>
        <p:spPr>
          <a:xfrm>
            <a:off x="214923" y="1255698"/>
            <a:ext cx="8714154" cy="5221302"/>
          </a:xfrm>
        </p:spPr>
        <p:txBody>
          <a:bodyPr>
            <a:normAutofit/>
          </a:bodyPr>
          <a:lstStyle/>
          <a:p>
            <a:r>
              <a:rPr lang="fr-FR" dirty="0"/>
              <a:t>Au collégial, les enseignants voient la prise de note comme une manière de rendre l’élève plus actif lors d’un cours magistral.</a:t>
            </a:r>
          </a:p>
          <a:p>
            <a:r>
              <a:rPr lang="fr-FR" dirty="0"/>
              <a:t>Au secondaire, les enseignants utilisent le dialogue en classe afin de rendre les présentations magistrales plus </a:t>
            </a:r>
            <a:r>
              <a:rPr lang="fr-FR" dirty="0" smtClean="0"/>
              <a:t>intéressantes.</a:t>
            </a:r>
          </a:p>
          <a:p>
            <a:r>
              <a:rPr lang="fr-FR" dirty="0"/>
              <a:t>La prise de note est souvent facilitée par l’enseignant (secondaire/collégial) en la transformant en dictée trouée par exemple. Seulement 1 enseignant du collégial favorise une prise de note sans aide</a:t>
            </a:r>
            <a:r>
              <a:rPr lang="fr-FR" dirty="0" smtClean="0"/>
              <a:t>.</a:t>
            </a:r>
          </a:p>
          <a:p>
            <a:r>
              <a:rPr lang="fr-FR" dirty="0"/>
              <a:t>On croit cependant: tant au secondaire qu’au collégial que les élèves prendront des notes sans aide et le collégial croit que les élèves du secondaire ne prennent pas de notes de cours.</a:t>
            </a:r>
          </a:p>
          <a:p>
            <a:endParaRPr lang="fr-FR" dirty="0"/>
          </a:p>
          <a:p>
            <a:endParaRPr lang="fr-CA" dirty="0"/>
          </a:p>
        </p:txBody>
      </p:sp>
      <p:sp>
        <p:nvSpPr>
          <p:cNvPr id="4" name="Espace réservé du numéro de diapositive 3"/>
          <p:cNvSpPr>
            <a:spLocks noGrp="1"/>
          </p:cNvSpPr>
          <p:nvPr>
            <p:ph type="sldNum" sz="quarter" idx="12"/>
          </p:nvPr>
        </p:nvSpPr>
        <p:spPr/>
        <p:txBody>
          <a:bodyPr/>
          <a:lstStyle/>
          <a:p>
            <a:fld id="{0B01688A-E1CB-A74E-943B-7B3E0D352B31}" type="slidenum">
              <a:rPr lang="fr-FR" smtClean="0"/>
              <a:pPr/>
              <a:t>25</a:t>
            </a:fld>
            <a:endParaRPr lang="fr-FR"/>
          </a:p>
        </p:txBody>
      </p:sp>
    </p:spTree>
    <p:extLst>
      <p:ext uri="{BB962C8B-B14F-4D97-AF65-F5344CB8AC3E}">
        <p14:creationId xmlns:p14="http://schemas.microsoft.com/office/powerpoint/2010/main" xmlns="" val="217115486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99188" y="304175"/>
            <a:ext cx="8229600" cy="990600"/>
          </a:xfrm>
        </p:spPr>
        <p:txBody>
          <a:bodyPr>
            <a:normAutofit/>
          </a:bodyPr>
          <a:lstStyle/>
          <a:p>
            <a:r>
              <a:rPr lang="fr-FR" sz="3600" dirty="0" smtClean="0"/>
              <a:t>Approches pédagogiques</a:t>
            </a:r>
            <a:endParaRPr lang="fr-FR" sz="3600" dirty="0"/>
          </a:p>
        </p:txBody>
      </p:sp>
      <p:sp>
        <p:nvSpPr>
          <p:cNvPr id="3" name="Espace réservé du contenu 2"/>
          <p:cNvSpPr>
            <a:spLocks noGrp="1"/>
          </p:cNvSpPr>
          <p:nvPr>
            <p:ph idx="1"/>
          </p:nvPr>
        </p:nvSpPr>
        <p:spPr>
          <a:xfrm>
            <a:off x="199188" y="1182624"/>
            <a:ext cx="8714500" cy="5294376"/>
          </a:xfrm>
        </p:spPr>
        <p:txBody>
          <a:bodyPr>
            <a:normAutofit/>
          </a:bodyPr>
          <a:lstStyle/>
          <a:p>
            <a:endParaRPr lang="fr-FR" dirty="0"/>
          </a:p>
          <a:p>
            <a:r>
              <a:rPr lang="fr-FR" dirty="0" smtClean="0"/>
              <a:t>Il existe </a:t>
            </a:r>
            <a:r>
              <a:rPr lang="fr-FR" dirty="0"/>
              <a:t>un désir de faire des </a:t>
            </a:r>
            <a:r>
              <a:rPr lang="fr-FR" dirty="0" smtClean="0"/>
              <a:t>projets chez les enseignants, </a:t>
            </a:r>
            <a:r>
              <a:rPr lang="fr-FR" dirty="0"/>
              <a:t>mais généralement, le contenu des cours de sciences humaines est perçu comme étant trop </a:t>
            </a:r>
            <a:r>
              <a:rPr lang="fr-FR" dirty="0" smtClean="0"/>
              <a:t>dense pour s’y prêter.</a:t>
            </a:r>
          </a:p>
          <a:p>
            <a:pPr marL="0" indent="0">
              <a:buNone/>
            </a:pPr>
            <a:endParaRPr lang="fr-FR" dirty="0"/>
          </a:p>
          <a:p>
            <a:r>
              <a:rPr lang="fr-FR" dirty="0" smtClean="0"/>
              <a:t>Le projet est souvent perçu comme une activité de longue durée qui demande beaucoup de temps et de planification</a:t>
            </a:r>
            <a:r>
              <a:rPr lang="fr-FR" dirty="0"/>
              <a:t>. Au collégial seul le cours de méthodologie portant sur les sciences humaines est vu comme pouvant être enseigné avec une pédagogie par </a:t>
            </a:r>
            <a:r>
              <a:rPr lang="fr-FR" dirty="0" smtClean="0"/>
              <a:t>projet.</a:t>
            </a:r>
          </a:p>
          <a:p>
            <a:pPr marL="171450" indent="-171450" defTabSz="457200">
              <a:spcBef>
                <a:spcPts val="0"/>
              </a:spcBef>
              <a:buClrTx/>
              <a:buSzTx/>
              <a:buFontTx/>
              <a:buChar char="-"/>
              <a:defRPr/>
            </a:pPr>
            <a:endParaRPr lang="fr-FR" dirty="0" smtClean="0"/>
          </a:p>
          <a:p>
            <a:pPr defTabSz="457200">
              <a:spcBef>
                <a:spcPts val="0"/>
              </a:spcBef>
              <a:buClrTx/>
              <a:buSzTx/>
              <a:defRPr/>
            </a:pPr>
            <a:r>
              <a:rPr lang="fr-FR" dirty="0" smtClean="0"/>
              <a:t>Souvent, </a:t>
            </a:r>
            <a:r>
              <a:rPr lang="fr-FR" dirty="0"/>
              <a:t>c’est lorsque l’enseignant énumère les activités qu’il fait en classe qu’il réalise après coup qu’il s’agit des projets. </a:t>
            </a:r>
          </a:p>
          <a:p>
            <a:endParaRPr lang="fr-FR" dirty="0" smtClean="0"/>
          </a:p>
          <a:p>
            <a:endParaRPr lang="fr-FR" dirty="0"/>
          </a:p>
          <a:p>
            <a:endParaRPr lang="fr-FR" dirty="0"/>
          </a:p>
        </p:txBody>
      </p:sp>
      <p:sp>
        <p:nvSpPr>
          <p:cNvPr id="4" name="Espace réservé du numéro de diapositive 3"/>
          <p:cNvSpPr>
            <a:spLocks noGrp="1"/>
          </p:cNvSpPr>
          <p:nvPr>
            <p:ph type="sldNum" sz="quarter" idx="12"/>
          </p:nvPr>
        </p:nvSpPr>
        <p:spPr/>
        <p:txBody>
          <a:bodyPr/>
          <a:lstStyle/>
          <a:p>
            <a:fld id="{0B01688A-E1CB-A74E-943B-7B3E0D352B31}" type="slidenum">
              <a:rPr lang="fr-FR" smtClean="0"/>
              <a:pPr/>
              <a:t>26</a:t>
            </a:fld>
            <a:endParaRPr lang="fr-FR"/>
          </a:p>
        </p:txBody>
      </p:sp>
    </p:spTree>
    <p:extLst>
      <p:ext uri="{BB962C8B-B14F-4D97-AF65-F5344CB8AC3E}">
        <p14:creationId xmlns:p14="http://schemas.microsoft.com/office/powerpoint/2010/main" xmlns="" val="231908509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533400"/>
            <a:ext cx="8507288" cy="663352"/>
          </a:xfrm>
        </p:spPr>
        <p:txBody>
          <a:bodyPr>
            <a:normAutofit fontScale="90000"/>
          </a:bodyPr>
          <a:lstStyle/>
          <a:p>
            <a:r>
              <a:rPr lang="fr-FR" dirty="0" smtClean="0"/>
              <a:t>Influence de la « Réforme scolaire »</a:t>
            </a:r>
            <a:endParaRPr lang="fr-FR" dirty="0"/>
          </a:p>
        </p:txBody>
      </p:sp>
      <p:sp>
        <p:nvSpPr>
          <p:cNvPr id="3" name="Espace réservé du contenu 2"/>
          <p:cNvSpPr>
            <a:spLocks noGrp="1"/>
          </p:cNvSpPr>
          <p:nvPr>
            <p:ph sz="half" idx="1"/>
          </p:nvPr>
        </p:nvSpPr>
        <p:spPr>
          <a:xfrm>
            <a:off x="323528" y="1412776"/>
            <a:ext cx="4172272" cy="4978880"/>
          </a:xfrm>
        </p:spPr>
        <p:txBody>
          <a:bodyPr>
            <a:normAutofit lnSpcReduction="10000"/>
          </a:bodyPr>
          <a:lstStyle/>
          <a:p>
            <a:r>
              <a:rPr lang="fr-FR" u="sng" dirty="0" smtClean="0"/>
              <a:t>Au secondaire</a:t>
            </a:r>
          </a:p>
          <a:p>
            <a:pPr lvl="1"/>
            <a:r>
              <a:rPr lang="fr-FR" dirty="0" smtClean="0"/>
              <a:t>Réponses très variées selon l’année d’enseignement</a:t>
            </a:r>
          </a:p>
          <a:p>
            <a:pPr lvl="1"/>
            <a:r>
              <a:rPr lang="fr-FR" dirty="0" smtClean="0"/>
              <a:t>Peu d’impacts en Monde contemporain</a:t>
            </a:r>
          </a:p>
          <a:p>
            <a:pPr lvl="1"/>
            <a:r>
              <a:rPr lang="fr-FR" dirty="0" smtClean="0"/>
              <a:t>Beaucoup d’impacts en Histoire au niveau de formations boiteuses, de manque de clarté au niveau de l’évaluation et de changements constants</a:t>
            </a:r>
            <a:endParaRPr lang="fr-FR" dirty="0"/>
          </a:p>
        </p:txBody>
      </p:sp>
      <p:sp>
        <p:nvSpPr>
          <p:cNvPr id="4" name="Espace réservé du contenu 3"/>
          <p:cNvSpPr>
            <a:spLocks noGrp="1"/>
          </p:cNvSpPr>
          <p:nvPr>
            <p:ph sz="half" idx="2"/>
          </p:nvPr>
        </p:nvSpPr>
        <p:spPr>
          <a:xfrm>
            <a:off x="4644008" y="1412776"/>
            <a:ext cx="4042792" cy="4978880"/>
          </a:xfrm>
        </p:spPr>
        <p:txBody>
          <a:bodyPr>
            <a:normAutofit lnSpcReduction="10000"/>
          </a:bodyPr>
          <a:lstStyle/>
          <a:p>
            <a:r>
              <a:rPr lang="fr-FR" u="sng" dirty="0" smtClean="0"/>
              <a:t>Au collégial</a:t>
            </a:r>
          </a:p>
          <a:p>
            <a:pPr lvl="1"/>
            <a:r>
              <a:rPr lang="fr-FR" dirty="0" smtClean="0"/>
              <a:t>Réponses très variées en fonction du nombre d’enseignements</a:t>
            </a:r>
          </a:p>
          <a:p>
            <a:pPr lvl="1"/>
            <a:r>
              <a:rPr lang="fr-FR" dirty="0" smtClean="0"/>
              <a:t>Les élèves travaillent plus souvent en équipes et ne savent pas travailler seuls</a:t>
            </a:r>
          </a:p>
          <a:p>
            <a:pPr lvl="1"/>
            <a:r>
              <a:rPr lang="fr-FR" dirty="0" smtClean="0"/>
              <a:t>Plutôt un changement générationnel qu’un changement causé par le programme de formation</a:t>
            </a:r>
            <a:endParaRPr lang="fr-FR" dirty="0"/>
          </a:p>
        </p:txBody>
      </p:sp>
      <p:sp>
        <p:nvSpPr>
          <p:cNvPr id="5" name="Espace réservé du numéro de diapositive 4"/>
          <p:cNvSpPr>
            <a:spLocks noGrp="1"/>
          </p:cNvSpPr>
          <p:nvPr>
            <p:ph type="sldNum" sz="quarter" idx="12"/>
          </p:nvPr>
        </p:nvSpPr>
        <p:spPr/>
        <p:txBody>
          <a:bodyPr/>
          <a:lstStyle/>
          <a:p>
            <a:fld id="{7868E531-4061-4F41-B6F6-A348D60DBFE7}" type="slidenum">
              <a:rPr lang="fr-CA" smtClean="0"/>
              <a:pPr/>
              <a:t>27</a:t>
            </a:fld>
            <a:endParaRPr lang="fr-CA"/>
          </a:p>
        </p:txBody>
      </p:sp>
    </p:spTree>
    <p:extLst>
      <p:ext uri="{BB962C8B-B14F-4D97-AF65-F5344CB8AC3E}">
        <p14:creationId xmlns:p14="http://schemas.microsoft.com/office/powerpoint/2010/main" xmlns="" val="29107166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83316" y="357883"/>
            <a:ext cx="8229600" cy="990600"/>
          </a:xfrm>
        </p:spPr>
        <p:txBody>
          <a:bodyPr/>
          <a:lstStyle/>
          <a:p>
            <a:r>
              <a:rPr lang="fr-FR" dirty="0" smtClean="0"/>
              <a:t>L’influence de la « Réforme »</a:t>
            </a:r>
            <a:endParaRPr lang="fr-FR" dirty="0"/>
          </a:p>
        </p:txBody>
      </p:sp>
      <p:sp>
        <p:nvSpPr>
          <p:cNvPr id="3" name="Espace réservé du contenu 2"/>
          <p:cNvSpPr>
            <a:spLocks noGrp="1"/>
          </p:cNvSpPr>
          <p:nvPr>
            <p:ph idx="1"/>
          </p:nvPr>
        </p:nvSpPr>
        <p:spPr>
          <a:xfrm>
            <a:off x="183315" y="1348483"/>
            <a:ext cx="8780169" cy="5128517"/>
          </a:xfrm>
        </p:spPr>
        <p:txBody>
          <a:bodyPr>
            <a:normAutofit fontScale="92500" lnSpcReduction="10000"/>
          </a:bodyPr>
          <a:lstStyle/>
          <a:p>
            <a:r>
              <a:rPr lang="fr-FR" dirty="0" smtClean="0"/>
              <a:t>Une certaine ambivalence sur les bienfaits de la « Réforme » chez les enseignants</a:t>
            </a:r>
          </a:p>
          <a:p>
            <a:endParaRPr lang="fr-FR" dirty="0"/>
          </a:p>
          <a:p>
            <a:r>
              <a:rPr lang="fr-FR" dirty="0" smtClean="0"/>
              <a:t>Au secondaire, on note un abandon des visées de la Réforme chez une majorité d’enseignants qui disent être revenus à un enseignement plus traditionnel de la discipline</a:t>
            </a:r>
          </a:p>
          <a:p>
            <a:endParaRPr lang="fr-FR" dirty="0"/>
          </a:p>
          <a:p>
            <a:r>
              <a:rPr lang="fr-FR" dirty="0" smtClean="0"/>
              <a:t>Au collégial, les enseignants ne constatent pas d’importants changements entre les habiletés des élèves pré-réforme et les élèves post-réforme</a:t>
            </a:r>
          </a:p>
          <a:p>
            <a:endParaRPr lang="fr-FR" dirty="0"/>
          </a:p>
          <a:p>
            <a:r>
              <a:rPr lang="fr-FR" dirty="0" smtClean="0"/>
              <a:t>Tous les enseignants indiquent que les </a:t>
            </a:r>
            <a:r>
              <a:rPr lang="fr-FR" dirty="0"/>
              <a:t>cohortes </a:t>
            </a:r>
            <a:r>
              <a:rPr lang="fr-FR" dirty="0" smtClean="0"/>
              <a:t>actuelles d’élèves sont différentes des cohortes précédentes, mais ils ne croient pas que ces différences soient liées à la Réforme</a:t>
            </a:r>
          </a:p>
          <a:p>
            <a:endParaRPr lang="fr-FR" dirty="0"/>
          </a:p>
        </p:txBody>
      </p:sp>
      <p:sp>
        <p:nvSpPr>
          <p:cNvPr id="4" name="Espace réservé du numéro de diapositive 3"/>
          <p:cNvSpPr>
            <a:spLocks noGrp="1"/>
          </p:cNvSpPr>
          <p:nvPr>
            <p:ph type="sldNum" sz="quarter" idx="12"/>
          </p:nvPr>
        </p:nvSpPr>
        <p:spPr/>
        <p:txBody>
          <a:bodyPr/>
          <a:lstStyle/>
          <a:p>
            <a:fld id="{0B01688A-E1CB-A74E-943B-7B3E0D352B31}" type="slidenum">
              <a:rPr lang="fr-FR" smtClean="0"/>
              <a:pPr/>
              <a:t>28</a:t>
            </a:fld>
            <a:endParaRPr lang="fr-FR"/>
          </a:p>
        </p:txBody>
      </p:sp>
    </p:spTree>
    <p:extLst>
      <p:ext uri="{BB962C8B-B14F-4D97-AF65-F5344CB8AC3E}">
        <p14:creationId xmlns:p14="http://schemas.microsoft.com/office/powerpoint/2010/main" xmlns="" val="412695916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428" y="404664"/>
            <a:ext cx="8229600" cy="990600"/>
          </a:xfrm>
        </p:spPr>
        <p:txBody>
          <a:bodyPr>
            <a:normAutofit/>
          </a:bodyPr>
          <a:lstStyle/>
          <a:p>
            <a:r>
              <a:rPr lang="fr-FR" sz="3200" dirty="0" smtClean="0"/>
              <a:t>Les besoins des élèves qui arrivent au Cégep</a:t>
            </a:r>
            <a:endParaRPr lang="fr-FR" sz="3200" dirty="0"/>
          </a:p>
        </p:txBody>
      </p:sp>
      <p:sp>
        <p:nvSpPr>
          <p:cNvPr id="3" name="Espace réservé du contenu 2"/>
          <p:cNvSpPr>
            <a:spLocks noGrp="1"/>
          </p:cNvSpPr>
          <p:nvPr>
            <p:ph sz="half" idx="1"/>
          </p:nvPr>
        </p:nvSpPr>
        <p:spPr>
          <a:xfrm>
            <a:off x="251520" y="1412776"/>
            <a:ext cx="4244280" cy="4978880"/>
          </a:xfrm>
        </p:spPr>
        <p:txBody>
          <a:bodyPr/>
          <a:lstStyle/>
          <a:p>
            <a:r>
              <a:rPr lang="fr-FR" u="sng" dirty="0" smtClean="0"/>
              <a:t>Au secondaire</a:t>
            </a:r>
          </a:p>
          <a:p>
            <a:pPr lvl="1"/>
            <a:r>
              <a:rPr lang="fr-FR" dirty="0" smtClean="0"/>
              <a:t>Besoin d’une période d’adaptation car les deux cycles sont complètement différents</a:t>
            </a:r>
          </a:p>
          <a:p>
            <a:pPr lvl="1"/>
            <a:r>
              <a:rPr lang="fr-FR" dirty="0" smtClean="0"/>
              <a:t>Selon la capacité de lecture l’acclimatation au collégial sera différent</a:t>
            </a:r>
            <a:endParaRPr lang="fr-FR" dirty="0"/>
          </a:p>
        </p:txBody>
      </p:sp>
      <p:sp>
        <p:nvSpPr>
          <p:cNvPr id="4" name="Espace réservé du contenu 3"/>
          <p:cNvSpPr>
            <a:spLocks noGrp="1"/>
          </p:cNvSpPr>
          <p:nvPr>
            <p:ph sz="half" idx="2"/>
          </p:nvPr>
        </p:nvSpPr>
        <p:spPr>
          <a:xfrm>
            <a:off x="4644008" y="1412776"/>
            <a:ext cx="4042792" cy="4978880"/>
          </a:xfrm>
        </p:spPr>
        <p:txBody>
          <a:bodyPr/>
          <a:lstStyle/>
          <a:p>
            <a:r>
              <a:rPr lang="fr-FR" u="sng" dirty="0" smtClean="0"/>
              <a:t>Au collégial</a:t>
            </a:r>
          </a:p>
          <a:p>
            <a:pPr lvl="1"/>
            <a:r>
              <a:rPr lang="fr-FR" dirty="0" smtClean="0"/>
              <a:t>Besoin d’une période d’adaptation</a:t>
            </a:r>
          </a:p>
          <a:p>
            <a:pPr lvl="1"/>
            <a:r>
              <a:rPr lang="fr-FR" dirty="0" smtClean="0"/>
              <a:t>Acquérir une bonne méthode de travail</a:t>
            </a:r>
          </a:p>
          <a:p>
            <a:pPr lvl="1"/>
            <a:r>
              <a:rPr lang="fr-FR" dirty="0" smtClean="0"/>
              <a:t>Comprendre ce qu’est le plagiat</a:t>
            </a:r>
          </a:p>
          <a:p>
            <a:pPr lvl="1"/>
            <a:r>
              <a:rPr lang="fr-FR" dirty="0" smtClean="0"/>
              <a:t>Mise aux normes du collégial versus celles du secondaire, car différentes</a:t>
            </a:r>
            <a:endParaRPr lang="fr-FR" dirty="0"/>
          </a:p>
        </p:txBody>
      </p:sp>
      <p:sp>
        <p:nvSpPr>
          <p:cNvPr id="5" name="Espace réservé du numéro de diapositive 4"/>
          <p:cNvSpPr>
            <a:spLocks noGrp="1"/>
          </p:cNvSpPr>
          <p:nvPr>
            <p:ph type="sldNum" sz="quarter" idx="12"/>
          </p:nvPr>
        </p:nvSpPr>
        <p:spPr/>
        <p:txBody>
          <a:bodyPr/>
          <a:lstStyle/>
          <a:p>
            <a:fld id="{7868E531-4061-4F41-B6F6-A348D60DBFE7}" type="slidenum">
              <a:rPr lang="fr-CA" smtClean="0"/>
              <a:pPr/>
              <a:t>29</a:t>
            </a:fld>
            <a:endParaRPr lang="fr-CA"/>
          </a:p>
        </p:txBody>
      </p:sp>
    </p:spTree>
    <p:extLst>
      <p:ext uri="{BB962C8B-B14F-4D97-AF65-F5344CB8AC3E}">
        <p14:creationId xmlns:p14="http://schemas.microsoft.com/office/powerpoint/2010/main" xmlns="" val="10059779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4584" y="347472"/>
            <a:ext cx="8823570" cy="990600"/>
          </a:xfrm>
        </p:spPr>
        <p:txBody>
          <a:bodyPr>
            <a:normAutofit/>
          </a:bodyPr>
          <a:lstStyle/>
          <a:p>
            <a:r>
              <a:rPr lang="fr-FR" sz="3200" b="1" dirty="0" smtClean="0"/>
              <a:t>1. Un fossé entre les ordres d’enseignement?</a:t>
            </a:r>
            <a:endParaRPr lang="fr-FR" sz="3200" b="1" dirty="0"/>
          </a:p>
        </p:txBody>
      </p:sp>
      <p:sp>
        <p:nvSpPr>
          <p:cNvPr id="3" name="Espace réservé du contenu 2"/>
          <p:cNvSpPr>
            <a:spLocks noGrp="1"/>
          </p:cNvSpPr>
          <p:nvPr>
            <p:ph idx="1"/>
          </p:nvPr>
        </p:nvSpPr>
        <p:spPr/>
        <p:txBody>
          <a:bodyPr>
            <a:normAutofit/>
          </a:bodyPr>
          <a:lstStyle/>
          <a:p>
            <a:r>
              <a:rPr lang="fr-FR" sz="2800" dirty="0" smtClean="0"/>
              <a:t>Est-ce que les programmes de sciences humaines au secondaire ont les mêmes objectifs que ceux du collégial?</a:t>
            </a:r>
          </a:p>
          <a:p>
            <a:endParaRPr lang="fr-FR" sz="2800" dirty="0"/>
          </a:p>
          <a:p>
            <a:r>
              <a:rPr lang="fr-FR" sz="2800" dirty="0" smtClean="0"/>
              <a:t>Est-ce que l’on forme tant au secondaire qu’au collégial vers les mêmes savoirs et savoir-faire?</a:t>
            </a:r>
          </a:p>
          <a:p>
            <a:endParaRPr lang="fr-FR" sz="2800" dirty="0"/>
          </a:p>
          <a:p>
            <a:r>
              <a:rPr lang="fr-FR" sz="2800" dirty="0" smtClean="0"/>
              <a:t>Existe-t-il un fossé entre l’enseignement des sciences humaines au secondaire et celui proposé au collégial?</a:t>
            </a:r>
          </a:p>
        </p:txBody>
      </p:sp>
      <p:sp>
        <p:nvSpPr>
          <p:cNvPr id="4" name="Espace réservé du numéro de diapositive 3"/>
          <p:cNvSpPr>
            <a:spLocks noGrp="1"/>
          </p:cNvSpPr>
          <p:nvPr>
            <p:ph type="sldNum" sz="quarter" idx="12"/>
          </p:nvPr>
        </p:nvSpPr>
        <p:spPr/>
        <p:txBody>
          <a:bodyPr/>
          <a:lstStyle/>
          <a:p>
            <a:fld id="{7868E531-4061-4F41-B6F6-A348D60DBFE7}" type="slidenum">
              <a:rPr lang="fr-CA" smtClean="0"/>
              <a:pPr/>
              <a:t>3</a:t>
            </a:fld>
            <a:endParaRPr lang="fr-CA"/>
          </a:p>
        </p:txBody>
      </p:sp>
    </p:spTree>
    <p:extLst>
      <p:ext uri="{BB962C8B-B14F-4D97-AF65-F5344CB8AC3E}">
        <p14:creationId xmlns:p14="http://schemas.microsoft.com/office/powerpoint/2010/main" xmlns="" val="42332445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347472"/>
            <a:ext cx="8229600" cy="990600"/>
          </a:xfrm>
        </p:spPr>
        <p:txBody>
          <a:bodyPr>
            <a:normAutofit/>
          </a:bodyPr>
          <a:lstStyle/>
          <a:p>
            <a:r>
              <a:rPr lang="fr-FR" sz="3600" dirty="0" smtClean="0"/>
              <a:t>En somme:</a:t>
            </a:r>
            <a:endParaRPr lang="fr-FR" sz="3600" dirty="0"/>
          </a:p>
        </p:txBody>
      </p:sp>
      <p:sp>
        <p:nvSpPr>
          <p:cNvPr id="3" name="Espace réservé du contenu 2"/>
          <p:cNvSpPr>
            <a:spLocks noGrp="1"/>
          </p:cNvSpPr>
          <p:nvPr>
            <p:ph idx="1"/>
          </p:nvPr>
        </p:nvSpPr>
        <p:spPr>
          <a:xfrm>
            <a:off x="254000" y="1338072"/>
            <a:ext cx="8432800" cy="5138928"/>
          </a:xfrm>
        </p:spPr>
        <p:txBody>
          <a:bodyPr>
            <a:normAutofit fontScale="92500" lnSpcReduction="20000"/>
          </a:bodyPr>
          <a:lstStyle/>
          <a:p>
            <a:r>
              <a:rPr lang="fr-FR" dirty="0" smtClean="0"/>
              <a:t>Le fossé entre le secondaire et le collégial existe bel et bien:</a:t>
            </a:r>
          </a:p>
          <a:p>
            <a:pPr lvl="1"/>
            <a:r>
              <a:rPr lang="fr-FR" dirty="0" smtClean="0"/>
              <a:t>Peu de similitudes entre les connaissances abordées au secondaire et celles développées au collégial</a:t>
            </a:r>
          </a:p>
          <a:p>
            <a:pPr lvl="1"/>
            <a:r>
              <a:rPr lang="fr-FR" dirty="0" smtClean="0"/>
              <a:t>Mauvaise connaissance de la réalité du secondaire au collégial et vice versa</a:t>
            </a:r>
          </a:p>
          <a:p>
            <a:pPr lvl="1"/>
            <a:r>
              <a:rPr lang="fr-FR" dirty="0" smtClean="0"/>
              <a:t>Problématique des profils au secondaire qui disparaissent au collégial</a:t>
            </a:r>
          </a:p>
          <a:p>
            <a:endParaRPr lang="fr-FR" dirty="0"/>
          </a:p>
          <a:p>
            <a:r>
              <a:rPr lang="fr-FR" dirty="0" smtClean="0"/>
              <a:t>Néanmoins, les enseignants des deux cycles semblent vouloir développer l’ouverture sur le monde, la pensée critique et une meilleure connaissance de soi et de ses intérêts</a:t>
            </a:r>
          </a:p>
          <a:p>
            <a:endParaRPr lang="fr-FR" dirty="0"/>
          </a:p>
          <a:p>
            <a:r>
              <a:rPr lang="fr-FR" dirty="0" smtClean="0"/>
              <a:t>Les méthodes d’enseignement du secondaire et celles du collégiale ne sont pas si différentes que cela (outre la longueur des cours)</a:t>
            </a:r>
          </a:p>
          <a:p>
            <a:endParaRPr lang="fr-FR" dirty="0"/>
          </a:p>
          <a:p>
            <a:r>
              <a:rPr lang="fr-FR" dirty="0" smtClean="0"/>
              <a:t>Par conséquent, des objets d’enseignement très différents, mais des visées communes</a:t>
            </a:r>
          </a:p>
        </p:txBody>
      </p:sp>
      <p:sp>
        <p:nvSpPr>
          <p:cNvPr id="4" name="Espace réservé du numéro de diapositive 3"/>
          <p:cNvSpPr>
            <a:spLocks noGrp="1"/>
          </p:cNvSpPr>
          <p:nvPr>
            <p:ph type="sldNum" sz="quarter" idx="12"/>
          </p:nvPr>
        </p:nvSpPr>
        <p:spPr/>
        <p:txBody>
          <a:bodyPr/>
          <a:lstStyle/>
          <a:p>
            <a:fld id="{7868E531-4061-4F41-B6F6-A348D60DBFE7}" type="slidenum">
              <a:rPr lang="fr-CA" smtClean="0"/>
              <a:pPr/>
              <a:t>30</a:t>
            </a:fld>
            <a:endParaRPr lang="fr-CA"/>
          </a:p>
        </p:txBody>
      </p:sp>
    </p:spTree>
    <p:extLst>
      <p:ext uri="{BB962C8B-B14F-4D97-AF65-F5344CB8AC3E}">
        <p14:creationId xmlns:p14="http://schemas.microsoft.com/office/powerpoint/2010/main" xmlns="" val="247530507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347472"/>
            <a:ext cx="8471877" cy="990600"/>
          </a:xfrm>
        </p:spPr>
        <p:txBody>
          <a:bodyPr>
            <a:normAutofit/>
          </a:bodyPr>
          <a:lstStyle/>
          <a:p>
            <a:r>
              <a:rPr lang="fr-CA" dirty="0" smtClean="0"/>
              <a:t>4.C -Et les étudiants dans tout cela?</a:t>
            </a:r>
            <a:endParaRPr lang="fr-CA" dirty="0"/>
          </a:p>
        </p:txBody>
      </p:sp>
      <p:sp>
        <p:nvSpPr>
          <p:cNvPr id="3" name="Espace réservé du contenu 2"/>
          <p:cNvSpPr>
            <a:spLocks noGrp="1"/>
          </p:cNvSpPr>
          <p:nvPr>
            <p:ph idx="1"/>
          </p:nvPr>
        </p:nvSpPr>
        <p:spPr>
          <a:xfrm>
            <a:off x="312615" y="1338072"/>
            <a:ext cx="8374185" cy="5623560"/>
          </a:xfrm>
        </p:spPr>
        <p:txBody>
          <a:bodyPr>
            <a:noAutofit/>
          </a:bodyPr>
          <a:lstStyle/>
          <a:p>
            <a:pPr marL="0" indent="0">
              <a:buNone/>
            </a:pPr>
            <a:r>
              <a:rPr lang="fr-CA" sz="2800" dirty="0" smtClean="0"/>
              <a:t>Dans une recherche antérieure (Ouellet, 2012), nous avions rencontré des finissants du programme de Sciences humaines issus de la « Réforme » (Focus-Groupe, mai 2013) afin de constater:</a:t>
            </a:r>
          </a:p>
          <a:p>
            <a:pPr lvl="1"/>
            <a:r>
              <a:rPr lang="fr-CA" sz="2800" dirty="0"/>
              <a:t> </a:t>
            </a:r>
            <a:r>
              <a:rPr lang="fr-CA" sz="2800" dirty="0" smtClean="0"/>
              <a:t>leur vision de leur formation collégiale par rapport à leur formation au secondaire</a:t>
            </a:r>
          </a:p>
          <a:p>
            <a:pPr lvl="1"/>
            <a:r>
              <a:rPr lang="fr-CA" sz="2800" dirty="0" smtClean="0"/>
              <a:t>identifier leurs demandes vis-à-vis de leur formation</a:t>
            </a:r>
          </a:p>
          <a:p>
            <a:pPr lvl="1"/>
            <a:r>
              <a:rPr lang="fr-CA" sz="2800" dirty="0" smtClean="0"/>
              <a:t>tenter de voir si la « Réforme » avait un impact sur leur vision de l’enseignement en sciences humaines</a:t>
            </a:r>
          </a:p>
          <a:p>
            <a:pPr marL="0" indent="0">
              <a:buNone/>
            </a:pPr>
            <a:endParaRPr lang="fr-CA" sz="4000" dirty="0" smtClean="0"/>
          </a:p>
          <a:p>
            <a:endParaRPr lang="fr-CA" sz="2800" dirty="0" smtClean="0"/>
          </a:p>
          <a:p>
            <a:endParaRPr lang="fr-CA" sz="2800" dirty="0"/>
          </a:p>
        </p:txBody>
      </p:sp>
      <p:sp>
        <p:nvSpPr>
          <p:cNvPr id="4" name="Espace réservé du numéro de diapositive 3"/>
          <p:cNvSpPr>
            <a:spLocks noGrp="1"/>
          </p:cNvSpPr>
          <p:nvPr>
            <p:ph type="sldNum" sz="quarter" idx="12"/>
          </p:nvPr>
        </p:nvSpPr>
        <p:spPr/>
        <p:txBody>
          <a:bodyPr/>
          <a:lstStyle/>
          <a:p>
            <a:fld id="{0B01688A-E1CB-A74E-943B-7B3E0D352B31}" type="slidenum">
              <a:rPr lang="fr-FR" smtClean="0"/>
              <a:pPr/>
              <a:t>31</a:t>
            </a:fld>
            <a:endParaRPr lang="fr-FR"/>
          </a:p>
        </p:txBody>
      </p:sp>
    </p:spTree>
    <p:extLst>
      <p:ext uri="{BB962C8B-B14F-4D97-AF65-F5344CB8AC3E}">
        <p14:creationId xmlns:p14="http://schemas.microsoft.com/office/powerpoint/2010/main" xmlns="" val="2438349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545592"/>
            <a:ext cx="8229600" cy="990600"/>
          </a:xfrm>
        </p:spPr>
        <p:txBody>
          <a:bodyPr>
            <a:normAutofit fontScale="90000"/>
          </a:bodyPr>
          <a:lstStyle/>
          <a:p>
            <a:r>
              <a:rPr lang="fr-CA" dirty="0"/>
              <a:t>Le secondaire et le cégep </a:t>
            </a:r>
            <a:r>
              <a:rPr lang="fr-CA" dirty="0" smtClean="0"/>
              <a:t>en Sciences humaines pour </a:t>
            </a:r>
            <a:r>
              <a:rPr lang="fr-CA" dirty="0"/>
              <a:t>les élèves </a:t>
            </a:r>
            <a:r>
              <a:rPr lang="fr-CA" dirty="0" smtClean="0"/>
              <a:t>de </a:t>
            </a:r>
            <a:r>
              <a:rPr lang="fr-CA" dirty="0"/>
              <a:t>la réforme</a:t>
            </a:r>
          </a:p>
        </p:txBody>
      </p:sp>
      <p:sp>
        <p:nvSpPr>
          <p:cNvPr id="3" name="Espace réservé du contenu 2"/>
          <p:cNvSpPr>
            <a:spLocks noGrp="1"/>
          </p:cNvSpPr>
          <p:nvPr>
            <p:ph idx="1"/>
          </p:nvPr>
        </p:nvSpPr>
        <p:spPr>
          <a:xfrm>
            <a:off x="457200" y="1600200"/>
            <a:ext cx="8229600" cy="5257800"/>
          </a:xfrm>
        </p:spPr>
        <p:txBody>
          <a:bodyPr>
            <a:normAutofit lnSpcReduction="10000"/>
          </a:bodyPr>
          <a:lstStyle/>
          <a:p>
            <a:r>
              <a:rPr lang="fr-CA" dirty="0"/>
              <a:t>C</a:t>
            </a:r>
            <a:r>
              <a:rPr lang="fr-CA" dirty="0" smtClean="0"/>
              <a:t>ertains ne veulent plus de Cégeps. C’est le </a:t>
            </a:r>
            <a:r>
              <a:rPr lang="fr-CA" dirty="0"/>
              <a:t>secondaire </a:t>
            </a:r>
            <a:r>
              <a:rPr lang="fr-CA" dirty="0" smtClean="0"/>
              <a:t>qui devrait </a:t>
            </a:r>
            <a:r>
              <a:rPr lang="fr-CA" dirty="0"/>
              <a:t>être plus </a:t>
            </a:r>
            <a:r>
              <a:rPr lang="fr-CA" dirty="0" smtClean="0"/>
              <a:t>long. </a:t>
            </a:r>
            <a:r>
              <a:rPr lang="fr-CA" dirty="0"/>
              <a:t>Mais avec </a:t>
            </a:r>
            <a:r>
              <a:rPr lang="fr-CA" dirty="0" smtClean="0"/>
              <a:t>un cours d’orientation </a:t>
            </a:r>
            <a:r>
              <a:rPr lang="fr-CA" dirty="0"/>
              <a:t>scolaire </a:t>
            </a:r>
            <a:r>
              <a:rPr lang="fr-CA" dirty="0" smtClean="0"/>
              <a:t>obligatoire </a:t>
            </a:r>
            <a:r>
              <a:rPr lang="fr-CA" dirty="0"/>
              <a:t>et un meilleur </a:t>
            </a:r>
            <a:r>
              <a:rPr lang="fr-CA" dirty="0" smtClean="0"/>
              <a:t>encadrement. </a:t>
            </a:r>
          </a:p>
          <a:p>
            <a:r>
              <a:rPr lang="fr-CA" dirty="0" smtClean="0"/>
              <a:t>D’autres </a:t>
            </a:r>
            <a:r>
              <a:rPr lang="fr-CA" dirty="0"/>
              <a:t>trouvent </a:t>
            </a:r>
            <a:r>
              <a:rPr lang="fr-CA" dirty="0" smtClean="0"/>
              <a:t>que c’est </a:t>
            </a:r>
            <a:r>
              <a:rPr lang="fr-CA" dirty="0"/>
              <a:t>important </a:t>
            </a:r>
            <a:r>
              <a:rPr lang="fr-CA" dirty="0" smtClean="0"/>
              <a:t>le cégep et ça permet </a:t>
            </a:r>
            <a:r>
              <a:rPr lang="fr-CA" dirty="0"/>
              <a:t>d’élargir </a:t>
            </a:r>
            <a:r>
              <a:rPr lang="fr-CA" dirty="0" smtClean="0"/>
              <a:t>leurs </a:t>
            </a:r>
            <a:r>
              <a:rPr lang="fr-CA" dirty="0"/>
              <a:t>horizons. </a:t>
            </a:r>
            <a:r>
              <a:rPr lang="fr-CA" dirty="0" smtClean="0"/>
              <a:t>C’est </a:t>
            </a:r>
            <a:r>
              <a:rPr lang="fr-CA" dirty="0"/>
              <a:t>utile si on veut acquérir une formation générale et faire des cours dans le domaine de ton </a:t>
            </a:r>
            <a:r>
              <a:rPr lang="fr-CA" dirty="0" smtClean="0"/>
              <a:t>choix (</a:t>
            </a:r>
            <a:r>
              <a:rPr lang="fr-CA" dirty="0"/>
              <a:t>politiques, économiques, sociaux, historiques et </a:t>
            </a:r>
            <a:r>
              <a:rPr lang="fr-CA" dirty="0" smtClean="0"/>
              <a:t>géographiques</a:t>
            </a:r>
            <a:r>
              <a:rPr lang="fr-CA" dirty="0"/>
              <a:t>). La psychologie attire plus en raison de la nouveauté de la </a:t>
            </a:r>
            <a:r>
              <a:rPr lang="fr-CA" dirty="0" smtClean="0"/>
              <a:t>matière, </a:t>
            </a:r>
            <a:r>
              <a:rPr lang="fr-CA" dirty="0"/>
              <a:t>mais ça dépend beaucoup du prof et du contenu du cours</a:t>
            </a:r>
            <a:r>
              <a:rPr lang="fr-CA" dirty="0" smtClean="0"/>
              <a:t>.</a:t>
            </a:r>
          </a:p>
          <a:p>
            <a:r>
              <a:rPr lang="fr-CA" dirty="0" smtClean="0"/>
              <a:t>D’autres encore</a:t>
            </a:r>
            <a:r>
              <a:rPr lang="fr-CA" dirty="0"/>
              <a:t> </a:t>
            </a:r>
            <a:r>
              <a:rPr lang="fr-CA" dirty="0" smtClean="0"/>
              <a:t>aiment le cégep mais veulent un encadrement (de </a:t>
            </a:r>
            <a:r>
              <a:rPr lang="fr-CA" dirty="0"/>
              <a:t>type tutorat) en formation générale et préuniversitaire. Car ils savent qu’existe cet encadrement au niveau technique</a:t>
            </a:r>
            <a:r>
              <a:rPr lang="fr-CA" dirty="0" smtClean="0"/>
              <a:t>.</a:t>
            </a:r>
          </a:p>
          <a:p>
            <a:endParaRPr lang="fr-CA" dirty="0"/>
          </a:p>
          <a:p>
            <a:endParaRPr lang="fr-CA" sz="1000" dirty="0"/>
          </a:p>
          <a:p>
            <a:endParaRPr lang="fr-CA" dirty="0"/>
          </a:p>
        </p:txBody>
      </p:sp>
      <p:sp>
        <p:nvSpPr>
          <p:cNvPr id="4" name="Espace réservé du numéro de diapositive 3"/>
          <p:cNvSpPr>
            <a:spLocks noGrp="1"/>
          </p:cNvSpPr>
          <p:nvPr>
            <p:ph type="sldNum" sz="quarter" idx="12"/>
          </p:nvPr>
        </p:nvSpPr>
        <p:spPr/>
        <p:txBody>
          <a:bodyPr/>
          <a:lstStyle/>
          <a:p>
            <a:fld id="{0B01688A-E1CB-A74E-943B-7B3E0D352B31}" type="slidenum">
              <a:rPr lang="fr-FR" smtClean="0"/>
              <a:pPr/>
              <a:t>32</a:t>
            </a:fld>
            <a:endParaRPr lang="fr-FR"/>
          </a:p>
        </p:txBody>
      </p:sp>
    </p:spTree>
    <p:extLst>
      <p:ext uri="{BB962C8B-B14F-4D97-AF65-F5344CB8AC3E}">
        <p14:creationId xmlns:p14="http://schemas.microsoft.com/office/powerpoint/2010/main" xmlns="" val="4132145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A" dirty="0" smtClean="0"/>
              <a:t>Le </a:t>
            </a:r>
            <a:r>
              <a:rPr lang="fr-CA" dirty="0"/>
              <a:t>cégep </a:t>
            </a:r>
            <a:r>
              <a:rPr lang="fr-CA" dirty="0" smtClean="0"/>
              <a:t>qu’ils auraient aimé selon </a:t>
            </a:r>
            <a:r>
              <a:rPr lang="fr-CA" dirty="0"/>
              <a:t>les élèves </a:t>
            </a:r>
            <a:r>
              <a:rPr lang="fr-CA" dirty="0" smtClean="0"/>
              <a:t>de la </a:t>
            </a:r>
            <a:r>
              <a:rPr lang="fr-CA" dirty="0"/>
              <a:t>réforme</a:t>
            </a:r>
          </a:p>
        </p:txBody>
      </p:sp>
      <p:sp>
        <p:nvSpPr>
          <p:cNvPr id="3" name="Espace réservé du contenu 2"/>
          <p:cNvSpPr>
            <a:spLocks noGrp="1"/>
          </p:cNvSpPr>
          <p:nvPr>
            <p:ph idx="1"/>
          </p:nvPr>
        </p:nvSpPr>
        <p:spPr/>
        <p:txBody>
          <a:bodyPr>
            <a:normAutofit fontScale="92500" lnSpcReduction="20000"/>
          </a:bodyPr>
          <a:lstStyle/>
          <a:p>
            <a:endParaRPr lang="fr-CA" dirty="0"/>
          </a:p>
          <a:p>
            <a:r>
              <a:rPr lang="fr-CA" dirty="0" smtClean="0"/>
              <a:t>Après le secondaire, ils étaient </a:t>
            </a:r>
            <a:r>
              <a:rPr lang="fr-CA" dirty="0"/>
              <a:t>plus disposés à travailler en équipe et à faire des </a:t>
            </a:r>
            <a:r>
              <a:rPr lang="fr-CA" dirty="0" smtClean="0"/>
              <a:t>projets simples dans </a:t>
            </a:r>
            <a:r>
              <a:rPr lang="fr-CA" dirty="0"/>
              <a:t>chaque </a:t>
            </a:r>
            <a:r>
              <a:rPr lang="fr-CA" dirty="0" smtClean="0"/>
              <a:t>cours, </a:t>
            </a:r>
            <a:r>
              <a:rPr lang="fr-CA" dirty="0"/>
              <a:t>plutôt que de gros projets </a:t>
            </a:r>
            <a:r>
              <a:rPr lang="fr-CA" dirty="0" smtClean="0"/>
              <a:t>comme en </a:t>
            </a:r>
            <a:r>
              <a:rPr lang="fr-CA" dirty="0"/>
              <a:t>méthodologies et en intégration</a:t>
            </a:r>
            <a:r>
              <a:rPr lang="fr-CA" dirty="0" smtClean="0"/>
              <a:t>.</a:t>
            </a:r>
            <a:endParaRPr lang="fr-CA" dirty="0"/>
          </a:p>
          <a:p>
            <a:r>
              <a:rPr lang="fr-CA" dirty="0" smtClean="0"/>
              <a:t>L’arrivée </a:t>
            </a:r>
            <a:r>
              <a:rPr lang="fr-CA" dirty="0"/>
              <a:t>des TIC, ne prédispose pas à la lecture de livres mais ils ne sont pas fermés à cela. </a:t>
            </a:r>
            <a:r>
              <a:rPr lang="fr-CA" dirty="0" smtClean="0"/>
              <a:t>Pas </a:t>
            </a:r>
            <a:r>
              <a:rPr lang="fr-CA" dirty="0"/>
              <a:t>besoin de lire pour </a:t>
            </a:r>
            <a:r>
              <a:rPr lang="fr-CA" dirty="0" smtClean="0"/>
              <a:t>s’informer. Les </a:t>
            </a:r>
            <a:r>
              <a:rPr lang="fr-CA" dirty="0"/>
              <a:t>informations viennent à nous avec les médias sociaux. Mais pas </a:t>
            </a:r>
            <a:r>
              <a:rPr lang="fr-CA" dirty="0" smtClean="0"/>
              <a:t>toujours </a:t>
            </a:r>
            <a:r>
              <a:rPr lang="fr-CA" dirty="0"/>
              <a:t>de façon </a:t>
            </a:r>
            <a:r>
              <a:rPr lang="fr-CA" dirty="0" smtClean="0"/>
              <a:t>professionnelle. Ils  </a:t>
            </a:r>
            <a:r>
              <a:rPr lang="fr-CA" dirty="0"/>
              <a:t>a</a:t>
            </a:r>
            <a:r>
              <a:rPr lang="fr-CA" dirty="0" smtClean="0"/>
              <a:t>imeraient choisir </a:t>
            </a:r>
            <a:r>
              <a:rPr lang="fr-CA" dirty="0"/>
              <a:t>les lectures en fonction </a:t>
            </a:r>
            <a:r>
              <a:rPr lang="fr-CA" dirty="0" smtClean="0"/>
              <a:t>de leurs intérêts. </a:t>
            </a:r>
            <a:endParaRPr lang="fr-CA" dirty="0"/>
          </a:p>
          <a:p>
            <a:r>
              <a:rPr lang="fr-CA" dirty="0"/>
              <a:t>Faire des contrôles de lectures plus </a:t>
            </a:r>
            <a:r>
              <a:rPr lang="fr-CA" dirty="0" smtClean="0"/>
              <a:t>serrés oui, </a:t>
            </a:r>
            <a:r>
              <a:rPr lang="fr-CA" dirty="0"/>
              <a:t>mais pas sur des détails </a:t>
            </a:r>
            <a:r>
              <a:rPr lang="fr-CA" dirty="0" smtClean="0"/>
              <a:t>(noms, adresses ou phrases </a:t>
            </a:r>
            <a:r>
              <a:rPr lang="fr-CA" dirty="0"/>
              <a:t>en </a:t>
            </a:r>
            <a:r>
              <a:rPr lang="fr-CA" dirty="0" smtClean="0"/>
              <a:t>particulier). Mais </a:t>
            </a:r>
            <a:r>
              <a:rPr lang="fr-CA" dirty="0"/>
              <a:t>sur la trame historique du livre, l’intrigue et le message. </a:t>
            </a:r>
            <a:endParaRPr lang="fr-CA" dirty="0" smtClean="0"/>
          </a:p>
          <a:p>
            <a:r>
              <a:rPr lang="fr-CA" dirty="0" smtClean="0"/>
              <a:t>Ne </a:t>
            </a:r>
            <a:r>
              <a:rPr lang="fr-CA" dirty="0"/>
              <a:t>sont pas contre les lectures obligatoires mais de façon judicieuse. Les examens de lecture sur la compréhension globale et pas sur des détails futiles qu’il faut apprendre par cœur. </a:t>
            </a:r>
          </a:p>
          <a:p>
            <a:endParaRPr lang="fr-CA" dirty="0"/>
          </a:p>
        </p:txBody>
      </p:sp>
      <p:sp>
        <p:nvSpPr>
          <p:cNvPr id="4" name="Espace réservé du numéro de diapositive 3"/>
          <p:cNvSpPr>
            <a:spLocks noGrp="1"/>
          </p:cNvSpPr>
          <p:nvPr>
            <p:ph type="sldNum" sz="quarter" idx="12"/>
          </p:nvPr>
        </p:nvSpPr>
        <p:spPr/>
        <p:txBody>
          <a:bodyPr/>
          <a:lstStyle/>
          <a:p>
            <a:fld id="{0B01688A-E1CB-A74E-943B-7B3E0D352B31}" type="slidenum">
              <a:rPr lang="fr-FR" smtClean="0"/>
              <a:pPr/>
              <a:t>33</a:t>
            </a:fld>
            <a:endParaRPr lang="fr-FR"/>
          </a:p>
        </p:txBody>
      </p:sp>
    </p:spTree>
    <p:extLst>
      <p:ext uri="{BB962C8B-B14F-4D97-AF65-F5344CB8AC3E}">
        <p14:creationId xmlns:p14="http://schemas.microsoft.com/office/powerpoint/2010/main" xmlns="" val="3368803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A" dirty="0"/>
              <a:t>On n’a pas vraiment choisi les sciences humaines.</a:t>
            </a:r>
          </a:p>
        </p:txBody>
      </p:sp>
      <p:sp>
        <p:nvSpPr>
          <p:cNvPr id="3" name="Espace réservé du contenu 2"/>
          <p:cNvSpPr>
            <a:spLocks noGrp="1"/>
          </p:cNvSpPr>
          <p:nvPr>
            <p:ph idx="1"/>
          </p:nvPr>
        </p:nvSpPr>
        <p:spPr/>
        <p:txBody>
          <a:bodyPr>
            <a:normAutofit lnSpcReduction="10000"/>
          </a:bodyPr>
          <a:lstStyle/>
          <a:p>
            <a:r>
              <a:rPr lang="fr-CA" dirty="0" smtClean="0"/>
              <a:t>C’est </a:t>
            </a:r>
            <a:r>
              <a:rPr lang="fr-CA" dirty="0"/>
              <a:t>plus par élimination. On devait combattre les préjugés ou de nos parents ou des C.O. (sciences vacances-alors que c’est loin d’être le cas).</a:t>
            </a:r>
          </a:p>
          <a:p>
            <a:r>
              <a:rPr lang="fr-CA" dirty="0"/>
              <a:t>Pour atteindre les objectifs de la réforme au </a:t>
            </a:r>
            <a:r>
              <a:rPr lang="fr-CA" dirty="0" smtClean="0"/>
              <a:t>secondaire, </a:t>
            </a:r>
            <a:r>
              <a:rPr lang="fr-CA" dirty="0"/>
              <a:t>il faudrait avoir plus de notions de politique, de psychologie et d’économie. Cependant les cours d’histoire actuels sont trop axées sur les premières nations.</a:t>
            </a:r>
          </a:p>
          <a:p>
            <a:r>
              <a:rPr lang="fr-CA" dirty="0"/>
              <a:t>Ce que l’on recherchait au collégial : trouver un avenir, une culture générale plus vaste (elle n’est pas encore assez </a:t>
            </a:r>
            <a:r>
              <a:rPr lang="fr-CA" dirty="0" smtClean="0"/>
              <a:t>générale). </a:t>
            </a:r>
          </a:p>
          <a:p>
            <a:r>
              <a:rPr lang="fr-CA" dirty="0" smtClean="0"/>
              <a:t>Une </a:t>
            </a:r>
            <a:r>
              <a:rPr lang="fr-CA" dirty="0"/>
              <a:t>faiblesse pour les langues modernes. </a:t>
            </a:r>
            <a:endParaRPr lang="fr-CA" dirty="0" smtClean="0"/>
          </a:p>
          <a:p>
            <a:r>
              <a:rPr lang="fr-CA" dirty="0" smtClean="0"/>
              <a:t>Certains </a:t>
            </a:r>
            <a:r>
              <a:rPr lang="fr-CA" dirty="0"/>
              <a:t>sont venus juste pour psycho mais </a:t>
            </a:r>
            <a:r>
              <a:rPr lang="fr-CA" dirty="0" smtClean="0"/>
              <a:t>pas aimé </a:t>
            </a:r>
            <a:r>
              <a:rPr lang="fr-CA" dirty="0"/>
              <a:t>uniquement </a:t>
            </a:r>
            <a:r>
              <a:rPr lang="fr-CA" dirty="0" smtClean="0"/>
              <a:t>ça. Ils ont découvert d’autres matières.</a:t>
            </a:r>
            <a:endParaRPr lang="fr-CA" dirty="0"/>
          </a:p>
          <a:p>
            <a:pPr marL="0" indent="0">
              <a:buNone/>
            </a:pPr>
            <a:endParaRPr lang="fr-CA" dirty="0"/>
          </a:p>
          <a:p>
            <a:endParaRPr lang="fr-CA" dirty="0"/>
          </a:p>
        </p:txBody>
      </p:sp>
      <p:sp>
        <p:nvSpPr>
          <p:cNvPr id="4" name="Espace réservé du numéro de diapositive 3"/>
          <p:cNvSpPr>
            <a:spLocks noGrp="1"/>
          </p:cNvSpPr>
          <p:nvPr>
            <p:ph type="sldNum" sz="quarter" idx="12"/>
          </p:nvPr>
        </p:nvSpPr>
        <p:spPr/>
        <p:txBody>
          <a:bodyPr/>
          <a:lstStyle/>
          <a:p>
            <a:fld id="{0B01688A-E1CB-A74E-943B-7B3E0D352B31}" type="slidenum">
              <a:rPr lang="fr-FR" smtClean="0"/>
              <a:pPr/>
              <a:t>34</a:t>
            </a:fld>
            <a:endParaRPr lang="fr-FR"/>
          </a:p>
        </p:txBody>
      </p:sp>
    </p:spTree>
    <p:extLst>
      <p:ext uri="{BB962C8B-B14F-4D97-AF65-F5344CB8AC3E}">
        <p14:creationId xmlns:p14="http://schemas.microsoft.com/office/powerpoint/2010/main" xmlns="" val="79308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A" dirty="0" smtClean="0"/>
              <a:t>La réforme </a:t>
            </a:r>
            <a:r>
              <a:rPr lang="fr-CA" dirty="0"/>
              <a:t>selon les élèves du collégial qui ont subi la réforme</a:t>
            </a:r>
          </a:p>
        </p:txBody>
      </p:sp>
      <p:sp>
        <p:nvSpPr>
          <p:cNvPr id="3" name="Espace réservé du contenu 2"/>
          <p:cNvSpPr>
            <a:spLocks noGrp="1"/>
          </p:cNvSpPr>
          <p:nvPr>
            <p:ph idx="1"/>
          </p:nvPr>
        </p:nvSpPr>
        <p:spPr/>
        <p:txBody>
          <a:bodyPr>
            <a:normAutofit lnSpcReduction="10000"/>
          </a:bodyPr>
          <a:lstStyle/>
          <a:p>
            <a:r>
              <a:rPr lang="fr-CA" dirty="0"/>
              <a:t>Début de la réforme a été particulièrement </a:t>
            </a:r>
            <a:r>
              <a:rPr lang="fr-CA" dirty="0" smtClean="0"/>
              <a:t>difficile. Les </a:t>
            </a:r>
            <a:r>
              <a:rPr lang="fr-CA" dirty="0"/>
              <a:t>profs ne savaient pas comment. Ils n’avaient pas été formés pour ça.</a:t>
            </a:r>
          </a:p>
          <a:p>
            <a:r>
              <a:rPr lang="fr-CA" dirty="0" smtClean="0"/>
              <a:t>La </a:t>
            </a:r>
            <a:r>
              <a:rPr lang="fr-CA" dirty="0"/>
              <a:t>réforme aurait dû se poursuivre au collégial parce qu’on a trop fait d’essais et erreurs. On n’a pas vu non plus </a:t>
            </a:r>
            <a:r>
              <a:rPr lang="fr-CA" dirty="0" smtClean="0"/>
              <a:t>vraiment </a:t>
            </a:r>
            <a:r>
              <a:rPr lang="fr-CA" dirty="0"/>
              <a:t>la formation citoyenne que l’on </a:t>
            </a:r>
            <a:r>
              <a:rPr lang="fr-CA" dirty="0" smtClean="0"/>
              <a:t>devait </a:t>
            </a:r>
            <a:r>
              <a:rPr lang="fr-CA" dirty="0"/>
              <a:t>retrouver dans nos </a:t>
            </a:r>
            <a:r>
              <a:rPr lang="fr-CA" dirty="0" smtClean="0"/>
              <a:t>cours.</a:t>
            </a:r>
            <a:endParaRPr lang="fr-CA" dirty="0"/>
          </a:p>
          <a:p>
            <a:r>
              <a:rPr lang="fr-CA" dirty="0" smtClean="0"/>
              <a:t>On aurait aimé retrouver </a:t>
            </a:r>
            <a:r>
              <a:rPr lang="fr-CA" dirty="0"/>
              <a:t>au cégep la continuité de tous les profils du secondaire (sport-études, international, musique, régulier, etc.)</a:t>
            </a:r>
          </a:p>
          <a:p>
            <a:r>
              <a:rPr lang="fr-CA" dirty="0"/>
              <a:t>Au secondaire la réforme a beaucoup évoluée. Ils reviennent à un enseignement de base. Mais pour les premiers ça été difficile.</a:t>
            </a:r>
          </a:p>
          <a:p>
            <a:endParaRPr lang="fr-CA" dirty="0"/>
          </a:p>
        </p:txBody>
      </p:sp>
      <p:sp>
        <p:nvSpPr>
          <p:cNvPr id="4" name="Espace réservé du numéro de diapositive 3"/>
          <p:cNvSpPr>
            <a:spLocks noGrp="1"/>
          </p:cNvSpPr>
          <p:nvPr>
            <p:ph type="sldNum" sz="quarter" idx="12"/>
          </p:nvPr>
        </p:nvSpPr>
        <p:spPr/>
        <p:txBody>
          <a:bodyPr/>
          <a:lstStyle/>
          <a:p>
            <a:fld id="{0B01688A-E1CB-A74E-943B-7B3E0D352B31}" type="slidenum">
              <a:rPr lang="fr-FR" smtClean="0"/>
              <a:pPr/>
              <a:t>35</a:t>
            </a:fld>
            <a:endParaRPr lang="fr-FR"/>
          </a:p>
        </p:txBody>
      </p:sp>
    </p:spTree>
    <p:extLst>
      <p:ext uri="{BB962C8B-B14F-4D97-AF65-F5344CB8AC3E}">
        <p14:creationId xmlns:p14="http://schemas.microsoft.com/office/powerpoint/2010/main" xmlns="" val="1146324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A" dirty="0" smtClean="0"/>
              <a:t>L’opinion des élèves sur les </a:t>
            </a:r>
            <a:r>
              <a:rPr lang="fr-CA" dirty="0"/>
              <a:t>profs au collégial comme au secondaire </a:t>
            </a:r>
            <a:r>
              <a:rPr lang="fr-CA" dirty="0" smtClean="0"/>
              <a:t>:</a:t>
            </a:r>
            <a:endParaRPr lang="fr-CA" dirty="0"/>
          </a:p>
        </p:txBody>
      </p:sp>
      <p:sp>
        <p:nvSpPr>
          <p:cNvPr id="3" name="Espace réservé du contenu 2"/>
          <p:cNvSpPr>
            <a:spLocks noGrp="1"/>
          </p:cNvSpPr>
          <p:nvPr>
            <p:ph idx="1"/>
          </p:nvPr>
        </p:nvSpPr>
        <p:spPr/>
        <p:txBody>
          <a:bodyPr>
            <a:normAutofit/>
          </a:bodyPr>
          <a:lstStyle/>
          <a:p>
            <a:r>
              <a:rPr lang="fr-CA" dirty="0" smtClean="0"/>
              <a:t>Ce </a:t>
            </a:r>
            <a:r>
              <a:rPr lang="fr-CA" dirty="0"/>
              <a:t>n’est pas l’âge des profs qui est le plus important c’est sa </a:t>
            </a:r>
            <a:r>
              <a:rPr lang="fr-CA" dirty="0" smtClean="0"/>
              <a:t>pédagogie. C’est ce qui </a:t>
            </a:r>
            <a:r>
              <a:rPr lang="fr-CA" dirty="0"/>
              <a:t>nous intéresse ou </a:t>
            </a:r>
            <a:r>
              <a:rPr lang="fr-CA" dirty="0" smtClean="0"/>
              <a:t>pas </a:t>
            </a:r>
            <a:r>
              <a:rPr lang="fr-CA" dirty="0"/>
              <a:t>à la </a:t>
            </a:r>
            <a:r>
              <a:rPr lang="fr-CA" dirty="0" smtClean="0"/>
              <a:t>matière. Les </a:t>
            </a:r>
            <a:r>
              <a:rPr lang="fr-CA" dirty="0"/>
              <a:t>élèves sont capables de s’adapter </a:t>
            </a:r>
            <a:r>
              <a:rPr lang="fr-CA" dirty="0" smtClean="0"/>
              <a:t>au style d’enseignement des </a:t>
            </a:r>
            <a:r>
              <a:rPr lang="fr-CA" dirty="0"/>
              <a:t>profs.</a:t>
            </a:r>
          </a:p>
          <a:p>
            <a:r>
              <a:rPr lang="fr-CA" dirty="0"/>
              <a:t>Utiliser les TIC de façon dynamique dans les classes et pas uniquement des </a:t>
            </a:r>
            <a:r>
              <a:rPr lang="fr-CA" dirty="0" err="1" smtClean="0"/>
              <a:t>Powerpoints</a:t>
            </a:r>
            <a:r>
              <a:rPr lang="fr-CA" dirty="0"/>
              <a:t> </a:t>
            </a:r>
            <a:r>
              <a:rPr lang="fr-CA" dirty="0" smtClean="0"/>
              <a:t>(ex: quiz, jeux interactifs, même les téléphones intelligents, etc.).</a:t>
            </a:r>
            <a:endParaRPr lang="fr-CA" dirty="0"/>
          </a:p>
          <a:p>
            <a:r>
              <a:rPr lang="fr-CA" dirty="0" smtClean="0"/>
              <a:t>Dans </a:t>
            </a:r>
            <a:r>
              <a:rPr lang="fr-CA" dirty="0"/>
              <a:t>les approches des profs ils aimeraient avoir plus de cours interactifs au cégep comme au secondaire, améliorer l’interaction entre les élèves et les profs. Utiliser une pédagogie interactive et des connaissances plus poussées dans les différents domaines.</a:t>
            </a:r>
          </a:p>
          <a:p>
            <a:endParaRPr lang="fr-CA" dirty="0"/>
          </a:p>
          <a:p>
            <a:endParaRPr lang="fr-CA" dirty="0"/>
          </a:p>
        </p:txBody>
      </p:sp>
      <p:sp>
        <p:nvSpPr>
          <p:cNvPr id="4" name="Espace réservé du numéro de diapositive 3"/>
          <p:cNvSpPr>
            <a:spLocks noGrp="1"/>
          </p:cNvSpPr>
          <p:nvPr>
            <p:ph type="sldNum" sz="quarter" idx="12"/>
          </p:nvPr>
        </p:nvSpPr>
        <p:spPr/>
        <p:txBody>
          <a:bodyPr/>
          <a:lstStyle/>
          <a:p>
            <a:fld id="{0B01688A-E1CB-A74E-943B-7B3E0D352B31}" type="slidenum">
              <a:rPr lang="fr-FR" smtClean="0"/>
              <a:pPr/>
              <a:t>36</a:t>
            </a:fld>
            <a:endParaRPr lang="fr-FR"/>
          </a:p>
        </p:txBody>
      </p:sp>
    </p:spTree>
    <p:extLst>
      <p:ext uri="{BB962C8B-B14F-4D97-AF65-F5344CB8AC3E}">
        <p14:creationId xmlns:p14="http://schemas.microsoft.com/office/powerpoint/2010/main" xmlns="" val="4201831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A" dirty="0"/>
              <a:t>L’opinion des élèves sur les profs au collégial comme au secondaire </a:t>
            </a:r>
            <a:r>
              <a:rPr lang="fr-CA" dirty="0" smtClean="0"/>
              <a:t>(suite)</a:t>
            </a:r>
            <a:endParaRPr lang="fr-CA" dirty="0"/>
          </a:p>
        </p:txBody>
      </p:sp>
      <p:sp>
        <p:nvSpPr>
          <p:cNvPr id="3" name="Espace réservé du contenu 2"/>
          <p:cNvSpPr>
            <a:spLocks noGrp="1"/>
          </p:cNvSpPr>
          <p:nvPr>
            <p:ph idx="1"/>
          </p:nvPr>
        </p:nvSpPr>
        <p:spPr/>
        <p:txBody>
          <a:bodyPr>
            <a:normAutofit fontScale="92500" lnSpcReduction="10000"/>
          </a:bodyPr>
          <a:lstStyle/>
          <a:p>
            <a:r>
              <a:rPr lang="fr-CA" dirty="0" smtClean="0"/>
              <a:t>Il </a:t>
            </a:r>
            <a:r>
              <a:rPr lang="fr-CA" dirty="0"/>
              <a:t>faut utiliser davantage le raisonnement que le </a:t>
            </a:r>
            <a:r>
              <a:rPr lang="fr-CA" dirty="0" smtClean="0"/>
              <a:t>«par cœur»</a:t>
            </a:r>
            <a:endParaRPr lang="fr-CA" dirty="0"/>
          </a:p>
          <a:p>
            <a:r>
              <a:rPr lang="fr-CA" dirty="0"/>
              <a:t>Intégrer les acquis à mesure dans chaque cours (une </a:t>
            </a:r>
            <a:r>
              <a:rPr lang="fr-CA" dirty="0" smtClean="0"/>
              <a:t>notion = </a:t>
            </a:r>
            <a:r>
              <a:rPr lang="fr-CA" dirty="0"/>
              <a:t>un exercice, </a:t>
            </a:r>
            <a:r>
              <a:rPr lang="fr-CA" dirty="0" smtClean="0"/>
              <a:t>ou un </a:t>
            </a:r>
            <a:r>
              <a:rPr lang="fr-CA" dirty="0"/>
              <a:t>document</a:t>
            </a:r>
            <a:r>
              <a:rPr lang="fr-CA" dirty="0" smtClean="0"/>
              <a:t>, ou </a:t>
            </a:r>
            <a:r>
              <a:rPr lang="fr-CA" dirty="0"/>
              <a:t>un film, etc.)</a:t>
            </a:r>
          </a:p>
          <a:p>
            <a:r>
              <a:rPr lang="fr-CA" dirty="0"/>
              <a:t>Plus de travaux d’équipe.</a:t>
            </a:r>
          </a:p>
          <a:p>
            <a:r>
              <a:rPr lang="fr-CA" dirty="0"/>
              <a:t>Cours </a:t>
            </a:r>
            <a:r>
              <a:rPr lang="fr-CA" dirty="0" smtClean="0"/>
              <a:t>d’introduction </a:t>
            </a:r>
            <a:r>
              <a:rPr lang="fr-CA" dirty="0"/>
              <a:t>en histoire trop vaste comme le contenu </a:t>
            </a:r>
            <a:r>
              <a:rPr lang="fr-CA" dirty="0" smtClean="0"/>
              <a:t>de l’Antiquité à nos jours. Il y a le contenu de trois </a:t>
            </a:r>
            <a:r>
              <a:rPr lang="fr-CA" dirty="0"/>
              <a:t>ou quatre cours en même temps et on n’a pas le temps de l’assimiler.</a:t>
            </a:r>
          </a:p>
          <a:p>
            <a:r>
              <a:rPr lang="fr-CA" dirty="0"/>
              <a:t>Faire plus de </a:t>
            </a:r>
            <a:r>
              <a:rPr lang="fr-CA" dirty="0" smtClean="0"/>
              <a:t>sorties et visites, </a:t>
            </a:r>
            <a:r>
              <a:rPr lang="fr-CA" dirty="0"/>
              <a:t>liées aux cours.</a:t>
            </a:r>
          </a:p>
          <a:p>
            <a:r>
              <a:rPr lang="fr-CA" dirty="0"/>
              <a:t>Activités inter-programmes, inter départements (pour avoir un meilleur rapport qualité prix </a:t>
            </a:r>
            <a:r>
              <a:rPr lang="fr-CA" dirty="0" smtClean="0"/>
              <a:t>notamment).</a:t>
            </a:r>
            <a:endParaRPr lang="fr-CA" dirty="0"/>
          </a:p>
          <a:p>
            <a:r>
              <a:rPr lang="fr-CA" dirty="0"/>
              <a:t>Trop de théorie pas assez de pratique.</a:t>
            </a:r>
          </a:p>
          <a:p>
            <a:r>
              <a:rPr lang="fr-CA" dirty="0" smtClean="0"/>
              <a:t>«Sciences </a:t>
            </a:r>
            <a:r>
              <a:rPr lang="fr-CA" dirty="0"/>
              <a:t>vacances : Ce n’est pas vrai du </a:t>
            </a:r>
            <a:r>
              <a:rPr lang="fr-CA" dirty="0" smtClean="0"/>
              <a:t>tout» </a:t>
            </a:r>
            <a:r>
              <a:rPr lang="fr-CA" dirty="0"/>
              <a:t>(provenant de d’élèves qui ont fait des changements de </a:t>
            </a:r>
            <a:r>
              <a:rPr lang="fr-CA" dirty="0" smtClean="0"/>
              <a:t>programmes en pensant que ça allait être plus facile).</a:t>
            </a:r>
            <a:endParaRPr lang="fr-CA" dirty="0"/>
          </a:p>
          <a:p>
            <a:endParaRPr lang="fr-CA" dirty="0"/>
          </a:p>
        </p:txBody>
      </p:sp>
      <p:sp>
        <p:nvSpPr>
          <p:cNvPr id="4" name="Espace réservé du numéro de diapositive 3"/>
          <p:cNvSpPr>
            <a:spLocks noGrp="1"/>
          </p:cNvSpPr>
          <p:nvPr>
            <p:ph type="sldNum" sz="quarter" idx="12"/>
          </p:nvPr>
        </p:nvSpPr>
        <p:spPr/>
        <p:txBody>
          <a:bodyPr/>
          <a:lstStyle/>
          <a:p>
            <a:fld id="{0B01688A-E1CB-A74E-943B-7B3E0D352B31}" type="slidenum">
              <a:rPr lang="fr-FR" smtClean="0"/>
              <a:pPr/>
              <a:t>37</a:t>
            </a:fld>
            <a:endParaRPr lang="fr-FR"/>
          </a:p>
        </p:txBody>
      </p:sp>
    </p:spTree>
    <p:extLst>
      <p:ext uri="{BB962C8B-B14F-4D97-AF65-F5344CB8AC3E}">
        <p14:creationId xmlns:p14="http://schemas.microsoft.com/office/powerpoint/2010/main" xmlns="" val="1761989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347472"/>
            <a:ext cx="8229600" cy="990600"/>
          </a:xfrm>
        </p:spPr>
        <p:txBody>
          <a:bodyPr>
            <a:normAutofit fontScale="90000"/>
          </a:bodyPr>
          <a:lstStyle/>
          <a:p>
            <a:r>
              <a:rPr lang="fr-FR" dirty="0" smtClean="0"/>
              <a:t>5. Les similitudes, les constats et questionnements: </a:t>
            </a:r>
            <a:endParaRPr lang="fr-CA" dirty="0"/>
          </a:p>
        </p:txBody>
      </p:sp>
      <p:sp>
        <p:nvSpPr>
          <p:cNvPr id="3" name="Espace réservé du contenu 2"/>
          <p:cNvSpPr>
            <a:spLocks noGrp="1"/>
          </p:cNvSpPr>
          <p:nvPr>
            <p:ph idx="1"/>
          </p:nvPr>
        </p:nvSpPr>
        <p:spPr/>
        <p:txBody>
          <a:bodyPr>
            <a:normAutofit fontScale="85000" lnSpcReduction="20000"/>
          </a:bodyPr>
          <a:lstStyle/>
          <a:p>
            <a:r>
              <a:rPr lang="fr-FR" dirty="0"/>
              <a:t>Est-ce que les similitudes proviennent du fait que la majorité des enseignants ont été formés au même moment? Voir les études de Martineau (1999) et de </a:t>
            </a:r>
            <a:r>
              <a:rPr lang="fr-FR" dirty="0" err="1"/>
              <a:t>Boutonnet</a:t>
            </a:r>
            <a:r>
              <a:rPr lang="fr-FR" dirty="0"/>
              <a:t> (2011) qui montre bien que les enseignants de sciences humaines ont du mal à revoir leur enseignement.</a:t>
            </a:r>
          </a:p>
          <a:p>
            <a:endParaRPr lang="fr-FR" dirty="0"/>
          </a:p>
          <a:p>
            <a:r>
              <a:rPr lang="fr-FR" dirty="0"/>
              <a:t>Au niveau des constats, l’une des visées de notre projet est un rapprochement des deux ordres d’enseignement. On pourrait croire que ce rapprochement est facile puisque dans les faits, outre une mauvaise connaissance de ce qui se passe ailleurs que « chez soi », les enseignants comprennent la discipline et ont des approches pédagogiques très similaires.</a:t>
            </a:r>
          </a:p>
          <a:p>
            <a:endParaRPr lang="fr-FR" dirty="0"/>
          </a:p>
          <a:p>
            <a:r>
              <a:rPr lang="fr-FR" dirty="0"/>
              <a:t>Cependant, si l’on veut un véritable rapprochement, il faut s’intéresser à la compréhension épistémologique de la discipline qui est actuellement axée uniquement sur la transmission de connaissances. Or, on transmet relativement les mêmes connaissances d’un ordre à l’autre (outre peut-être dans le cours d’économie). </a:t>
            </a:r>
          </a:p>
          <a:p>
            <a:endParaRPr lang="fr-FR" dirty="0"/>
          </a:p>
          <a:p>
            <a:endParaRPr lang="fr-CA" dirty="0"/>
          </a:p>
        </p:txBody>
      </p:sp>
      <p:sp>
        <p:nvSpPr>
          <p:cNvPr id="4" name="Espace réservé du numéro de diapositive 3"/>
          <p:cNvSpPr>
            <a:spLocks noGrp="1"/>
          </p:cNvSpPr>
          <p:nvPr>
            <p:ph type="sldNum" sz="quarter" idx="12"/>
          </p:nvPr>
        </p:nvSpPr>
        <p:spPr/>
        <p:txBody>
          <a:bodyPr/>
          <a:lstStyle/>
          <a:p>
            <a:fld id="{0B01688A-E1CB-A74E-943B-7B3E0D352B31}" type="slidenum">
              <a:rPr lang="fr-FR" smtClean="0"/>
              <a:pPr/>
              <a:t>38</a:t>
            </a:fld>
            <a:endParaRPr lang="fr-FR"/>
          </a:p>
        </p:txBody>
      </p:sp>
    </p:spTree>
    <p:extLst>
      <p:ext uri="{BB962C8B-B14F-4D97-AF65-F5344CB8AC3E}">
        <p14:creationId xmlns:p14="http://schemas.microsoft.com/office/powerpoint/2010/main" xmlns="" val="18928421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347472"/>
            <a:ext cx="8229600" cy="990600"/>
          </a:xfrm>
        </p:spPr>
        <p:txBody>
          <a:bodyPr>
            <a:normAutofit/>
          </a:bodyPr>
          <a:lstStyle/>
          <a:p>
            <a:r>
              <a:rPr lang="fr-CA" dirty="0" smtClean="0"/>
              <a:t>6. Conclusions et pistes de solutions</a:t>
            </a:r>
            <a:endParaRPr lang="fr-CA" dirty="0"/>
          </a:p>
        </p:txBody>
      </p:sp>
      <p:sp>
        <p:nvSpPr>
          <p:cNvPr id="3" name="Espace réservé du contenu 2"/>
          <p:cNvSpPr>
            <a:spLocks noGrp="1"/>
          </p:cNvSpPr>
          <p:nvPr>
            <p:ph idx="1"/>
          </p:nvPr>
        </p:nvSpPr>
        <p:spPr>
          <a:xfrm>
            <a:off x="234462" y="1338072"/>
            <a:ext cx="8452338" cy="5138928"/>
          </a:xfrm>
        </p:spPr>
        <p:txBody>
          <a:bodyPr>
            <a:normAutofit lnSpcReduction="10000"/>
          </a:bodyPr>
          <a:lstStyle/>
          <a:p>
            <a:r>
              <a:rPr lang="fr-FR" dirty="0"/>
              <a:t>Doit-on véritablement transmettre autant de connaissances qui semblent, visiblement, oubliées assez rapidement?</a:t>
            </a:r>
          </a:p>
          <a:p>
            <a:r>
              <a:rPr lang="fr-FR" dirty="0"/>
              <a:t>Peut-on constater une forme de progression dans les habiletés des élèves d’un ordre à l’autre? </a:t>
            </a:r>
            <a:endParaRPr lang="fr-FR" dirty="0" smtClean="0"/>
          </a:p>
          <a:p>
            <a:r>
              <a:rPr lang="fr-FR" dirty="0" smtClean="0"/>
              <a:t>Si </a:t>
            </a:r>
            <a:r>
              <a:rPr lang="fr-FR" dirty="0"/>
              <a:t>oui, peut-on </a:t>
            </a:r>
            <a:r>
              <a:rPr lang="fr-FR" dirty="0" smtClean="0"/>
              <a:t>utiliser </a:t>
            </a:r>
            <a:r>
              <a:rPr lang="fr-FR" dirty="0"/>
              <a:t>cette progression afin de rapprocher les deux ordres</a:t>
            </a:r>
            <a:r>
              <a:rPr lang="fr-FR" dirty="0" smtClean="0"/>
              <a:t>?</a:t>
            </a:r>
            <a:endParaRPr lang="fr-FR" dirty="0"/>
          </a:p>
          <a:p>
            <a:r>
              <a:rPr lang="fr-FR" dirty="0"/>
              <a:t>Dans le moment, le secondaire forme pour le Cégep qui lui semble reprendre la formation des élèves à zéro afin de les former pour l’Université. </a:t>
            </a:r>
            <a:endParaRPr lang="fr-FR" dirty="0" smtClean="0"/>
          </a:p>
          <a:p>
            <a:r>
              <a:rPr lang="fr-FR" dirty="0" smtClean="0"/>
              <a:t>Si </a:t>
            </a:r>
            <a:r>
              <a:rPr lang="fr-FR" dirty="0"/>
              <a:t>l’on désire aboutir à une véritable progression qui rapprochera les deux ordres, un travail de réflexion sur les disciplines elles-mêmes et sur les visées de la formation en sciences humaines de manière </a:t>
            </a:r>
            <a:r>
              <a:rPr lang="fr-FR" dirty="0" smtClean="0"/>
              <a:t>globale, </a:t>
            </a:r>
            <a:r>
              <a:rPr lang="fr-FR" dirty="0"/>
              <a:t>devra être fait par les enseignants eux-mêmes.</a:t>
            </a:r>
          </a:p>
          <a:p>
            <a:endParaRPr lang="fr-CA" dirty="0"/>
          </a:p>
        </p:txBody>
      </p:sp>
      <p:sp>
        <p:nvSpPr>
          <p:cNvPr id="4" name="Espace réservé du numéro de diapositive 3"/>
          <p:cNvSpPr>
            <a:spLocks noGrp="1"/>
          </p:cNvSpPr>
          <p:nvPr>
            <p:ph type="sldNum" sz="quarter" idx="12"/>
          </p:nvPr>
        </p:nvSpPr>
        <p:spPr/>
        <p:txBody>
          <a:bodyPr/>
          <a:lstStyle/>
          <a:p>
            <a:fld id="{0B01688A-E1CB-A74E-943B-7B3E0D352B31}" type="slidenum">
              <a:rPr lang="fr-FR" smtClean="0"/>
              <a:pPr/>
              <a:t>39</a:t>
            </a:fld>
            <a:endParaRPr lang="fr-FR"/>
          </a:p>
        </p:txBody>
      </p:sp>
    </p:spTree>
    <p:extLst>
      <p:ext uri="{BB962C8B-B14F-4D97-AF65-F5344CB8AC3E}">
        <p14:creationId xmlns:p14="http://schemas.microsoft.com/office/powerpoint/2010/main" xmlns="" val="37414551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56308" y="411949"/>
            <a:ext cx="8530492" cy="756138"/>
          </a:xfrm>
        </p:spPr>
        <p:txBody>
          <a:bodyPr>
            <a:normAutofit/>
          </a:bodyPr>
          <a:lstStyle/>
          <a:p>
            <a:r>
              <a:rPr lang="fr-CA" sz="3600" dirty="0" smtClean="0"/>
              <a:t>Du côté du secondaire</a:t>
            </a:r>
            <a:endParaRPr lang="fr-CA" sz="3600" dirty="0"/>
          </a:p>
        </p:txBody>
      </p:sp>
      <p:sp>
        <p:nvSpPr>
          <p:cNvPr id="3" name="Espace réservé du contenu 2"/>
          <p:cNvSpPr>
            <a:spLocks noGrp="1"/>
          </p:cNvSpPr>
          <p:nvPr>
            <p:ph idx="1"/>
          </p:nvPr>
        </p:nvSpPr>
        <p:spPr>
          <a:xfrm>
            <a:off x="156308" y="1328615"/>
            <a:ext cx="8530492" cy="5148385"/>
          </a:xfrm>
        </p:spPr>
        <p:txBody>
          <a:bodyPr>
            <a:normAutofit lnSpcReduction="10000"/>
          </a:bodyPr>
          <a:lstStyle/>
          <a:p>
            <a:pPr marL="0" indent="0">
              <a:buNone/>
            </a:pPr>
            <a:r>
              <a:rPr lang="fr-CA" dirty="0" smtClean="0"/>
              <a:t>Les élèves de 5</a:t>
            </a:r>
            <a:r>
              <a:rPr lang="fr-CA" baseline="30000" dirty="0" smtClean="0"/>
              <a:t>e</a:t>
            </a:r>
            <a:r>
              <a:rPr lang="fr-CA" dirty="0" smtClean="0"/>
              <a:t> secondaire doivent tous suivre un cours nommé </a:t>
            </a:r>
            <a:r>
              <a:rPr lang="fr-CA" i="1" dirty="0" smtClean="0"/>
              <a:t>Monde Contemporain</a:t>
            </a:r>
            <a:r>
              <a:rPr lang="fr-CA" dirty="0" smtClean="0"/>
              <a:t> dont les objectifs sont:</a:t>
            </a:r>
          </a:p>
          <a:p>
            <a:pPr lvl="1"/>
            <a:r>
              <a:rPr lang="fr-CA" dirty="0" smtClean="0"/>
              <a:t>d’ amener </a:t>
            </a:r>
            <a:r>
              <a:rPr lang="fr-CA" dirty="0"/>
              <a:t>les élèves à saisir la complexité du monde actuel et à s’ouvrir à la diversité des sociétés qui le composent; </a:t>
            </a:r>
          </a:p>
          <a:p>
            <a:pPr lvl="1"/>
            <a:r>
              <a:rPr lang="fr-CA" dirty="0" smtClean="0"/>
              <a:t>d’ amener </a:t>
            </a:r>
            <a:r>
              <a:rPr lang="fr-CA" dirty="0"/>
              <a:t>les élèves à développer leur sens critique dans l’étude de problèmes et d’enjeux du monde contemporain; </a:t>
            </a:r>
            <a:endParaRPr lang="fr-CA" dirty="0" smtClean="0"/>
          </a:p>
          <a:p>
            <a:pPr lvl="1"/>
            <a:r>
              <a:rPr lang="fr-CA" dirty="0" smtClean="0"/>
              <a:t>de préparer </a:t>
            </a:r>
            <a:r>
              <a:rPr lang="fr-CA" dirty="0"/>
              <a:t>les élèves à participer, </a:t>
            </a:r>
            <a:r>
              <a:rPr lang="fr-CA" dirty="0" smtClean="0"/>
              <a:t>en tant </a:t>
            </a:r>
            <a:r>
              <a:rPr lang="fr-CA" dirty="0"/>
              <a:t>que citoyens responsables, à la délibération </a:t>
            </a:r>
            <a:r>
              <a:rPr lang="fr-CA" dirty="0" smtClean="0"/>
              <a:t>sociale</a:t>
            </a:r>
          </a:p>
          <a:p>
            <a:endParaRPr lang="fr-CA" dirty="0"/>
          </a:p>
          <a:p>
            <a:r>
              <a:rPr lang="fr-CA" dirty="0" smtClean="0"/>
              <a:t>Pour ce faire, l’élève développe 2 compétences</a:t>
            </a:r>
          </a:p>
          <a:p>
            <a:endParaRPr lang="fr-CA" dirty="0"/>
          </a:p>
          <a:p>
            <a:r>
              <a:rPr lang="fr-CA" dirty="0" smtClean="0"/>
              <a:t>5 thèmes sont travaillés à l’aide d’un discipline des sciences humaines (Histoire, Géographie, Sciences politiques, Économie)</a:t>
            </a:r>
            <a:endParaRPr lang="fr-CA" dirty="0"/>
          </a:p>
          <a:p>
            <a:endParaRPr lang="fr-CA" dirty="0"/>
          </a:p>
        </p:txBody>
      </p:sp>
      <p:sp>
        <p:nvSpPr>
          <p:cNvPr id="4" name="Espace réservé du numéro de diapositive 3"/>
          <p:cNvSpPr>
            <a:spLocks noGrp="1"/>
          </p:cNvSpPr>
          <p:nvPr>
            <p:ph type="sldNum" sz="quarter" idx="12"/>
          </p:nvPr>
        </p:nvSpPr>
        <p:spPr/>
        <p:txBody>
          <a:bodyPr/>
          <a:lstStyle/>
          <a:p>
            <a:fld id="{7868E531-4061-4F41-B6F6-A348D60DBFE7}" type="slidenum">
              <a:rPr lang="fr-CA" smtClean="0"/>
              <a:pPr/>
              <a:t>4</a:t>
            </a:fld>
            <a:endParaRPr lang="fr-CA"/>
          </a:p>
        </p:txBody>
      </p:sp>
    </p:spTree>
    <p:extLst>
      <p:ext uri="{BB962C8B-B14F-4D97-AF65-F5344CB8AC3E}">
        <p14:creationId xmlns:p14="http://schemas.microsoft.com/office/powerpoint/2010/main" xmlns="" val="23744318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7868E531-4061-4F41-B6F6-A348D60DBFE7}" type="slidenum">
              <a:rPr lang="fr-CA" smtClean="0"/>
              <a:pPr/>
              <a:t>5</a:t>
            </a:fld>
            <a:endParaRPr lang="fr-CA"/>
          </a:p>
        </p:txBody>
      </p:sp>
      <p:pic>
        <p:nvPicPr>
          <p:cNvPr id="5" name="Image 4" descr="Capture d’écran 2015-03-11 à 15.21.47.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6149" y="548680"/>
            <a:ext cx="9160149" cy="5740477"/>
          </a:xfrm>
          <a:prstGeom prst="rect">
            <a:avLst/>
          </a:prstGeom>
        </p:spPr>
      </p:pic>
    </p:spTree>
    <p:extLst>
      <p:ext uri="{BB962C8B-B14F-4D97-AF65-F5344CB8AC3E}">
        <p14:creationId xmlns:p14="http://schemas.microsoft.com/office/powerpoint/2010/main" xmlns="" val="35589971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353334"/>
            <a:ext cx="9144000" cy="740820"/>
          </a:xfrm>
        </p:spPr>
        <p:txBody>
          <a:bodyPr>
            <a:normAutofit/>
          </a:bodyPr>
          <a:lstStyle/>
          <a:p>
            <a:r>
              <a:rPr lang="fr-CA" sz="3200" dirty="0" smtClean="0"/>
              <a:t>Que connaissent-ils à la sortie de ce programme?</a:t>
            </a:r>
            <a:endParaRPr lang="fr-CA" sz="3200" dirty="0"/>
          </a:p>
        </p:txBody>
      </p:sp>
      <p:sp>
        <p:nvSpPr>
          <p:cNvPr id="3" name="Espace réservé du contenu 2"/>
          <p:cNvSpPr>
            <a:spLocks noGrp="1"/>
          </p:cNvSpPr>
          <p:nvPr>
            <p:ph idx="1"/>
          </p:nvPr>
        </p:nvSpPr>
        <p:spPr>
          <a:xfrm>
            <a:off x="214923" y="1094154"/>
            <a:ext cx="8471877" cy="5763846"/>
          </a:xfrm>
        </p:spPr>
        <p:txBody>
          <a:bodyPr>
            <a:normAutofit fontScale="92500" lnSpcReduction="10000"/>
          </a:bodyPr>
          <a:lstStyle/>
          <a:p>
            <a:pPr marL="0" indent="0" algn="ctr">
              <a:buNone/>
            </a:pPr>
            <a:r>
              <a:rPr lang="fr-CA" sz="2600" dirty="0"/>
              <a:t>Une recherche antérieure (Ouellet, 2012) chez les élèves de Sciences humaines ayant vécu la </a:t>
            </a:r>
            <a:r>
              <a:rPr lang="fr-CA" sz="2600" dirty="0" smtClean="0"/>
              <a:t>réforme (N=228) </a:t>
            </a:r>
            <a:r>
              <a:rPr lang="fr-CA" sz="2600" dirty="0"/>
              <a:t>démontrait que les </a:t>
            </a:r>
            <a:r>
              <a:rPr lang="fr-CA" sz="2600" dirty="0" smtClean="0"/>
              <a:t>élèves connaissent le thème 			d’application du concept à :</a:t>
            </a:r>
          </a:p>
          <a:p>
            <a:pPr marL="0" indent="0" algn="just">
              <a:buNone/>
            </a:pPr>
            <a:endParaRPr lang="fr-CA" sz="2800" dirty="0" smtClean="0"/>
          </a:p>
          <a:p>
            <a:pPr marL="0" indent="0">
              <a:buNone/>
            </a:pPr>
            <a:r>
              <a:rPr lang="fr-CA" sz="2600" b="1" dirty="0"/>
              <a:t>	</a:t>
            </a:r>
            <a:r>
              <a:rPr lang="fr-CA" sz="2600" b="1" dirty="0" smtClean="0"/>
              <a:t>			</a:t>
            </a:r>
          </a:p>
          <a:p>
            <a:pPr marL="0" indent="0">
              <a:buNone/>
            </a:pPr>
            <a:r>
              <a:rPr lang="fr-CA" sz="2600" b="1" u="sng" dirty="0" smtClean="0"/>
              <a:t>Liste des concepts </a:t>
            </a:r>
          </a:p>
          <a:p>
            <a:pPr marL="0" indent="0">
              <a:buNone/>
            </a:pPr>
            <a:r>
              <a:rPr lang="fr-CA" sz="2600" b="1" u="sng" dirty="0" smtClean="0"/>
              <a:t>étudiés selon le MELS</a:t>
            </a:r>
            <a:r>
              <a:rPr lang="fr-CA" sz="2600" b="1" dirty="0" smtClean="0"/>
              <a:t>				</a:t>
            </a:r>
            <a:endParaRPr lang="fr-CA" sz="2600" dirty="0"/>
          </a:p>
          <a:p>
            <a:r>
              <a:rPr lang="fr-CA" sz="2600" b="1" dirty="0"/>
              <a:t>Le Développement </a:t>
            </a:r>
            <a:r>
              <a:rPr lang="fr-CA" sz="2600" b="1" dirty="0" smtClean="0"/>
              <a:t>durable?	</a:t>
            </a:r>
            <a:r>
              <a:rPr lang="fr-CA" sz="2600" dirty="0" smtClean="0"/>
              <a:t>26% (Environnement)</a:t>
            </a:r>
            <a:r>
              <a:rPr lang="fr-CA" sz="2600" dirty="0"/>
              <a:t>	</a:t>
            </a:r>
          </a:p>
          <a:p>
            <a:r>
              <a:rPr lang="fr-CA" sz="2600" b="1" dirty="0"/>
              <a:t>La Migration?			</a:t>
            </a:r>
            <a:r>
              <a:rPr lang="fr-CA" sz="2600" dirty="0" smtClean="0"/>
              <a:t>33% (Population)</a:t>
            </a:r>
            <a:endParaRPr lang="fr-CA" sz="2600" dirty="0"/>
          </a:p>
          <a:p>
            <a:r>
              <a:rPr lang="fr-CA" sz="2600" b="1" dirty="0"/>
              <a:t>L’État?				</a:t>
            </a:r>
            <a:r>
              <a:rPr lang="fr-CA" sz="2600" dirty="0" smtClean="0"/>
              <a:t>36% (Pouvoir)</a:t>
            </a:r>
            <a:r>
              <a:rPr lang="fr-CA" sz="2600" dirty="0"/>
              <a:t>		</a:t>
            </a:r>
          </a:p>
          <a:p>
            <a:r>
              <a:rPr lang="fr-CA" sz="2600" b="1" dirty="0"/>
              <a:t>La Disparité?			</a:t>
            </a:r>
            <a:r>
              <a:rPr lang="fr-CA" sz="2600" dirty="0" smtClean="0"/>
              <a:t>15% (Richesse)</a:t>
            </a:r>
            <a:r>
              <a:rPr lang="fr-CA" sz="2600" dirty="0"/>
              <a:t>	</a:t>
            </a:r>
          </a:p>
          <a:p>
            <a:r>
              <a:rPr lang="fr-CA" sz="2600" b="1" u="sng" dirty="0"/>
              <a:t>L’Intervention?</a:t>
            </a:r>
            <a:r>
              <a:rPr lang="fr-CA" sz="2600" b="1" dirty="0"/>
              <a:t>			</a:t>
            </a:r>
            <a:r>
              <a:rPr lang="fr-CA" sz="2600" u="sng" dirty="0" smtClean="0"/>
              <a:t>44% (Conflits)</a:t>
            </a:r>
            <a:r>
              <a:rPr lang="fr-CA" sz="2600" dirty="0"/>
              <a:t>		</a:t>
            </a:r>
          </a:p>
          <a:p>
            <a:r>
              <a:rPr lang="fr-CA" sz="2600" b="1" dirty="0"/>
              <a:t>Moyenne :	</a:t>
            </a:r>
            <a:r>
              <a:rPr lang="fr-CA" sz="2600" b="1" dirty="0" smtClean="0"/>
              <a:t>			31</a:t>
            </a:r>
            <a:r>
              <a:rPr lang="fr-CA" sz="2600" b="1" dirty="0"/>
              <a:t>%</a:t>
            </a:r>
            <a:endParaRPr lang="fr-CA" sz="2600" dirty="0"/>
          </a:p>
        </p:txBody>
      </p:sp>
      <p:sp>
        <p:nvSpPr>
          <p:cNvPr id="4" name="Espace réservé du numéro de diapositive 3"/>
          <p:cNvSpPr>
            <a:spLocks noGrp="1"/>
          </p:cNvSpPr>
          <p:nvPr>
            <p:ph type="sldNum" sz="quarter" idx="12"/>
          </p:nvPr>
        </p:nvSpPr>
        <p:spPr/>
        <p:txBody>
          <a:bodyPr/>
          <a:lstStyle/>
          <a:p>
            <a:fld id="{0B01688A-E1CB-A74E-943B-7B3E0D352B31}" type="slidenum">
              <a:rPr lang="fr-FR" smtClean="0"/>
              <a:pPr/>
              <a:t>6</a:t>
            </a:fld>
            <a:endParaRPr lang="fr-FR"/>
          </a:p>
        </p:txBody>
      </p:sp>
      <p:sp>
        <p:nvSpPr>
          <p:cNvPr id="5" name="Flèche vers le bas 4"/>
          <p:cNvSpPr/>
          <p:nvPr/>
        </p:nvSpPr>
        <p:spPr>
          <a:xfrm>
            <a:off x="4882896" y="3128225"/>
            <a:ext cx="484632" cy="76383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Tree>
    <p:extLst>
      <p:ext uri="{BB962C8B-B14F-4D97-AF65-F5344CB8AC3E}">
        <p14:creationId xmlns:p14="http://schemas.microsoft.com/office/powerpoint/2010/main" xmlns="" val="38939107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347472"/>
            <a:ext cx="8229600" cy="697523"/>
          </a:xfrm>
        </p:spPr>
        <p:txBody>
          <a:bodyPr>
            <a:normAutofit fontScale="90000"/>
          </a:bodyPr>
          <a:lstStyle/>
          <a:p>
            <a:r>
              <a:rPr lang="fr-FR" dirty="0" smtClean="0"/>
              <a:t>Que ce passe-t-il du côté du collégial?</a:t>
            </a:r>
            <a:endParaRPr lang="fr-FR" dirty="0"/>
          </a:p>
        </p:txBody>
      </p:sp>
      <p:sp>
        <p:nvSpPr>
          <p:cNvPr id="3" name="Espace réservé du contenu 2"/>
          <p:cNvSpPr>
            <a:spLocks noGrp="1"/>
          </p:cNvSpPr>
          <p:nvPr>
            <p:ph idx="1"/>
          </p:nvPr>
        </p:nvSpPr>
        <p:spPr>
          <a:xfrm>
            <a:off x="183661" y="1287584"/>
            <a:ext cx="8745415" cy="5394569"/>
          </a:xfrm>
        </p:spPr>
        <p:txBody>
          <a:bodyPr>
            <a:normAutofit fontScale="92500" lnSpcReduction="20000"/>
          </a:bodyPr>
          <a:lstStyle/>
          <a:p>
            <a:pPr marL="0" indent="0">
              <a:buNone/>
            </a:pPr>
            <a:r>
              <a:rPr lang="fr-FR" dirty="0" smtClean="0"/>
              <a:t>Lors que l’étudiant débute ses études en sciences humaines: </a:t>
            </a:r>
          </a:p>
          <a:p>
            <a:r>
              <a:rPr lang="fr-FR" dirty="0" smtClean="0"/>
              <a:t>Par exemple, au cégep de Chicoutimi </a:t>
            </a:r>
            <a:r>
              <a:rPr lang="fr-FR" u="sng" dirty="0" smtClean="0"/>
              <a:t>3 profils de formations</a:t>
            </a:r>
          </a:p>
          <a:p>
            <a:pPr lvl="1"/>
            <a:r>
              <a:rPr lang="fr-FR" sz="2200" dirty="0" smtClean="0"/>
              <a:t>Profil </a:t>
            </a:r>
            <a:r>
              <a:rPr lang="fr-FR" sz="2200" dirty="0" smtClean="0">
                <a:solidFill>
                  <a:srgbClr val="00B0F0"/>
                </a:solidFill>
              </a:rPr>
              <a:t>Enjeux et Défis mondiaux: </a:t>
            </a:r>
            <a:r>
              <a:rPr lang="fr-FR" sz="2200" dirty="0" smtClean="0"/>
              <a:t>un profil qui vise une meilleure connaissance du monde dans sa globalité</a:t>
            </a:r>
          </a:p>
          <a:p>
            <a:pPr marL="274320" lvl="1" indent="0">
              <a:buNone/>
            </a:pPr>
            <a:endParaRPr lang="fr-FR" sz="2200" dirty="0" smtClean="0"/>
          </a:p>
          <a:p>
            <a:pPr lvl="1"/>
            <a:r>
              <a:rPr lang="fr-FR" sz="2200" dirty="0" smtClean="0"/>
              <a:t>Profil </a:t>
            </a:r>
            <a:r>
              <a:rPr lang="fr-FR" sz="2200" dirty="0" smtClean="0">
                <a:solidFill>
                  <a:srgbClr val="00B0F0"/>
                </a:solidFill>
              </a:rPr>
              <a:t>Humain, Citoyenneté et Société:</a:t>
            </a:r>
            <a:r>
              <a:rPr lang="fr-FR" sz="2200" dirty="0" smtClean="0"/>
              <a:t> un profil qui vise une meilleure connaissance de l’humain dans son milieu</a:t>
            </a:r>
          </a:p>
          <a:p>
            <a:pPr marL="274320" lvl="1" indent="0">
              <a:buNone/>
            </a:pPr>
            <a:endParaRPr lang="fr-FR" sz="2200" dirty="0" smtClean="0"/>
          </a:p>
          <a:p>
            <a:pPr lvl="1"/>
            <a:r>
              <a:rPr lang="fr-FR" sz="2200" dirty="0" smtClean="0"/>
              <a:t>Profil </a:t>
            </a:r>
            <a:r>
              <a:rPr lang="fr-FR" sz="2200" dirty="0" smtClean="0">
                <a:solidFill>
                  <a:srgbClr val="00B0F0"/>
                </a:solidFill>
              </a:rPr>
              <a:t>Économie et Gestion: </a:t>
            </a:r>
            <a:r>
              <a:rPr lang="fr-FR" sz="2200" dirty="0" smtClean="0"/>
              <a:t>un profil qui vise une meilleure connaissance des principes économiques et financiers</a:t>
            </a:r>
          </a:p>
          <a:p>
            <a:endParaRPr lang="fr-FR" dirty="0"/>
          </a:p>
          <a:p>
            <a:r>
              <a:rPr lang="fr-FR" dirty="0" smtClean="0"/>
              <a:t>Les deux premiers profils ouvrent la voie vers des carrières dans le monde de l’enseignement, de la psychologie, du service social, des disciplines des Sciences humaines, etc.</a:t>
            </a:r>
          </a:p>
          <a:p>
            <a:pPr marL="0" indent="0">
              <a:buNone/>
            </a:pPr>
            <a:endParaRPr lang="fr-FR" dirty="0" smtClean="0"/>
          </a:p>
          <a:p>
            <a:r>
              <a:rPr lang="fr-FR" dirty="0" smtClean="0"/>
              <a:t>Le troisième profil, (avec maths), oriente les élèves vers un diplôme universitaire en sciences administratives </a:t>
            </a:r>
            <a:endParaRPr lang="fr-FR" dirty="0"/>
          </a:p>
        </p:txBody>
      </p:sp>
      <p:sp>
        <p:nvSpPr>
          <p:cNvPr id="4" name="Espace réservé du numéro de diapositive 3"/>
          <p:cNvSpPr>
            <a:spLocks noGrp="1"/>
          </p:cNvSpPr>
          <p:nvPr>
            <p:ph type="sldNum" sz="quarter" idx="12"/>
          </p:nvPr>
        </p:nvSpPr>
        <p:spPr/>
        <p:txBody>
          <a:bodyPr/>
          <a:lstStyle/>
          <a:p>
            <a:fld id="{7868E531-4061-4F41-B6F6-A348D60DBFE7}" type="slidenum">
              <a:rPr lang="fr-CA" smtClean="0"/>
              <a:pPr/>
              <a:t>7</a:t>
            </a:fld>
            <a:endParaRPr lang="fr-CA"/>
          </a:p>
        </p:txBody>
      </p:sp>
    </p:spTree>
    <p:extLst>
      <p:ext uri="{BB962C8B-B14F-4D97-AF65-F5344CB8AC3E}">
        <p14:creationId xmlns:p14="http://schemas.microsoft.com/office/powerpoint/2010/main" xmlns="" val="35098127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347472"/>
            <a:ext cx="9144000" cy="990600"/>
          </a:xfrm>
        </p:spPr>
        <p:txBody>
          <a:bodyPr>
            <a:normAutofit fontScale="90000"/>
          </a:bodyPr>
          <a:lstStyle/>
          <a:p>
            <a:r>
              <a:rPr lang="fr-FR" dirty="0" smtClean="0"/>
              <a:t>Quelques caractéristiques de ces programmes</a:t>
            </a:r>
            <a:endParaRPr lang="fr-FR" dirty="0"/>
          </a:p>
        </p:txBody>
      </p:sp>
      <p:sp>
        <p:nvSpPr>
          <p:cNvPr id="3" name="Espace réservé du contenu 2"/>
          <p:cNvSpPr>
            <a:spLocks noGrp="1"/>
          </p:cNvSpPr>
          <p:nvPr>
            <p:ph idx="1"/>
          </p:nvPr>
        </p:nvSpPr>
        <p:spPr>
          <a:xfrm>
            <a:off x="254000" y="1338072"/>
            <a:ext cx="8432800" cy="5416296"/>
          </a:xfrm>
        </p:spPr>
        <p:txBody>
          <a:bodyPr>
            <a:noAutofit/>
          </a:bodyPr>
          <a:lstStyle/>
          <a:p>
            <a:r>
              <a:rPr lang="fr-FR" sz="1800" b="1" dirty="0" smtClean="0"/>
              <a:t>Tout comme au secondaire, le programme de formation au collégial est « par compétences »</a:t>
            </a:r>
          </a:p>
          <a:p>
            <a:endParaRPr lang="fr-FR" sz="1800" dirty="0"/>
          </a:p>
          <a:p>
            <a:r>
              <a:rPr lang="fr-FR" sz="1800" b="1" dirty="0" smtClean="0"/>
              <a:t>Le Cégep de Chicoutimi donne un cours d’introduction aux sciences humaines </a:t>
            </a:r>
            <a:r>
              <a:rPr lang="fr-FR" sz="1800" dirty="0" smtClean="0"/>
              <a:t>obligatoire aux deux premiers profils pour mieux orienter les élèves dans leurs cursus scolaires et choix de carrières.</a:t>
            </a:r>
          </a:p>
          <a:p>
            <a:pPr marL="0" indent="0">
              <a:buNone/>
            </a:pPr>
            <a:endParaRPr lang="fr-FR" sz="1800" dirty="0" smtClean="0"/>
          </a:p>
          <a:p>
            <a:r>
              <a:rPr lang="fr-FR" sz="1800" b="1" dirty="0" smtClean="0"/>
              <a:t>Pour toutes les disciplines du programme (6) existe un cours d’Introduction dispensé en première année. </a:t>
            </a:r>
            <a:r>
              <a:rPr lang="fr-FR" sz="1800" dirty="0" smtClean="0"/>
              <a:t>La diapositive suivante est un exemple pour le cours d’Introduction à l’histoire (cours ministériel obligatoire).</a:t>
            </a:r>
          </a:p>
          <a:p>
            <a:pPr marL="0" indent="0">
              <a:buNone/>
            </a:pPr>
            <a:endParaRPr lang="fr-FR" sz="1800" dirty="0"/>
          </a:p>
          <a:p>
            <a:r>
              <a:rPr lang="fr-FR" sz="1800" b="1" dirty="0" smtClean="0"/>
              <a:t>Composition de la formation:</a:t>
            </a:r>
          </a:p>
          <a:p>
            <a:pPr lvl="1"/>
            <a:r>
              <a:rPr lang="fr-FR" sz="1800" dirty="0" smtClean="0"/>
              <a:t>Présence d’un tronc commun composé de 4 cours de français, 3 de philosophie, 2 d’anglais et 3 d’éducation physique. </a:t>
            </a:r>
          </a:p>
          <a:p>
            <a:pPr lvl="1"/>
            <a:r>
              <a:rPr lang="fr-FR" sz="1800" dirty="0" smtClean="0"/>
              <a:t>Formation spécifique de 30 à 34 unités environ (15 à 18 cours)</a:t>
            </a:r>
          </a:p>
          <a:p>
            <a:pPr lvl="1"/>
            <a:r>
              <a:rPr lang="fr-FR" sz="1800" dirty="0"/>
              <a:t>Formation </a:t>
            </a:r>
            <a:r>
              <a:rPr lang="fr-FR" sz="1800" dirty="0" smtClean="0"/>
              <a:t>complémentaire </a:t>
            </a:r>
            <a:r>
              <a:rPr lang="fr-FR" sz="1800" dirty="0"/>
              <a:t>de </a:t>
            </a:r>
            <a:r>
              <a:rPr lang="fr-FR" sz="1800" dirty="0" smtClean="0"/>
              <a:t>4 unités (2 cours)</a:t>
            </a:r>
          </a:p>
        </p:txBody>
      </p:sp>
      <p:sp>
        <p:nvSpPr>
          <p:cNvPr id="4" name="Espace réservé du numéro de diapositive 3"/>
          <p:cNvSpPr>
            <a:spLocks noGrp="1"/>
          </p:cNvSpPr>
          <p:nvPr>
            <p:ph type="sldNum" sz="quarter" idx="12"/>
          </p:nvPr>
        </p:nvSpPr>
        <p:spPr/>
        <p:txBody>
          <a:bodyPr/>
          <a:lstStyle/>
          <a:p>
            <a:fld id="{7868E531-4061-4F41-B6F6-A348D60DBFE7}" type="slidenum">
              <a:rPr lang="fr-CA" smtClean="0"/>
              <a:pPr/>
              <a:t>8</a:t>
            </a:fld>
            <a:endParaRPr lang="fr-CA"/>
          </a:p>
        </p:txBody>
      </p:sp>
    </p:spTree>
    <p:extLst>
      <p:ext uri="{BB962C8B-B14F-4D97-AF65-F5344CB8AC3E}">
        <p14:creationId xmlns:p14="http://schemas.microsoft.com/office/powerpoint/2010/main" xmlns="" val="24731006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7868E531-4061-4F41-B6F6-A348D60DBFE7}" type="slidenum">
              <a:rPr lang="fr-CA" smtClean="0"/>
              <a:pPr/>
              <a:t>9</a:t>
            </a:fld>
            <a:endParaRPr lang="fr-CA"/>
          </a:p>
        </p:txBody>
      </p:sp>
      <p:pic>
        <p:nvPicPr>
          <p:cNvPr id="5" name="Image 4" descr="Capture d’écran 2015-03-11 à 15.51.52.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81000" y="0"/>
            <a:ext cx="8363119" cy="6858000"/>
          </a:xfrm>
          <a:prstGeom prst="rect">
            <a:avLst/>
          </a:prstGeom>
        </p:spPr>
      </p:pic>
    </p:spTree>
    <p:extLst>
      <p:ext uri="{BB962C8B-B14F-4D97-AF65-F5344CB8AC3E}">
        <p14:creationId xmlns:p14="http://schemas.microsoft.com/office/powerpoint/2010/main" xmlns="" val="393356395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té">
  <a:themeElements>
    <a:clrScheme name="Exé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té">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Clarté.thmx</Template>
  <TotalTime>5047</TotalTime>
  <Words>2883</Words>
  <Application>Microsoft Office PowerPoint</Application>
  <PresentationFormat>Affichage à l'écran (4:3)</PresentationFormat>
  <Paragraphs>366</Paragraphs>
  <Slides>39</Slides>
  <Notes>7</Notes>
  <HiddenSlides>0</HiddenSlides>
  <MMClips>0</MMClips>
  <ScaleCrop>false</ScaleCrop>
  <HeadingPairs>
    <vt:vector size="4" baseType="variant">
      <vt:variant>
        <vt:lpstr>Thème</vt:lpstr>
      </vt:variant>
      <vt:variant>
        <vt:i4>1</vt:i4>
      </vt:variant>
      <vt:variant>
        <vt:lpstr>Titres des diapositives</vt:lpstr>
      </vt:variant>
      <vt:variant>
        <vt:i4>39</vt:i4>
      </vt:variant>
    </vt:vector>
  </HeadingPairs>
  <TitlesOfParts>
    <vt:vector size="40" baseType="lpstr">
      <vt:lpstr>Clarté</vt:lpstr>
      <vt:lpstr>L’arrimage des sciences humaines du secondaire et du collégial.</vt:lpstr>
      <vt:lpstr>Plan de la présentation</vt:lpstr>
      <vt:lpstr>1. Un fossé entre les ordres d’enseignement?</vt:lpstr>
      <vt:lpstr>Du côté du secondaire</vt:lpstr>
      <vt:lpstr>Diapositive 5</vt:lpstr>
      <vt:lpstr>Que connaissent-ils à la sortie de ce programme?</vt:lpstr>
      <vt:lpstr>Que ce passe-t-il du côté du collégial?</vt:lpstr>
      <vt:lpstr>Quelques caractéristiques de ces programmes</vt:lpstr>
      <vt:lpstr>Diapositive 9</vt:lpstr>
      <vt:lpstr>Des visées de formation très différentes</vt:lpstr>
      <vt:lpstr>2. Problématique</vt:lpstr>
      <vt:lpstr>3. Méthodologie</vt:lpstr>
      <vt:lpstr>4.A  -Analyse du matériel didactique</vt:lpstr>
      <vt:lpstr>Analyse du matériel didactique (suite)</vt:lpstr>
      <vt:lpstr>Analyse du matériel didactique: l’exemple de la  géographie</vt:lpstr>
      <vt:lpstr>4.B - Analyse des entrevues</vt:lpstr>
      <vt:lpstr>L’enseignement secondaire selon les enseignants du collégial</vt:lpstr>
      <vt:lpstr>L’enseignement au secondaire selon les enseignants du secondaire</vt:lpstr>
      <vt:lpstr>Un autre exemple du « fossé »</vt:lpstr>
      <vt:lpstr>Les attentes vis-à-vis des élèves</vt:lpstr>
      <vt:lpstr>Le profil idéal de l’étudiant de sciences humaines </vt:lpstr>
      <vt:lpstr>Points forts des élèves?</vt:lpstr>
      <vt:lpstr>Points faibles des élèves</vt:lpstr>
      <vt:lpstr>Approches pédagogiques favorisées</vt:lpstr>
      <vt:lpstr>Approches pédagogiques</vt:lpstr>
      <vt:lpstr>Approches pédagogiques</vt:lpstr>
      <vt:lpstr>Influence de la « Réforme scolaire »</vt:lpstr>
      <vt:lpstr>L’influence de la « Réforme »</vt:lpstr>
      <vt:lpstr>Les besoins des élèves qui arrivent au Cégep</vt:lpstr>
      <vt:lpstr>En somme:</vt:lpstr>
      <vt:lpstr>4.C -Et les étudiants dans tout cela?</vt:lpstr>
      <vt:lpstr>Le secondaire et le cégep en Sciences humaines pour les élèves de la réforme</vt:lpstr>
      <vt:lpstr>Le cégep qu’ils auraient aimé selon les élèves de la réforme</vt:lpstr>
      <vt:lpstr>On n’a pas vraiment choisi les sciences humaines.</vt:lpstr>
      <vt:lpstr>La réforme selon les élèves du collégial qui ont subi la réforme</vt:lpstr>
      <vt:lpstr>L’opinion des élèves sur les profs au collégial comme au secondaire :</vt:lpstr>
      <vt:lpstr>L’opinion des élèves sur les profs au collégial comme au secondaire (suite)</vt:lpstr>
      <vt:lpstr>5. Les similitudes, les constats et questionnements: </vt:lpstr>
      <vt:lpstr>6. Conclusions et pistes de solutions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L’enseignement des sciences humaines au secondaire et au collégial: du pareil au même%</dc:title>
  <dc:creator>Anonyme Anonyme</dc:creator>
  <cp:lastModifiedBy>PC</cp:lastModifiedBy>
  <cp:revision>149</cp:revision>
  <dcterms:created xsi:type="dcterms:W3CDTF">2015-04-27T17:27:21Z</dcterms:created>
  <dcterms:modified xsi:type="dcterms:W3CDTF">2015-06-05T23:38:30Z</dcterms:modified>
</cp:coreProperties>
</file>