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EF24E0E-2F7B-7847-A2FD-F577CB1F4E40}" type="datetimeFigureOut">
              <a:rPr lang="fr-FR" smtClean="0"/>
              <a:pPr/>
              <a:t>16/06/2015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014FBB4-DDD0-B944-AFB8-8A621B4AE9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5384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0555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Anne - Retour sur le portrait 				</a:t>
            </a:r>
            <a:r>
              <a:rPr lang="fr-FR" b="1" dirty="0" smtClean="0"/>
              <a:t>4</a:t>
            </a:r>
            <a:r>
              <a:rPr lang="fr-FR" b="1" baseline="0" dirty="0" smtClean="0"/>
              <a:t> minutes</a:t>
            </a:r>
          </a:p>
          <a:p>
            <a:r>
              <a:rPr lang="fr-FR" baseline="0" dirty="0" smtClean="0"/>
              <a:t>Patricia – Planification du travail en sous-groupes	</a:t>
            </a:r>
            <a:r>
              <a:rPr lang="fr-FR" b="1" baseline="0" dirty="0" smtClean="0"/>
              <a:t>4 minutes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6145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2566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66064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0806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FBB4-DDD0-B944-AFB8-8A621B4AE95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1347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8644" y="1538754"/>
            <a:ext cx="6637468" cy="1362075"/>
          </a:xfrm>
        </p:spPr>
        <p:txBody>
          <a:bodyPr>
            <a:normAutofit/>
          </a:bodyPr>
          <a:lstStyle/>
          <a:p>
            <a:r>
              <a:rPr lang="fr-FR" dirty="0" smtClean="0"/>
              <a:t>L’aide par les pairs : </a:t>
            </a:r>
            <a:br>
              <a:rPr lang="fr-FR" dirty="0" smtClean="0"/>
            </a:br>
            <a:r>
              <a:rPr lang="fr-FR" dirty="0" smtClean="0"/>
              <a:t>un cadre de référence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body" idx="1"/>
          </p:nvPr>
        </p:nvSpPr>
        <p:spPr>
          <a:xfrm>
            <a:off x="1258645" y="3102543"/>
            <a:ext cx="6637467" cy="1520413"/>
          </a:xfrm>
        </p:spPr>
        <p:txBody>
          <a:bodyPr>
            <a:normAutofit/>
          </a:bodyPr>
          <a:lstStyle/>
          <a:p>
            <a:r>
              <a:rPr lang="fr-FR" sz="2600" dirty="0" smtClean="0"/>
              <a:t>Le Rendez-vous de la réussite</a:t>
            </a:r>
          </a:p>
          <a:p>
            <a:r>
              <a:rPr lang="fr-FR" sz="2000" dirty="0"/>
              <a:t>C</a:t>
            </a:r>
            <a:r>
              <a:rPr lang="fr-FR" sz="2000" dirty="0" smtClean="0"/>
              <a:t>olloque de l’AQPC </a:t>
            </a:r>
          </a:p>
          <a:p>
            <a:r>
              <a:rPr lang="fr-FR" sz="2000" dirty="0" smtClean="0"/>
              <a:t>3 juin 2015</a:t>
            </a:r>
            <a:endParaRPr lang="fr-FR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946296"/>
            <a:ext cx="7442200" cy="1435100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2831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490" y="1027665"/>
            <a:ext cx="7024744" cy="65226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Plan du 2</a:t>
            </a:r>
            <a:r>
              <a:rPr lang="fr-FR" baseline="30000" dirty="0" smtClean="0"/>
              <a:t>e</a:t>
            </a:r>
            <a:r>
              <a:rPr lang="fr-FR" dirty="0" smtClean="0"/>
              <a:t> 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1966746"/>
            <a:ext cx="6777317" cy="3865884"/>
          </a:xfrm>
        </p:spPr>
        <p:txBody>
          <a:bodyPr>
            <a:normAutofit fontScale="92500" lnSpcReduction="10000"/>
          </a:bodyPr>
          <a:lstStyle/>
          <a:p>
            <a:pPr marL="452438" indent="-382588"/>
            <a:r>
              <a:rPr lang="fr-FR" sz="3200" dirty="0" smtClean="0"/>
              <a:t>Retour sur le portrait des moyens utilisés au Québec</a:t>
            </a:r>
          </a:p>
          <a:p>
            <a:pPr marL="452438" indent="-382588"/>
            <a:endParaRPr lang="fr-FR" sz="3200" dirty="0" smtClean="0"/>
          </a:p>
          <a:p>
            <a:pPr marL="452438" indent="-382588"/>
            <a:r>
              <a:rPr lang="fr-FR" sz="3200" dirty="0" smtClean="0"/>
              <a:t>Planification du travail en sous-groupes</a:t>
            </a:r>
          </a:p>
          <a:p>
            <a:pPr marL="808038" lvl="1" indent="-355600"/>
            <a:r>
              <a:rPr lang="fr-FR" sz="3000" dirty="0" smtClean="0"/>
              <a:t>Consignes</a:t>
            </a:r>
          </a:p>
          <a:p>
            <a:pPr marL="808038" lvl="1" indent="-355600"/>
            <a:r>
              <a:rPr lang="fr-FR" sz="3000" dirty="0" smtClean="0"/>
              <a:t>Questions à discuter</a:t>
            </a:r>
          </a:p>
          <a:p>
            <a:pPr marL="808038" lvl="1" indent="-355600"/>
            <a:r>
              <a:rPr lang="fr-FR" sz="3000" dirty="0" smtClean="0"/>
              <a:t>Retour en plénière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6087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Portrait des moyens utilisés au Québec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438" indent="-382588"/>
            <a:r>
              <a:rPr lang="fr-FR" sz="2800" dirty="0" smtClean="0"/>
              <a:t>Court sondage auprès des réseaux collégial et universitaire (printemps 2014)</a:t>
            </a:r>
          </a:p>
          <a:p>
            <a:pPr marL="808038" lvl="1" indent="-358775"/>
            <a:r>
              <a:rPr lang="fr-FR" sz="2400" dirty="0" smtClean="0"/>
              <a:t>Trois questions</a:t>
            </a:r>
          </a:p>
          <a:p>
            <a:pPr lvl="1"/>
            <a:endParaRPr lang="fr-FR" sz="2400" dirty="0" smtClean="0"/>
          </a:p>
          <a:p>
            <a:pPr marL="452438" indent="-382588"/>
            <a:r>
              <a:rPr lang="fr-FR" sz="2800" dirty="0" smtClean="0"/>
              <a:t>Ses limites</a:t>
            </a:r>
          </a:p>
          <a:p>
            <a:pPr marL="808038" lvl="1" indent="-358775"/>
            <a:r>
              <a:rPr lang="fr-FR" sz="2400" dirty="0" smtClean="0"/>
              <a:t>Difficultés à recenser les pratiques</a:t>
            </a:r>
          </a:p>
          <a:p>
            <a:pPr marL="808038" lvl="1" indent="-358775"/>
            <a:r>
              <a:rPr lang="fr-FR" sz="2400" dirty="0" smtClean="0"/>
              <a:t>Difficultés à rejoindre les répondants</a:t>
            </a:r>
          </a:p>
          <a:p>
            <a:pPr lvl="1"/>
            <a:endParaRPr lang="fr-FR" dirty="0"/>
          </a:p>
          <a:p>
            <a:pPr marL="365760" lvl="1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707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1129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1864312"/>
            <a:ext cx="6777317" cy="3968318"/>
          </a:xfrm>
        </p:spPr>
        <p:txBody>
          <a:bodyPr>
            <a:noAutofit/>
          </a:bodyPr>
          <a:lstStyle/>
          <a:p>
            <a:pPr marL="452438" indent="-382588"/>
            <a:r>
              <a:rPr lang="fr-FR" sz="2800" dirty="0"/>
              <a:t>50 répondants </a:t>
            </a:r>
            <a:r>
              <a:rPr lang="fr-FR" sz="2800" dirty="0" smtClean="0"/>
              <a:t>au total (</a:t>
            </a:r>
            <a:r>
              <a:rPr lang="fr-FR" sz="2800" dirty="0"/>
              <a:t>37 collèges et 13 universités)</a:t>
            </a:r>
          </a:p>
          <a:p>
            <a:pPr marL="808038" lvl="1" indent="-358775"/>
            <a:r>
              <a:rPr lang="fr-FR" sz="2400" dirty="0"/>
              <a:t>Les </a:t>
            </a:r>
            <a:r>
              <a:rPr lang="fr-FR" sz="2400" dirty="0" smtClean="0"/>
              <a:t>2/3 disent procéder à l’évaluation </a:t>
            </a:r>
            <a:endParaRPr lang="fr-FR" sz="2400" dirty="0"/>
          </a:p>
          <a:p>
            <a:endParaRPr lang="fr-FR" sz="2800" dirty="0" smtClean="0"/>
          </a:p>
          <a:p>
            <a:pPr marL="452438" indent="-382588"/>
            <a:r>
              <a:rPr lang="fr-FR" sz="2800" dirty="0" smtClean="0"/>
              <a:t>Les façons d’évaluer</a:t>
            </a:r>
          </a:p>
          <a:p>
            <a:pPr marL="808038" lvl="1" indent="-358775"/>
            <a:r>
              <a:rPr lang="fr-FR" sz="2400" dirty="0" smtClean="0"/>
              <a:t>31 dressent des statistiques de fréquentation</a:t>
            </a:r>
          </a:p>
          <a:p>
            <a:pPr marL="808038" lvl="1" indent="-358775"/>
            <a:r>
              <a:rPr lang="fr-FR" sz="2400" dirty="0" smtClean="0"/>
              <a:t>25 analysent le degré d’appréciation des étudiants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649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6532"/>
          </a:xfrm>
        </p:spPr>
        <p:txBody>
          <a:bodyPr/>
          <a:lstStyle/>
          <a:p>
            <a:r>
              <a:rPr lang="fr-FR" dirty="0" smtClean="0"/>
              <a:t>Les 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/>
              <a:t>14 analysent les taux de réussite aux cours</a:t>
            </a:r>
          </a:p>
          <a:p>
            <a:pPr lvl="1"/>
            <a:r>
              <a:rPr lang="fr-FR" dirty="0"/>
              <a:t>7 comparent la performance des étudiants au pré-test et au post-test</a:t>
            </a:r>
          </a:p>
          <a:p>
            <a:endParaRPr lang="fr-FR" dirty="0" smtClean="0"/>
          </a:p>
          <a:p>
            <a:pPr marL="452438" indent="-382588"/>
            <a:r>
              <a:rPr lang="fr-FR" sz="2800" dirty="0" smtClean="0"/>
              <a:t>Deux collèges mentionnent utiliser le cadre de référence du Carrefour de la réussite</a:t>
            </a: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637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Discussion en sous-groupes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55600" indent="-285750"/>
            <a:r>
              <a:rPr lang="fr-CA" dirty="0" smtClean="0"/>
              <a:t>En </a:t>
            </a:r>
            <a:r>
              <a:rPr lang="fr-CA" dirty="0"/>
              <a:t>vous référant aux cadres de référence, quel élément vous interpelle le plus dans votre travail de praticien et pourquoi? </a:t>
            </a:r>
            <a:endParaRPr lang="fr-CA" dirty="0" smtClean="0"/>
          </a:p>
          <a:p>
            <a:pPr marL="69850" indent="0">
              <a:buNone/>
            </a:pPr>
            <a:endParaRPr lang="fr-CA" dirty="0"/>
          </a:p>
          <a:p>
            <a:pPr marL="355600" indent="-285750"/>
            <a:r>
              <a:rPr lang="fr-CA" dirty="0" smtClean="0"/>
              <a:t>Que </a:t>
            </a:r>
            <a:r>
              <a:rPr lang="fr-CA" dirty="0"/>
              <a:t>reconnaissez-vous de ces modèles dans vos pratiques? Quelle critique en faites-vous? </a:t>
            </a:r>
            <a:endParaRPr lang="fr-CA" dirty="0" smtClean="0"/>
          </a:p>
          <a:p>
            <a:pPr marL="69850" indent="0">
              <a:buNone/>
            </a:pPr>
            <a:r>
              <a:rPr lang="fr-CA" dirty="0"/>
              <a:t>	</a:t>
            </a:r>
          </a:p>
          <a:p>
            <a:pPr marL="355600" indent="-285750"/>
            <a:r>
              <a:rPr lang="fr-CA" dirty="0" smtClean="0"/>
              <a:t>Y </a:t>
            </a:r>
            <a:r>
              <a:rPr lang="fr-CA" dirty="0"/>
              <a:t>a-t-il des obstacles à l'application d'un cadre de référence sur les conditions d'efficacité de l'aide par les pairs dans votre milieu? </a:t>
            </a:r>
            <a:endParaRPr lang="fr-CA" dirty="0" smtClean="0"/>
          </a:p>
          <a:p>
            <a:pPr marL="69850" indent="0">
              <a:buNone/>
            </a:pPr>
            <a:endParaRPr lang="fr-CA" dirty="0"/>
          </a:p>
          <a:p>
            <a:pPr marL="355600" indent="-285750"/>
            <a:r>
              <a:rPr lang="fr-CA" dirty="0" smtClean="0"/>
              <a:t>Quels </a:t>
            </a:r>
            <a:r>
              <a:rPr lang="fr-CA" dirty="0"/>
              <a:t>moyens seraient à favoriser pour nourrir votre réflexion personnelle et outiller les responsables de l'aide par les pairs dans le réseau afin de partager des </a:t>
            </a:r>
            <a:r>
              <a:rPr lang="fr-CA"/>
              <a:t>conditions </a:t>
            </a:r>
            <a:r>
              <a:rPr lang="fr-CA" smtClean="0"/>
              <a:t>d'efficacité? </a:t>
            </a:r>
            <a:endParaRPr lang="fr-CA" dirty="0" smtClean="0"/>
          </a:p>
          <a:p>
            <a:pPr marL="69850" indent="0">
              <a:buNone/>
            </a:pPr>
            <a:endParaRPr lang="fr-CA" dirty="0"/>
          </a:p>
          <a:p>
            <a:pPr marL="355600" indent="-285750"/>
            <a:r>
              <a:rPr lang="fr-CA" dirty="0" smtClean="0"/>
              <a:t>Quelles </a:t>
            </a:r>
            <a:r>
              <a:rPr lang="fr-CA" dirty="0"/>
              <a:t>suites seraient utiles pour vous et votre établissement si les travaux du groupe de travail devaient se poursuivre?</a:t>
            </a:r>
            <a:endParaRPr lang="fr-FR" dirty="0" smtClean="0"/>
          </a:p>
          <a:p>
            <a:pPr marL="355600" indent="-285750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L’aide</a:t>
            </a:r>
            <a:r>
              <a:rPr lang="en-US" dirty="0" smtClean="0"/>
              <a:t> par les pairs : un cadre de </a:t>
            </a:r>
            <a:r>
              <a:rPr lang="en-US" dirty="0" err="1" smtClean="0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4421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185</TotalTime>
  <Words>247</Words>
  <Application>Microsoft Office PowerPoint</Application>
  <PresentationFormat>Affichage à l'écran (4:3)</PresentationFormat>
  <Paragraphs>56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Austin</vt:lpstr>
      <vt:lpstr>L’aide par les pairs :  un cadre de référence</vt:lpstr>
      <vt:lpstr>Plan du 2e atelier</vt:lpstr>
      <vt:lpstr>Portrait des moyens utilisés au Québec</vt:lpstr>
      <vt:lpstr>Les résultats</vt:lpstr>
      <vt:lpstr>Les résultats</vt:lpstr>
      <vt:lpstr>Discussion en sous-groupes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L’aide par les pairs: un cadre de référence</dc:title>
  <dc:creator>Anne Filion</dc:creator>
  <cp:lastModifiedBy>PC</cp:lastModifiedBy>
  <cp:revision>15</cp:revision>
  <cp:lastPrinted>2015-06-02T13:41:01Z</cp:lastPrinted>
  <dcterms:created xsi:type="dcterms:W3CDTF">2015-06-01T19:11:38Z</dcterms:created>
  <dcterms:modified xsi:type="dcterms:W3CDTF">2015-06-16T15:03:21Z</dcterms:modified>
</cp:coreProperties>
</file>