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70" r:id="rId9"/>
    <p:sldId id="271" r:id="rId10"/>
    <p:sldId id="266" r:id="rId11"/>
    <p:sldId id="265" r:id="rId12"/>
    <p:sldId id="264" r:id="rId13"/>
    <p:sldId id="267" r:id="rId14"/>
    <p:sldId id="272" r:id="rId15"/>
    <p:sldId id="262" r:id="rId16"/>
    <p:sldId id="269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smtClean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2015-05-25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Test de positionnement</a:t>
            </a:r>
            <a:br>
              <a:rPr lang="fr-FR" dirty="0" smtClean="0"/>
            </a:br>
            <a:r>
              <a:rPr lang="fr-FR" dirty="0" smtClean="0"/>
              <a:t>en langue seconde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2015</a:t>
            </a:r>
            <a:endParaRPr lang="en-GB" dirty="0"/>
          </a:p>
        </p:txBody>
      </p:sp>
      <p:pic>
        <p:nvPicPr>
          <p:cNvPr id="4" name="Image 3" descr="CCDMD_CoolGray6_F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93" y="5764039"/>
            <a:ext cx="25273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7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 types d’items</a:t>
            </a:r>
            <a:endParaRPr lang="fr-FR" dirty="0"/>
          </a:p>
        </p:txBody>
      </p:sp>
      <p:pic>
        <p:nvPicPr>
          <p:cNvPr id="5" name="Espace réservé du contenu 4" descr="Screen Shot 2015-05-20 at 13.32.37.png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3" r="-2535"/>
          <a:stretch/>
        </p:blipFill>
        <p:spPr>
          <a:xfrm>
            <a:off x="143425" y="2957343"/>
            <a:ext cx="6048253" cy="3142956"/>
          </a:xfrm>
        </p:spPr>
      </p:pic>
      <p:sp>
        <p:nvSpPr>
          <p:cNvPr id="2" name="Espace réservé du texte 1"/>
          <p:cNvSpPr>
            <a:spLocks noGrp="1"/>
          </p:cNvSpPr>
          <p:nvPr>
            <p:ph sz="quarter" idx="14"/>
          </p:nvPr>
        </p:nvSpPr>
        <p:spPr>
          <a:xfrm>
            <a:off x="6317412" y="2957343"/>
            <a:ext cx="3098645" cy="3447288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fr-CA" sz="2000" dirty="0" smtClean="0"/>
              <a:t>Associations </a:t>
            </a:r>
          </a:p>
          <a:p>
            <a:pPr marL="285750" indent="-285750">
              <a:buFont typeface="Arial"/>
              <a:buChar char="•"/>
            </a:pPr>
            <a:r>
              <a:rPr lang="fr-CA" sz="2000" dirty="0" smtClean="0"/>
              <a:t>Choix multiples </a:t>
            </a:r>
          </a:p>
          <a:p>
            <a:pPr marL="285750" indent="-285750">
              <a:buFont typeface="Arial"/>
              <a:buChar char="•"/>
            </a:pPr>
            <a:r>
              <a:rPr lang="fr-CA" sz="2000" dirty="0" smtClean="0"/>
              <a:t>Mise </a:t>
            </a:r>
            <a:r>
              <a:rPr lang="fr-CA" sz="2000" dirty="0"/>
              <a:t>en </a:t>
            </a:r>
            <a:r>
              <a:rPr lang="fr-CA" sz="2000" dirty="0" smtClean="0"/>
              <a:t>ordre</a:t>
            </a:r>
            <a:r>
              <a:rPr lang="fr-CA" sz="2000" dirty="0"/>
              <a:t> </a:t>
            </a:r>
            <a:endParaRPr lang="fr-CA" sz="2000" dirty="0" smtClean="0"/>
          </a:p>
          <a:p>
            <a:pPr marL="285750" indent="-285750">
              <a:buFont typeface="Arial"/>
              <a:buChar char="•"/>
            </a:pPr>
            <a:r>
              <a:rPr lang="fr-CA" sz="2000" dirty="0" smtClean="0"/>
              <a:t>Réponses multiples </a:t>
            </a:r>
          </a:p>
          <a:p>
            <a:pPr marL="285750" indent="-285750">
              <a:buFont typeface="Arial"/>
              <a:buChar char="•"/>
            </a:pPr>
            <a:r>
              <a:rPr lang="fr-CA" sz="2000" dirty="0" smtClean="0"/>
              <a:t>Texte </a:t>
            </a:r>
            <a:r>
              <a:rPr lang="fr-CA" sz="2000" dirty="0"/>
              <a:t>lacunaire avec réponses à glisser-</a:t>
            </a:r>
            <a:r>
              <a:rPr lang="fr-CA" sz="2000" dirty="0" smtClean="0"/>
              <a:t>déposer</a:t>
            </a:r>
            <a:r>
              <a:rPr lang="fr-CA" sz="2000" dirty="0"/>
              <a:t> </a:t>
            </a:r>
            <a:endParaRPr lang="fr-CA" sz="2000" dirty="0" smtClean="0"/>
          </a:p>
          <a:p>
            <a:pPr marL="285750" indent="-285750">
              <a:buFont typeface="Arial"/>
              <a:buChar char="•"/>
            </a:pPr>
            <a:r>
              <a:rPr lang="fr-CA" sz="2000" dirty="0" smtClean="0"/>
              <a:t>Texte </a:t>
            </a:r>
            <a:r>
              <a:rPr lang="fr-CA" sz="2000" dirty="0"/>
              <a:t>lacunaire avec menu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2870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4914082" y="836850"/>
            <a:ext cx="3822192" cy="79530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…comme </a:t>
            </a:r>
          </a:p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choix de réponses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731818" y="534161"/>
            <a:ext cx="3822192" cy="58163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2800" dirty="0" smtClean="0">
                <a:solidFill>
                  <a:srgbClr val="FFFFFF"/>
                </a:solidFill>
              </a:rPr>
              <a:t>IMAGES …contextuelles</a:t>
            </a:r>
            <a:endParaRPr lang="fr-FR" sz="2800" dirty="0">
              <a:solidFill>
                <a:srgbClr val="FFFFFF"/>
              </a:solidFill>
            </a:endParaRPr>
          </a:p>
        </p:txBody>
      </p:sp>
      <p:pic>
        <p:nvPicPr>
          <p:cNvPr id="2" name="Image 1" descr="CE-979a_e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38" y="1332875"/>
            <a:ext cx="4556544" cy="2582042"/>
          </a:xfrm>
          <a:prstGeom prst="rect">
            <a:avLst/>
          </a:prstGeom>
        </p:spPr>
      </p:pic>
      <p:pic>
        <p:nvPicPr>
          <p:cNvPr id="6" name="Image 5" descr="Screen Shot 2015-05-20 at 13.39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19" y="3870643"/>
            <a:ext cx="3266968" cy="2800258"/>
          </a:xfrm>
          <a:prstGeom prst="rect">
            <a:avLst/>
          </a:prstGeom>
        </p:spPr>
      </p:pic>
      <p:pic>
        <p:nvPicPr>
          <p:cNvPr id="8" name="Image 7" descr="Screen Shot 2015-05-20 at 13.41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95" y="2953024"/>
            <a:ext cx="3561296" cy="295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01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1819" y="338667"/>
            <a:ext cx="4484981" cy="919573"/>
          </a:xfrm>
        </p:spPr>
        <p:txBody>
          <a:bodyPr>
            <a:normAutofit/>
          </a:bodyPr>
          <a:lstStyle/>
          <a:p>
            <a:r>
              <a:rPr lang="fr-FR" dirty="0" smtClean="0"/>
              <a:t>Une consigne visuelle</a:t>
            </a:r>
            <a:endParaRPr lang="fr-FR" dirty="0"/>
          </a:p>
        </p:txBody>
      </p:sp>
      <p:pic>
        <p:nvPicPr>
          <p:cNvPr id="4" name="Espace réservé pour une image  3" descr="621-consigne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" b="62"/>
          <a:stretch/>
        </p:blipFill>
        <p:spPr>
          <a:xfrm>
            <a:off x="515566" y="1659878"/>
            <a:ext cx="8362140" cy="1891192"/>
          </a:xfrm>
        </p:spPr>
      </p:pic>
      <p:sp>
        <p:nvSpPr>
          <p:cNvPr id="5" name="Rectangle 4"/>
          <p:cNvSpPr/>
          <p:nvPr/>
        </p:nvSpPr>
        <p:spPr>
          <a:xfrm>
            <a:off x="515566" y="4103405"/>
            <a:ext cx="8529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000" dirty="0">
                <a:solidFill>
                  <a:schemeClr val="tx2"/>
                </a:solidFill>
              </a:rPr>
              <a:t>Ainsi, un répondant n’ayant pas atteint un niveau de compétence suffisant pour décoder la consigne écrite devrait être en mesure de comprendre la tâche et de répondre à la question qui lui est posée. </a:t>
            </a: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5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CA" sz="2200" dirty="0"/>
              <a:t>Le </a:t>
            </a:r>
            <a:r>
              <a:rPr lang="fr-CA" sz="2200" b="1" dirty="0"/>
              <a:t>module de gestion</a:t>
            </a:r>
            <a:r>
              <a:rPr lang="fr-CA" sz="2200" dirty="0"/>
              <a:t> </a:t>
            </a:r>
            <a:r>
              <a:rPr lang="fr-CA" sz="2200" dirty="0" smtClean="0"/>
              <a:t>est destiné au </a:t>
            </a:r>
            <a:r>
              <a:rPr lang="fr-CA" sz="2200" dirty="0"/>
              <a:t>responsable </a:t>
            </a:r>
            <a:r>
              <a:rPr lang="fr-CA" sz="2200" dirty="0" smtClean="0"/>
              <a:t>de l’abonnement d’un établissement</a:t>
            </a:r>
          </a:p>
          <a:p>
            <a:pPr lvl="0"/>
            <a:r>
              <a:rPr lang="fr-CA" sz="2200" dirty="0" smtClean="0"/>
              <a:t>Le </a:t>
            </a:r>
            <a:r>
              <a:rPr lang="fr-CA" sz="2200" b="1" dirty="0"/>
              <a:t>module de passation</a:t>
            </a:r>
            <a:r>
              <a:rPr lang="fr-CA" sz="2200" dirty="0"/>
              <a:t> présente le test aux </a:t>
            </a:r>
            <a:r>
              <a:rPr lang="fr-CA" sz="2200" dirty="0" smtClean="0"/>
              <a:t>répondants </a:t>
            </a:r>
            <a:endParaRPr lang="fr-CA" sz="2200" dirty="0"/>
          </a:p>
          <a:p>
            <a:pPr lvl="0"/>
            <a:r>
              <a:rPr lang="fr-CA" sz="2200" dirty="0"/>
              <a:t>Le </a:t>
            </a:r>
            <a:r>
              <a:rPr lang="fr-CA" sz="2200" b="1" dirty="0"/>
              <a:t>module d'édition</a:t>
            </a:r>
            <a:r>
              <a:rPr lang="fr-CA" sz="2200" dirty="0"/>
              <a:t> est destiné </a:t>
            </a:r>
            <a:r>
              <a:rPr lang="fr-CA" sz="2200" dirty="0" smtClean="0"/>
              <a:t>aux futurs rédacteurs de contenu</a:t>
            </a:r>
            <a:endParaRPr lang="fr-CA" sz="2200" dirty="0"/>
          </a:p>
          <a:p>
            <a:pPr lvl="0"/>
            <a:r>
              <a:rPr lang="fr-CA" sz="2200" dirty="0"/>
              <a:t>Le </a:t>
            </a:r>
            <a:r>
              <a:rPr lang="fr-CA" sz="2200" b="1" dirty="0"/>
              <a:t>module d'administration</a:t>
            </a:r>
            <a:r>
              <a:rPr lang="fr-CA" sz="2200" dirty="0"/>
              <a:t> est destiné </a:t>
            </a:r>
            <a:r>
              <a:rPr lang="fr-CA" sz="2200" dirty="0" smtClean="0"/>
              <a:t>aux administrateurs de la plateforme au CCDMD</a:t>
            </a:r>
            <a:endParaRPr lang="fr-CA" sz="22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 modules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5679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fr-CA" sz="2200" dirty="0" smtClean="0"/>
              <a:t>Inclut toutes </a:t>
            </a:r>
            <a:r>
              <a:rPr lang="fr-CA" sz="2200" dirty="0"/>
              <a:t>les fonctions requises pour gérer </a:t>
            </a:r>
            <a:r>
              <a:rPr lang="fr-CA" sz="2200" dirty="0" smtClean="0"/>
              <a:t>l'abonnement, par exemple : </a:t>
            </a:r>
          </a:p>
          <a:p>
            <a:r>
              <a:rPr lang="fr-CA" sz="2200" dirty="0" smtClean="0"/>
              <a:t>Créer </a:t>
            </a:r>
            <a:r>
              <a:rPr lang="fr-CA" sz="2200" dirty="0"/>
              <a:t>des groupes </a:t>
            </a:r>
            <a:endParaRPr lang="fr-CA" sz="2200" dirty="0" smtClean="0"/>
          </a:p>
          <a:p>
            <a:r>
              <a:rPr lang="fr-CA" sz="2200" dirty="0" smtClean="0"/>
              <a:t>Définir </a:t>
            </a:r>
            <a:r>
              <a:rPr lang="fr-CA" sz="2200" dirty="0"/>
              <a:t>le calendrier de </a:t>
            </a:r>
            <a:r>
              <a:rPr lang="fr-CA" sz="2200" dirty="0" smtClean="0"/>
              <a:t>passation </a:t>
            </a:r>
          </a:p>
          <a:p>
            <a:r>
              <a:rPr lang="fr-CA" sz="2200" dirty="0" smtClean="0"/>
              <a:t>Accéder </a:t>
            </a:r>
            <a:r>
              <a:rPr lang="fr-CA" sz="2200" dirty="0"/>
              <a:t>aux résultats généraux de même qu’aux données </a:t>
            </a:r>
            <a:r>
              <a:rPr lang="fr-CA" sz="2200" dirty="0" smtClean="0"/>
              <a:t>détaillées </a:t>
            </a:r>
          </a:p>
          <a:p>
            <a:r>
              <a:rPr lang="fr-FR" sz="2200" dirty="0" smtClean="0"/>
              <a:t>Configurer </a:t>
            </a:r>
            <a:r>
              <a:rPr lang="fr-FR" sz="2200" dirty="0"/>
              <a:t>selon ses besoins l’exportation des résultats dans un chiffrier électronique </a:t>
            </a:r>
            <a:endParaRPr lang="fr-FR" sz="2200" dirty="0" smtClean="0"/>
          </a:p>
          <a:p>
            <a:r>
              <a:rPr lang="fr-CA" sz="2200" dirty="0" smtClean="0"/>
              <a:t>Choisir </a:t>
            </a:r>
            <a:r>
              <a:rPr lang="fr-CA" sz="2200" dirty="0"/>
              <a:t>d’afficher ou non à l’écran le résultat du répondant à la fin du </a:t>
            </a:r>
            <a:r>
              <a:rPr lang="fr-CA" sz="2200" dirty="0" smtClean="0"/>
              <a:t>test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module de gestion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5008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1044" y="1151408"/>
            <a:ext cx="3748470" cy="1086912"/>
          </a:xfrm>
        </p:spPr>
        <p:txBody>
          <a:bodyPr/>
          <a:lstStyle/>
          <a:p>
            <a:r>
              <a:rPr lang="fr-FR" sz="2800" dirty="0" smtClean="0"/>
              <a:t>Le module de gestion – réglages </a:t>
            </a:r>
            <a:endParaRPr lang="fr-FR" sz="2800" dirty="0"/>
          </a:p>
        </p:txBody>
      </p:sp>
      <p:pic>
        <p:nvPicPr>
          <p:cNvPr id="4" name="Espace réservé du contenu 3" descr="Screen Shot 2015-05-20 at 13.55.29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3" b="806"/>
          <a:stretch/>
        </p:blipFill>
        <p:spPr>
          <a:xfrm>
            <a:off x="2932744" y="2029997"/>
            <a:ext cx="6110669" cy="4647239"/>
          </a:xfrm>
        </p:spPr>
      </p:pic>
    </p:spTree>
    <p:extLst>
      <p:ext uri="{BB962C8B-B14F-4D97-AF65-F5344CB8AC3E}">
        <p14:creationId xmlns:p14="http://schemas.microsoft.com/office/powerpoint/2010/main" val="367998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La passation du test dans des classes de langue et les passations individuelles par des étudiants est en cours.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Cette étape </a:t>
            </a:r>
            <a:r>
              <a:rPr lang="fr-FR" dirty="0"/>
              <a:t>cruciale et décisive </a:t>
            </a:r>
            <a:r>
              <a:rPr lang="fr-FR" dirty="0" smtClean="0"/>
              <a:t>permettra </a:t>
            </a:r>
            <a:r>
              <a:rPr lang="fr-FR" dirty="0"/>
              <a:t>de </a:t>
            </a:r>
            <a:r>
              <a:rPr lang="fr-FR" dirty="0" smtClean="0"/>
              <a:t>: </a:t>
            </a:r>
          </a:p>
          <a:p>
            <a:r>
              <a:rPr lang="fr-FR" dirty="0" smtClean="0"/>
              <a:t>Valider </a:t>
            </a:r>
            <a:r>
              <a:rPr lang="fr-FR" dirty="0"/>
              <a:t>les fonctionnalités et le </a:t>
            </a:r>
            <a:r>
              <a:rPr lang="fr-FR" dirty="0" smtClean="0"/>
              <a:t>contenu</a:t>
            </a:r>
            <a:endParaRPr lang="fr-FR" dirty="0"/>
          </a:p>
          <a:p>
            <a:r>
              <a:rPr lang="fr-FR" dirty="0" smtClean="0"/>
              <a:t>Calibrer </a:t>
            </a:r>
            <a:r>
              <a:rPr lang="fr-FR" dirty="0"/>
              <a:t>les items </a:t>
            </a:r>
            <a:endParaRPr lang="fr-FR" dirty="0" smtClean="0"/>
          </a:p>
          <a:p>
            <a:r>
              <a:rPr lang="fr-FR" dirty="0" smtClean="0"/>
              <a:t>Déterminer </a:t>
            </a:r>
            <a:r>
              <a:rPr lang="fr-FR" dirty="0"/>
              <a:t>leur degré de </a:t>
            </a:r>
            <a:r>
              <a:rPr lang="fr-FR" dirty="0" smtClean="0"/>
              <a:t>difficulté</a:t>
            </a:r>
            <a:r>
              <a:rPr lang="fr-CA" dirty="0" smtClean="0"/>
              <a:t> 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Prochaines étapes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1888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CONCOURS TPLS – </a:t>
            </a:r>
          </a:p>
          <a:p>
            <a:pPr marL="0" indent="0" algn="ctr">
              <a:buNone/>
            </a:pPr>
            <a:r>
              <a:rPr lang="fr-FR" dirty="0" smtClean="0"/>
              <a:t>date limite de participation </a:t>
            </a:r>
          </a:p>
          <a:p>
            <a:pPr marL="0" indent="0" algn="ctr">
              <a:buNone/>
            </a:pPr>
            <a:r>
              <a:rPr lang="fr-FR" dirty="0" smtClean="0"/>
              <a:t>30 août 2015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Organiser </a:t>
            </a:r>
            <a:r>
              <a:rPr lang="fr-FR" dirty="0"/>
              <a:t>des passations dans votre </a:t>
            </a:r>
            <a:r>
              <a:rPr lang="fr-FR" dirty="0" smtClean="0"/>
              <a:t>établissement </a:t>
            </a:r>
            <a:r>
              <a:rPr lang="fr-FR" dirty="0"/>
              <a:t>pendant l’été</a:t>
            </a:r>
          </a:p>
          <a:p>
            <a:r>
              <a:rPr lang="fr-CA" dirty="0" smtClean="0"/>
              <a:t>Placer des affiches imprimées dans votre établissement</a:t>
            </a:r>
          </a:p>
          <a:p>
            <a:r>
              <a:rPr lang="fr-FR" dirty="0"/>
              <a:t>Envoyer des affiches </a:t>
            </a:r>
            <a:r>
              <a:rPr lang="fr-FR" dirty="0" smtClean="0"/>
              <a:t>numériques</a:t>
            </a:r>
          </a:p>
          <a:p>
            <a:pPr marL="0" indent="0">
              <a:buNone/>
            </a:pPr>
            <a:endParaRPr lang="fr-FR" dirty="0"/>
          </a:p>
          <a:p>
            <a:pPr marL="301943" lvl="1" indent="0">
              <a:buNone/>
            </a:pPr>
            <a:r>
              <a:rPr lang="fr-FR" dirty="0" smtClean="0"/>
              <a:t>Informations : </a:t>
            </a:r>
            <a:r>
              <a:rPr lang="fr-FR" dirty="0" err="1" smtClean="0"/>
              <a:t>tpls@ccdmd.qc.ca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s’impliquer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737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dirty="0" smtClean="0"/>
              <a:t>Projet mis </a:t>
            </a:r>
            <a:r>
              <a:rPr lang="fr-CA" dirty="0"/>
              <a:t>en place </a:t>
            </a:r>
            <a:r>
              <a:rPr lang="fr-CA" dirty="0" smtClean="0"/>
              <a:t>par </a:t>
            </a:r>
            <a:r>
              <a:rPr lang="fr-CA" dirty="0"/>
              <a:t>le </a:t>
            </a:r>
            <a:r>
              <a:rPr lang="fr-CA" dirty="0" smtClean="0"/>
              <a:t>MELS </a:t>
            </a:r>
            <a:r>
              <a:rPr lang="fr-CA" dirty="0"/>
              <a:t>en accord avec le Programme des langues officielles </a:t>
            </a:r>
            <a:r>
              <a:rPr lang="fr-CA" dirty="0" smtClean="0"/>
              <a:t>pour :</a:t>
            </a:r>
          </a:p>
          <a:p>
            <a:pPr marL="0" indent="0">
              <a:buNone/>
            </a:pPr>
            <a:endParaRPr lang="fr-CA" dirty="0" smtClean="0"/>
          </a:p>
          <a:p>
            <a:r>
              <a:rPr lang="fr-CA" dirty="0" smtClean="0"/>
              <a:t>développer une échelle de niveaux de maitrise en langue seconde </a:t>
            </a:r>
          </a:p>
          <a:p>
            <a:r>
              <a:rPr lang="fr-CA" dirty="0" smtClean="0"/>
              <a:t>élaborer </a:t>
            </a:r>
            <a:r>
              <a:rPr lang="fr-CA" dirty="0"/>
              <a:t>les mécanismes d’évaluation </a:t>
            </a:r>
            <a:r>
              <a:rPr lang="fr-CA" dirty="0" smtClean="0"/>
              <a:t>afférents </a:t>
            </a: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>Afin de :</a:t>
            </a:r>
          </a:p>
          <a:p>
            <a:r>
              <a:rPr lang="fr-CA" dirty="0"/>
              <a:t>hausser le niveau de maitrise en langue seconde des diplômés des </a:t>
            </a:r>
            <a:r>
              <a:rPr lang="fr-CA" dirty="0" smtClean="0"/>
              <a:t>collèges.</a:t>
            </a:r>
            <a:endParaRPr lang="en-GB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contexte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376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sz="2200" dirty="0"/>
              <a:t>U</a:t>
            </a:r>
            <a:r>
              <a:rPr lang="fr-CA" sz="2200" dirty="0" smtClean="0"/>
              <a:t>n </a:t>
            </a:r>
            <a:r>
              <a:rPr lang="fr-CA" sz="2200" dirty="0"/>
              <a:t>grand nombre d’enseignants et de professionnels des réseaux francophone et anglophone ont participé à la première phase de </a:t>
            </a:r>
            <a:r>
              <a:rPr lang="fr-CA" sz="2200" dirty="0" smtClean="0"/>
              <a:t>développement.</a:t>
            </a:r>
          </a:p>
          <a:p>
            <a:pPr marL="0" indent="0">
              <a:buNone/>
            </a:pPr>
            <a:endParaRPr lang="fr-CA" sz="2200" dirty="0"/>
          </a:p>
          <a:p>
            <a:pPr marL="0" indent="0">
              <a:buNone/>
            </a:pPr>
            <a:r>
              <a:rPr lang="fr-CA" sz="2200" dirty="0" smtClean="0"/>
              <a:t>À </a:t>
            </a:r>
            <a:r>
              <a:rPr lang="fr-CA" sz="2200" dirty="0"/>
              <a:t>l’automne 2012, un nouveau mandat de production a été confié au </a:t>
            </a:r>
            <a:r>
              <a:rPr lang="fr-CA" sz="2200" dirty="0" smtClean="0"/>
              <a:t>CCDMD</a:t>
            </a:r>
            <a:r>
              <a:rPr lang="fr-CA" sz="2200" dirty="0"/>
              <a:t> </a:t>
            </a:r>
            <a:r>
              <a:rPr lang="fr-CA" sz="2200" dirty="0" smtClean="0"/>
              <a:t>qui a :</a:t>
            </a:r>
          </a:p>
          <a:p>
            <a:pPr marL="0" indent="0">
              <a:buNone/>
            </a:pPr>
            <a:endParaRPr lang="fr-CA" sz="2200" dirty="0" smtClean="0"/>
          </a:p>
          <a:p>
            <a:r>
              <a:rPr lang="fr-CA" sz="2200" dirty="0" smtClean="0"/>
              <a:t>formé </a:t>
            </a:r>
            <a:r>
              <a:rPr lang="fr-CA" sz="2200" dirty="0"/>
              <a:t>une équipe de développement </a:t>
            </a:r>
            <a:endParaRPr lang="fr-CA" sz="2200" dirty="0" smtClean="0"/>
          </a:p>
          <a:p>
            <a:r>
              <a:rPr lang="fr-CA" sz="2200" dirty="0"/>
              <a:t>mené une </a:t>
            </a:r>
            <a:r>
              <a:rPr lang="fr-CA" sz="2200" dirty="0" smtClean="0"/>
              <a:t>consultation.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13133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72067" y="2401793"/>
            <a:ext cx="7408333" cy="372437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CA" sz="2200" dirty="0"/>
          </a:p>
          <a:p>
            <a:r>
              <a:rPr lang="fr-CA" sz="2200" dirty="0"/>
              <a:t>La passation d’un test en mode adaptatif est </a:t>
            </a:r>
            <a:r>
              <a:rPr lang="fr-CA" sz="2200" dirty="0" smtClean="0"/>
              <a:t>non </a:t>
            </a:r>
            <a:r>
              <a:rPr lang="fr-CA" sz="2200" dirty="0"/>
              <a:t>linéaire : </a:t>
            </a:r>
            <a:r>
              <a:rPr lang="fr-CA" sz="2200" dirty="0" smtClean="0"/>
              <a:t>les </a:t>
            </a:r>
            <a:r>
              <a:rPr lang="fr-CA" sz="2200" dirty="0"/>
              <a:t>réponses sont analysées au fur et à mesure et les tâches sont sélectionnées progressivement, en fonction des réponses, de façon à affiner rapidement et efficacement l’estimation du niveau de compétence du répondant. </a:t>
            </a:r>
          </a:p>
          <a:p>
            <a:r>
              <a:rPr lang="fr-CA" sz="2200" dirty="0" smtClean="0"/>
              <a:t>Le </a:t>
            </a:r>
            <a:r>
              <a:rPr lang="fr-CA" sz="2200" dirty="0"/>
              <a:t>résultat obtenu au test est traduit en niveau de compétence sur l’échelle linguistique qui constitue l’assise de la mesure.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test adaptatif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4315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sz="2200" dirty="0" smtClean="0"/>
              <a:t>L’échelle a </a:t>
            </a:r>
            <a:r>
              <a:rPr lang="fr-CA" sz="2200" dirty="0"/>
              <a:t>été élaborée à partir de la comparaison de trois échelles conçues au Québec </a:t>
            </a:r>
            <a:r>
              <a:rPr lang="fr-CA" sz="2200" dirty="0" smtClean="0"/>
              <a:t>et inclut :</a:t>
            </a:r>
          </a:p>
          <a:p>
            <a:r>
              <a:rPr lang="fr-CA" sz="2200" dirty="0" smtClean="0"/>
              <a:t>10 niveaux </a:t>
            </a:r>
          </a:p>
          <a:p>
            <a:r>
              <a:rPr lang="fr-CA" sz="2200" dirty="0" smtClean="0"/>
              <a:t>plusieurs indicateurs de compétence par niveau</a:t>
            </a:r>
          </a:p>
          <a:p>
            <a:r>
              <a:rPr lang="fr-FR" sz="2200" dirty="0" smtClean="0"/>
              <a:t>la description de chacun des indicateurs mise à la </a:t>
            </a:r>
            <a:r>
              <a:rPr lang="fr-FR" sz="2200" dirty="0" smtClean="0"/>
              <a:t>disposition </a:t>
            </a:r>
            <a:r>
              <a:rPr lang="fr-FR" sz="2200" dirty="0" smtClean="0"/>
              <a:t>des étudiants et des enseignants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L’échelle linguistique</a:t>
            </a:r>
          </a:p>
        </p:txBody>
      </p:sp>
    </p:spTree>
    <p:extLst>
      <p:ext uri="{BB962C8B-B14F-4D97-AF65-F5344CB8AC3E}">
        <p14:creationId xmlns:p14="http://schemas.microsoft.com/office/powerpoint/2010/main" val="107830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1819" y="338667"/>
            <a:ext cx="4484981" cy="919573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Les indicateurs</a:t>
            </a:r>
            <a:endParaRPr lang="fr-FR" dirty="0"/>
          </a:p>
        </p:txBody>
      </p:sp>
      <p:pic>
        <p:nvPicPr>
          <p:cNvPr id="6" name="Espace réservé pour une image  5" descr="Screen Shot 2015-05-21 at 12.30.18.pn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" b="755"/>
          <a:stretch/>
        </p:blipFill>
        <p:spPr>
          <a:xfrm>
            <a:off x="1295058" y="1509922"/>
            <a:ext cx="6651325" cy="3306239"/>
          </a:xfrm>
        </p:spPr>
      </p:pic>
    </p:spTree>
    <p:extLst>
      <p:ext uri="{BB962C8B-B14F-4D97-AF65-F5344CB8AC3E}">
        <p14:creationId xmlns:p14="http://schemas.microsoft.com/office/powerpoint/2010/main" val="250826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pour une image  3" descr="Screen Shot 2015-05-21 at 12.31.26.pn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" r="175" b="333"/>
          <a:stretch/>
        </p:blipFill>
        <p:spPr>
          <a:xfrm>
            <a:off x="1307633" y="856030"/>
            <a:ext cx="6877645" cy="3612985"/>
          </a:xfrm>
        </p:spPr>
      </p:pic>
    </p:spTree>
    <p:extLst>
      <p:ext uri="{BB962C8B-B14F-4D97-AF65-F5344CB8AC3E}">
        <p14:creationId xmlns:p14="http://schemas.microsoft.com/office/powerpoint/2010/main" val="220937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sz="2200" dirty="0" smtClean="0"/>
              <a:t>Plusieurs avantages :</a:t>
            </a:r>
          </a:p>
          <a:p>
            <a:pPr lvl="0"/>
            <a:r>
              <a:rPr lang="fr-CA" sz="2200" dirty="0"/>
              <a:t>L’information obtenue est standardisée et peut donc faire l’objet d’une comparaison avec d’autres </a:t>
            </a:r>
            <a:r>
              <a:rPr lang="fr-CA" sz="2200" dirty="0" smtClean="0"/>
              <a:t>informations provenant d’échelles du même type </a:t>
            </a:r>
          </a:p>
          <a:p>
            <a:pPr lvl="0"/>
            <a:r>
              <a:rPr lang="fr-CA" sz="2200" dirty="0" smtClean="0"/>
              <a:t>Les </a:t>
            </a:r>
            <a:r>
              <a:rPr lang="fr-CA" sz="2200" dirty="0"/>
              <a:t>niveaux de compétence de l’échelle </a:t>
            </a:r>
            <a:r>
              <a:rPr lang="fr-CA" sz="2200" dirty="0" smtClean="0"/>
              <a:t>peuvent </a:t>
            </a:r>
            <a:r>
              <a:rPr lang="fr-CA" sz="2200" dirty="0"/>
              <a:t>servir au découpage des programmes et au développement de leur contenu dans une optique de standardisation des services de langue seconde au </a:t>
            </a:r>
            <a:r>
              <a:rPr lang="fr-CA" sz="2200" dirty="0" smtClean="0"/>
              <a:t>collégial</a:t>
            </a:r>
            <a:endParaRPr lang="fr-CA" sz="2200" dirty="0"/>
          </a:p>
          <a:p>
            <a:pPr lvl="0"/>
            <a:r>
              <a:rPr lang="fr-CA" sz="2200" dirty="0"/>
              <a:t>Ces niveaux de compétence facilitent la formulation des objectifs d’apprentissage 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L’intérêt d’une échelle </a:t>
            </a:r>
            <a:r>
              <a:rPr lang="fr-CA" dirty="0"/>
              <a:t>linguistique</a:t>
            </a:r>
          </a:p>
        </p:txBody>
      </p:sp>
    </p:spTree>
    <p:extLst>
      <p:ext uri="{BB962C8B-B14F-4D97-AF65-F5344CB8AC3E}">
        <p14:creationId xmlns:p14="http://schemas.microsoft.com/office/powerpoint/2010/main" val="1767715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fr-CA" sz="2200" dirty="0" smtClean="0"/>
              <a:t>Deux </a:t>
            </a:r>
            <a:r>
              <a:rPr lang="fr-CA" sz="2200" dirty="0"/>
              <a:t>catégories d’items, soit en compréhension écrite et en compréhension </a:t>
            </a:r>
            <a:r>
              <a:rPr lang="fr-CA" sz="2200" dirty="0" smtClean="0"/>
              <a:t>orale</a:t>
            </a:r>
            <a:r>
              <a:rPr lang="fr-CA" sz="2200" dirty="0"/>
              <a:t/>
            </a:r>
            <a:br>
              <a:rPr lang="fr-CA" sz="2200" dirty="0"/>
            </a:br>
            <a:r>
              <a:rPr lang="fr-CA" sz="2200" dirty="0" smtClean="0"/>
              <a:t/>
            </a:r>
            <a:br>
              <a:rPr lang="fr-CA" sz="2200" dirty="0" smtClean="0"/>
            </a:br>
            <a:r>
              <a:rPr lang="fr-CA" sz="2200" dirty="0" smtClean="0"/>
              <a:t>Chaque item est composé des éléments suivants :</a:t>
            </a:r>
          </a:p>
          <a:p>
            <a:pPr lvl="0"/>
            <a:r>
              <a:rPr lang="fr-CA" sz="2200" dirty="0"/>
              <a:t>une consigne générale, exprimée en phrases et en </a:t>
            </a:r>
            <a:r>
              <a:rPr lang="fr-CA" sz="2200" dirty="0" smtClean="0"/>
              <a:t>images</a:t>
            </a:r>
            <a:endParaRPr lang="fr-CA" sz="2200" dirty="0"/>
          </a:p>
          <a:p>
            <a:pPr lvl="0"/>
            <a:r>
              <a:rPr lang="fr-CA" sz="2200" dirty="0"/>
              <a:t>un texte (compréhension écrite) ou une trame sonore (compréhension orale</a:t>
            </a:r>
            <a:r>
              <a:rPr lang="fr-CA" sz="2200" dirty="0" smtClean="0"/>
              <a:t>)</a:t>
            </a:r>
            <a:endParaRPr lang="fr-CA" sz="2200" dirty="0"/>
          </a:p>
          <a:p>
            <a:pPr lvl="0"/>
            <a:r>
              <a:rPr lang="fr-CA" sz="2200" dirty="0"/>
              <a:t>l’énoncé de la </a:t>
            </a:r>
            <a:r>
              <a:rPr lang="fr-CA" sz="2200" dirty="0" smtClean="0"/>
              <a:t>question</a:t>
            </a:r>
            <a:endParaRPr lang="fr-CA" sz="2200" dirty="0"/>
          </a:p>
          <a:p>
            <a:pPr lvl="0"/>
            <a:r>
              <a:rPr lang="fr-CA" sz="2200" dirty="0"/>
              <a:t>les choix de réponses </a:t>
            </a:r>
            <a:r>
              <a:rPr lang="fr-CA" sz="2200" dirty="0" smtClean="0"/>
              <a:t>proposés</a:t>
            </a:r>
            <a:endParaRPr lang="fr-CA" sz="2200" dirty="0"/>
          </a:p>
          <a:p>
            <a:pPr lvl="0"/>
            <a:endParaRPr lang="fr-CA" sz="20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La conception pédagogique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1782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scilloscop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Oscilloscope.thmx</Template>
  <TotalTime>445</TotalTime>
  <Words>485</Words>
  <Application>Microsoft Macintosh PowerPoint</Application>
  <PresentationFormat>Présentation à l'écran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Oscilloscope</vt:lpstr>
      <vt:lpstr>Le Test de positionnement en langue seconde</vt:lpstr>
      <vt:lpstr>Le contexte</vt:lpstr>
      <vt:lpstr>Présentation PowerPoint</vt:lpstr>
      <vt:lpstr>Le test adaptatif</vt:lpstr>
      <vt:lpstr>L’échelle linguistique</vt:lpstr>
      <vt:lpstr>Les indicateurs</vt:lpstr>
      <vt:lpstr>Présentation PowerPoint</vt:lpstr>
      <vt:lpstr>L’intérêt d’une échelle linguistique</vt:lpstr>
      <vt:lpstr>La conception pédagogique</vt:lpstr>
      <vt:lpstr>6 types d’items</vt:lpstr>
      <vt:lpstr>Présentation PowerPoint</vt:lpstr>
      <vt:lpstr>Une consigne visuelle</vt:lpstr>
      <vt:lpstr>4 modules</vt:lpstr>
      <vt:lpstr>Le module de gestion</vt:lpstr>
      <vt:lpstr>Le module de gestion – réglages </vt:lpstr>
      <vt:lpstr>Prochaines étapes</vt:lpstr>
      <vt:lpstr>Comment s’impliquer</vt:lpstr>
    </vt:vector>
  </TitlesOfParts>
  <Company>CCDMD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Valerie Paterson</dc:creator>
  <cp:lastModifiedBy>Valerie Paterson</cp:lastModifiedBy>
  <cp:revision>44</cp:revision>
  <dcterms:created xsi:type="dcterms:W3CDTF">2015-04-19T23:34:16Z</dcterms:created>
  <dcterms:modified xsi:type="dcterms:W3CDTF">2015-05-25T18:04:48Z</dcterms:modified>
</cp:coreProperties>
</file>