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0" r:id="rId5"/>
    <p:sldId id="268" r:id="rId6"/>
    <p:sldId id="269" r:id="rId7"/>
    <p:sldId id="270" r:id="rId8"/>
    <p:sldId id="266" r:id="rId9"/>
    <p:sldId id="261" r:id="rId10"/>
    <p:sldId id="262" r:id="rId11"/>
    <p:sldId id="263" r:id="rId12"/>
    <p:sldId id="271" r:id="rId13"/>
    <p:sldId id="264" r:id="rId14"/>
    <p:sldId id="272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76" autoAdjust="0"/>
  </p:normalViewPr>
  <p:slideViewPr>
    <p:cSldViewPr>
      <p:cViewPr varScale="1">
        <p:scale>
          <a:sx n="37" d="100"/>
          <a:sy n="37" d="100"/>
        </p:scale>
        <p:origin x="120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7EF6C0A-99BF-4F44-9F1A-EDF0B71C4C75}" type="datetimeFigureOut">
              <a:rPr lang="fr-CA" smtClean="0"/>
              <a:t>2015-06-04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CA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2BD5CB-5975-4337-86FE-25D98D739945}" type="slidenum">
              <a:rPr lang="fr-CA" smtClean="0"/>
              <a:t>‹N°›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" y="4005064"/>
            <a:ext cx="7848068" cy="285597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Des ateliers pédagogiques au service du développement professionnel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Josée Bilodeau</a:t>
            </a:r>
          </a:p>
          <a:p>
            <a:r>
              <a:rPr lang="fr-CA" dirty="0" smtClean="0"/>
              <a:t>Mariannick Paris</a:t>
            </a:r>
          </a:p>
          <a:p>
            <a:r>
              <a:rPr lang="fr-CA" dirty="0" smtClean="0"/>
              <a:t>Cégep de Victoriaville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6927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Les ateliers pour les enseignants expérimentés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fr-CA" dirty="0" smtClean="0"/>
              <a:t>Présentation et échanges sur les attentes</a:t>
            </a:r>
          </a:p>
          <a:p>
            <a:pPr marL="514350" indent="-514350">
              <a:buAutoNum type="arabicPeriod"/>
            </a:pPr>
            <a:r>
              <a:rPr lang="fr-CA" dirty="0" smtClean="0"/>
              <a:t>Les préférences hémisphériques</a:t>
            </a:r>
          </a:p>
          <a:p>
            <a:pPr marL="514350" indent="-514350">
              <a:buAutoNum type="arabicPeriod"/>
            </a:pPr>
            <a:r>
              <a:rPr lang="fr-CA" dirty="0" smtClean="0"/>
              <a:t>Évaluation individuelle d’un travail d’équipe : une réflexion de groupe</a:t>
            </a:r>
          </a:p>
          <a:p>
            <a:pPr marL="514350" indent="-514350">
              <a:buAutoNum type="arabicPeriod"/>
            </a:pPr>
            <a:r>
              <a:rPr lang="fr-CA" dirty="0" smtClean="0"/>
              <a:t>Enseigner et évaluer des attitudes, mission possible?</a:t>
            </a:r>
          </a:p>
          <a:p>
            <a:pPr marL="514350" indent="-514350">
              <a:buAutoNum type="arabicPeriod"/>
            </a:pPr>
            <a:r>
              <a:rPr lang="fr-CA" dirty="0" smtClean="0"/>
              <a:t>Un atelier de </a:t>
            </a:r>
            <a:r>
              <a:rPr lang="fr-CA" dirty="0" err="1" smtClean="0"/>
              <a:t>codéveloppement</a:t>
            </a:r>
            <a:r>
              <a:rPr lang="fr-CA" dirty="0" smtClean="0"/>
              <a:t> professionnel</a:t>
            </a:r>
            <a:endParaRPr lang="fr-CA" dirty="0"/>
          </a:p>
          <a:p>
            <a:pPr marL="514350" indent="-514350">
              <a:buAutoNum type="arabicPeriod"/>
            </a:pPr>
            <a:r>
              <a:rPr lang="fr-CA" dirty="0" smtClean="0"/>
              <a:t>L’enseignement explicite au collégial</a:t>
            </a:r>
            <a:endParaRPr lang="fr-CA" dirty="0"/>
          </a:p>
          <a:p>
            <a:pPr marL="514350" indent="-514350">
              <a:buAutoNum type="arabicPeriod"/>
            </a:pPr>
            <a:r>
              <a:rPr lang="fr-CA" dirty="0" smtClean="0"/>
              <a:t>Retour sur l’atelier de </a:t>
            </a:r>
            <a:r>
              <a:rPr lang="fr-CA" dirty="0" err="1" smtClean="0"/>
              <a:t>codéveloppement</a:t>
            </a:r>
            <a:r>
              <a:rPr lang="fr-CA" dirty="0" smtClean="0"/>
              <a:t>, échanges de groupe</a:t>
            </a:r>
          </a:p>
          <a:p>
            <a:pPr marL="514350" indent="-514350">
              <a:buAutoNum type="arabicPeriod"/>
            </a:pPr>
            <a:r>
              <a:rPr lang="fr-CA" dirty="0" smtClean="0"/>
              <a:t>Éthique professionnelle en enseignement (2 périodes)</a:t>
            </a:r>
          </a:p>
          <a:p>
            <a:pPr marL="514350" indent="-514350">
              <a:buAutoNum type="arabicPeriod"/>
            </a:pPr>
            <a:r>
              <a:rPr lang="fr-CA" dirty="0" smtClean="0"/>
              <a:t>Bilan et prospectives   </a:t>
            </a:r>
          </a:p>
          <a:p>
            <a:pPr marL="514350" indent="-514350">
              <a:buAutoNum type="arabicPeriod"/>
            </a:pPr>
            <a:endParaRPr lang="fr-CA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844">
            <a:off x="4644993" y="5330609"/>
            <a:ext cx="1342726" cy="134272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95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08520" y="267494"/>
            <a:ext cx="9001000" cy="1399032"/>
          </a:xfrm>
        </p:spPr>
        <p:txBody>
          <a:bodyPr>
            <a:normAutofit/>
          </a:bodyPr>
          <a:lstStyle/>
          <a:p>
            <a:pPr algn="ctr"/>
            <a:r>
              <a:rPr lang="fr-CA" b="1" dirty="0" smtClean="0">
                <a:solidFill>
                  <a:schemeClr val="accent1"/>
                </a:solidFill>
              </a:rPr>
              <a:t>Ce que les profs en ont pensé…</a:t>
            </a:r>
            <a:endParaRPr lang="fr-CA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292267"/>
              </p:ext>
            </p:extLst>
          </p:nvPr>
        </p:nvGraphicFramePr>
        <p:xfrm>
          <a:off x="323528" y="1340768"/>
          <a:ext cx="8712968" cy="54000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356484"/>
                <a:gridCol w="4356484"/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Les nouveaux</a:t>
                      </a:r>
                      <a:r>
                        <a:rPr lang="fr-CA" baseline="0" dirty="0" smtClean="0"/>
                        <a:t> enseignants</a:t>
                      </a:r>
                      <a:endParaRPr lang="fr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Les enseignants très</a:t>
                      </a:r>
                      <a:r>
                        <a:rPr lang="fr-CA" baseline="0" dirty="0" smtClean="0"/>
                        <a:t> </a:t>
                      </a:r>
                      <a:r>
                        <a:rPr lang="fr-CA" dirty="0" smtClean="0"/>
                        <a:t>expérimentés</a:t>
                      </a:r>
                      <a:endParaRPr lang="fr-CA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b="1" dirty="0" smtClean="0"/>
                        <a:t>Objectif atteint?</a:t>
                      </a:r>
                      <a:r>
                        <a:rPr lang="fr-CA" b="1" baseline="0" dirty="0" smtClean="0"/>
                        <a:t> OUI!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Thèmes différents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Connaitre</a:t>
                      </a:r>
                      <a:r>
                        <a:rPr lang="fr-CA" baseline="0" dirty="0" smtClean="0"/>
                        <a:t> </a:t>
                      </a:r>
                      <a:r>
                        <a:rPr lang="fr-CA" dirty="0" smtClean="0"/>
                        <a:t>ce qui se passe ailleurs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Réflexion sur ma pédagogie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Vulgarisation des concepts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A" dirty="0" smtClean="0"/>
                        <a:t>Mise en pratique? 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Confrontation de 2 idées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Motivation à faire les lectures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Je n’ai plus peur des silences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Je ne fais plus de résumés pour les élèves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Je rattache ma matière au vécu des élèves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Commencer mon cours avec l’actualité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CA" dirty="0" smtClean="0"/>
                        <a:t>J’ai des idées pour l’an prochain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fr-CA" dirty="0" smtClean="0"/>
                    </a:p>
                    <a:p>
                      <a:endParaRPr lang="fr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="1" dirty="0" smtClean="0"/>
                        <a:t>Objectif atteint?</a:t>
                      </a:r>
                      <a:r>
                        <a:rPr lang="fr-CA" b="1" baseline="0" dirty="0" smtClean="0"/>
                        <a:t> OUI!</a:t>
                      </a:r>
                      <a:endParaRPr lang="fr-CA" b="1" dirty="0" smtClean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sujets abordés sont</a:t>
                      </a:r>
                      <a:r>
                        <a:rPr kumimoji="0" lang="fr-CA" sz="180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adaptés aux profs expérimentés.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variété des personnes participantes a amené une dynamique intéressante.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a été à l’écoute de nos besoins pédagogiques.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ateliers ont suscité des réflexions qui m’ont amené à me remettre en question.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 ateliers m’ont permis de me questionner sur mes propres pratiques.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fr-CA" sz="180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Parfois, on aurait aimé avoir le temps d’explorer plus en profondeur les thématiques abordées.</a:t>
                      </a:r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08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67494"/>
            <a:ext cx="8435280" cy="1399032"/>
          </a:xfrm>
        </p:spPr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Ce que les CP en ont pensé…</a:t>
            </a:r>
            <a:endParaRPr lang="fr-CA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713606"/>
              </p:ext>
            </p:extLst>
          </p:nvPr>
        </p:nvGraphicFramePr>
        <p:xfrm>
          <a:off x="457200" y="1882775"/>
          <a:ext cx="8229602" cy="37490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114801"/>
                <a:gridCol w="4114801"/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Ateliers</a:t>
                      </a:r>
                      <a:r>
                        <a:rPr lang="fr-CA" baseline="0" dirty="0" smtClean="0"/>
                        <a:t> pour l</a:t>
                      </a:r>
                      <a:r>
                        <a:rPr lang="fr-CA" dirty="0" smtClean="0"/>
                        <a:t>es nouveaux</a:t>
                      </a:r>
                      <a:r>
                        <a:rPr lang="fr-CA" baseline="0" dirty="0" smtClean="0"/>
                        <a:t> enseignants</a:t>
                      </a:r>
                      <a:endParaRPr lang="fr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Ateliers</a:t>
                      </a:r>
                      <a:r>
                        <a:rPr lang="fr-CA" baseline="0" dirty="0" smtClean="0"/>
                        <a:t> pour l</a:t>
                      </a:r>
                      <a:r>
                        <a:rPr lang="fr-CA" dirty="0" smtClean="0"/>
                        <a:t>es enseignants très expérimentés</a:t>
                      </a:r>
                      <a:endParaRPr lang="fr-CA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Les</a:t>
                      </a:r>
                      <a:r>
                        <a:rPr lang="fr-CA" baseline="0" dirty="0" smtClean="0"/>
                        <a:t> ateliers ont permis des prises de consciences plus rapides.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Plusieurs remises en questions.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Le défi de passer par-dessus les peurs et les préconceptions.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L’importance du réseau de contact qui se crée.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CA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fr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La posture de réflexivité est un défi, peu importe le niveau</a:t>
                      </a:r>
                      <a:r>
                        <a:rPr lang="fr-CA" baseline="0" dirty="0" smtClean="0"/>
                        <a:t> d’expérience des participants.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Le défi d’ébranler les postures établies dans une pratique depuis un moment.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Le défi de rallier par des thématiques des intentions différentes initialement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Le besoin d’un groupe d’appartenance de confiance</a:t>
                      </a:r>
                      <a:endParaRPr lang="fr-CA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7245">
            <a:off x="1706744" y="5103556"/>
            <a:ext cx="1872208" cy="1402349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73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chemeClr val="accent1"/>
                </a:solidFill>
              </a:rPr>
              <a:t>Bilan et suites  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Les ateliers pour les nouveaux seront répétés en fonction du nombre de profs admissibles.</a:t>
            </a:r>
          </a:p>
          <a:p>
            <a:r>
              <a:rPr lang="fr-CA" dirty="0" smtClean="0"/>
              <a:t>Pour les expérimentés, de nouvelles animations doivent être créées chaque fois, davantage ciblées sur du </a:t>
            </a:r>
            <a:r>
              <a:rPr lang="fr-CA" dirty="0" err="1" smtClean="0"/>
              <a:t>codéveloppement</a:t>
            </a:r>
            <a:r>
              <a:rPr lang="fr-CA" dirty="0" smtClean="0"/>
              <a:t> professionnel.</a:t>
            </a:r>
          </a:p>
          <a:p>
            <a:r>
              <a:rPr lang="fr-CA" dirty="0" smtClean="0"/>
              <a:t>Notre prochaine étape : les profs qui sont dans le milieu!</a:t>
            </a:r>
          </a:p>
          <a:p>
            <a:endParaRPr lang="fr-CA" dirty="0" smtClean="0"/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2711">
            <a:off x="6161993" y="561020"/>
            <a:ext cx="2006058" cy="115212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26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chemeClr val="accent1"/>
                </a:solidFill>
              </a:rPr>
              <a:t>À votre tour!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875">
            <a:off x="2771800" y="2122774"/>
            <a:ext cx="3312368" cy="361048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8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chemeClr val="accent1"/>
                </a:solidFill>
              </a:rPr>
              <a:t>Notre mandat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Développer une offre d’accompagnement pédagogique permettant de soutenir tout le personnel enseignant tout au long de son cheminement professionnel.</a:t>
            </a:r>
          </a:p>
          <a:p>
            <a:endParaRPr lang="fr-CA" dirty="0"/>
          </a:p>
          <a:p>
            <a:pPr marL="64008" indent="0">
              <a:buNone/>
            </a:pPr>
            <a:r>
              <a:rPr lang="fr-CA" dirty="0" smtClean="0"/>
              <a:t>     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4442">
            <a:off x="3635896" y="4765347"/>
            <a:ext cx="1471872" cy="127116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1776">
            <a:off x="5508104" y="4788860"/>
            <a:ext cx="1417420" cy="122413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3218">
            <a:off x="1835696" y="4812373"/>
            <a:ext cx="1417420" cy="12241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13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40568" y="116632"/>
            <a:ext cx="9731424" cy="1399032"/>
          </a:xfrm>
        </p:spPr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Deux groupes aux besoins distincts</a:t>
            </a:r>
            <a:endParaRPr lang="fr-CA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041959"/>
              </p:ext>
            </p:extLst>
          </p:nvPr>
        </p:nvGraphicFramePr>
        <p:xfrm>
          <a:off x="251520" y="1340768"/>
          <a:ext cx="8435280" cy="50292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88232"/>
                <a:gridCol w="3096344"/>
                <a:gridCol w="3250704"/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Des nouveaux</a:t>
                      </a:r>
                      <a:r>
                        <a:rPr lang="fr-CA" baseline="0" dirty="0" smtClean="0"/>
                        <a:t> enseignants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Des enseignants très expérimentés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Qui?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Entre une session et environ 2 ans d’ancienneté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10 ans</a:t>
                      </a:r>
                      <a:r>
                        <a:rPr lang="fr-CA" baseline="0" dirty="0" smtClean="0"/>
                        <a:t> et plus d’ancienneté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Quelques caractéristiques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Besoin d’un premier contact</a:t>
                      </a:r>
                      <a:r>
                        <a:rPr lang="fr-CA" baseline="0" dirty="0" smtClean="0"/>
                        <a:t> avec une formation en pédagogie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Pas prêts à s’investir dans une formation créditée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En</a:t>
                      </a:r>
                      <a:r>
                        <a:rPr lang="fr-CA" baseline="0" dirty="0" smtClean="0"/>
                        <a:t> processus d’évaluation de leurs enseignements</a:t>
                      </a:r>
                      <a:endParaRPr lang="fr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Ont vécu</a:t>
                      </a:r>
                      <a:r>
                        <a:rPr lang="fr-CA" baseline="0" dirty="0" smtClean="0"/>
                        <a:t> le renouvellement massif du personnel enseignant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Possèdent pour la plupart</a:t>
                      </a:r>
                      <a:r>
                        <a:rPr lang="fr-CA" baseline="0" dirty="0" smtClean="0"/>
                        <a:t> une formation créditée en pédagogie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Très sollicités pour l’insertion professionnelle de leurs collègues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 smtClean="0"/>
                        <a:t>L’objectif</a:t>
                      </a:r>
                      <a:r>
                        <a:rPr lang="fr-CA" baseline="0" dirty="0" smtClean="0"/>
                        <a:t> des ateliers</a:t>
                      </a:r>
                      <a:endParaRPr lang="fr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aseline="0" dirty="0" smtClean="0"/>
                        <a:t>Regarder leur profession sous un angle différent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Redynamiser leur réflexion pédagogique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27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468544" cy="1399032"/>
          </a:xfrm>
        </p:spPr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Deux perspectives pour s’éclairer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b="1" dirty="0" smtClean="0"/>
              <a:t>La perspective développementale</a:t>
            </a:r>
          </a:p>
          <a:p>
            <a:pPr lvl="1"/>
            <a:r>
              <a:rPr lang="fr-CA" dirty="0" smtClean="0"/>
              <a:t>Inspirante pour les ateliers des nouveaux enseignants</a:t>
            </a:r>
          </a:p>
          <a:p>
            <a:pPr lvl="1"/>
            <a:r>
              <a:rPr lang="fr-CA" dirty="0" smtClean="0"/>
              <a:t>«</a:t>
            </a:r>
            <a:r>
              <a:rPr lang="fr-CA" dirty="0"/>
              <a:t> [L]e développement professionnel est généralement fondé sur la </a:t>
            </a:r>
            <a:r>
              <a:rPr lang="fr-CA" b="1" dirty="0"/>
              <a:t>succession d’étapes </a:t>
            </a:r>
            <a:r>
              <a:rPr lang="fr-CA" dirty="0"/>
              <a:t>et tient surtout compte des intérêts à la fois de l’employé et de l’organisation. » (</a:t>
            </a:r>
            <a:r>
              <a:rPr lang="fr-CA" dirty="0" err="1"/>
              <a:t>Uwamariya</a:t>
            </a:r>
            <a:r>
              <a:rPr lang="fr-CA" dirty="0"/>
              <a:t> et </a:t>
            </a:r>
            <a:r>
              <a:rPr lang="fr-CA" dirty="0" err="1"/>
              <a:t>Mukamurera</a:t>
            </a:r>
            <a:r>
              <a:rPr lang="fr-CA" dirty="0"/>
              <a:t>, </a:t>
            </a:r>
            <a:r>
              <a:rPr lang="fr-CA" dirty="0" smtClean="0"/>
              <a:t>2005)</a:t>
            </a:r>
          </a:p>
          <a:p>
            <a:pPr lvl="1"/>
            <a:r>
              <a:rPr lang="fr-CA" dirty="0" smtClean="0"/>
              <a:t>Les </a:t>
            </a:r>
            <a:r>
              <a:rPr lang="fr-CA" dirty="0"/>
              <a:t>stades de développement professionnel retenus (</a:t>
            </a:r>
            <a:r>
              <a:rPr lang="fr-CA" dirty="0" err="1"/>
              <a:t>Pratte</a:t>
            </a:r>
            <a:r>
              <a:rPr lang="fr-CA" dirty="0"/>
              <a:t>, 2007) </a:t>
            </a:r>
            <a:r>
              <a:rPr lang="fr-CA" dirty="0" smtClean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Stade </a:t>
            </a:r>
            <a:r>
              <a:rPr lang="fr-CA" dirty="0"/>
              <a:t>de </a:t>
            </a:r>
            <a:r>
              <a:rPr lang="fr-CA" dirty="0" smtClean="0"/>
              <a:t>survie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b="1" dirty="0" smtClean="0"/>
              <a:t>Stade </a:t>
            </a:r>
            <a:r>
              <a:rPr lang="fr-CA" b="1" dirty="0"/>
              <a:t>de </a:t>
            </a:r>
            <a:r>
              <a:rPr lang="fr-CA" b="1" dirty="0" smtClean="0"/>
              <a:t>consolidation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Stade </a:t>
            </a:r>
            <a:r>
              <a:rPr lang="fr-CA" dirty="0"/>
              <a:t>de diversification ou du </a:t>
            </a:r>
            <a:r>
              <a:rPr lang="fr-CA" dirty="0" smtClean="0"/>
              <a:t>renouveau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Stade </a:t>
            </a:r>
            <a:r>
              <a:rPr lang="fr-CA" dirty="0"/>
              <a:t>de maturité ou de rayonnement </a:t>
            </a:r>
            <a:r>
              <a:rPr lang="fr-CA" dirty="0" smtClean="0"/>
              <a:t>professionnel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A" dirty="0" smtClean="0"/>
              <a:t>Stade </a:t>
            </a:r>
            <a:r>
              <a:rPr lang="fr-CA" dirty="0"/>
              <a:t>de désengagement (départ à la </a:t>
            </a:r>
            <a:r>
              <a:rPr lang="fr-CA" dirty="0" smtClean="0"/>
              <a:t>retraite</a:t>
            </a:r>
            <a:r>
              <a:rPr lang="fr-CA" dirty="0"/>
              <a:t>)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0071">
            <a:off x="7524328" y="3861048"/>
            <a:ext cx="1442016" cy="108012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84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9396536" cy="1399032"/>
          </a:xfrm>
        </p:spPr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Deux perspectives pour s’éclairer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b="1" dirty="0" smtClean="0"/>
              <a:t>La perspective développementale</a:t>
            </a:r>
          </a:p>
          <a:p>
            <a:pPr lvl="1"/>
            <a:r>
              <a:rPr lang="fr-CA" dirty="0" smtClean="0"/>
              <a:t>Les ateliers sont centrés sur les besoins des profs se situant au stade </a:t>
            </a:r>
            <a:r>
              <a:rPr lang="fr-CA" dirty="0"/>
              <a:t>de consolidation</a:t>
            </a:r>
          </a:p>
          <a:p>
            <a:pPr lvl="2"/>
            <a:r>
              <a:rPr lang="fr-CA" dirty="0"/>
              <a:t>De la 2</a:t>
            </a:r>
            <a:r>
              <a:rPr lang="fr-CA" baseline="30000" dirty="0"/>
              <a:t>e</a:t>
            </a:r>
            <a:r>
              <a:rPr lang="fr-CA" dirty="0"/>
              <a:t> session à la fin de la 2</a:t>
            </a:r>
            <a:r>
              <a:rPr lang="fr-CA" baseline="30000" dirty="0"/>
              <a:t>e</a:t>
            </a:r>
            <a:r>
              <a:rPr lang="fr-CA" dirty="0"/>
              <a:t> année environ (évaluation administrative)</a:t>
            </a:r>
          </a:p>
          <a:p>
            <a:pPr lvl="2"/>
            <a:r>
              <a:rPr lang="fr-CA" dirty="0"/>
              <a:t>L’attention est portée sur l’acquisition des compétences pour enseigner.</a:t>
            </a:r>
          </a:p>
          <a:p>
            <a:pPr lvl="2"/>
            <a:r>
              <a:rPr lang="fr-CA" dirty="0"/>
              <a:t>Il s’installe une aisance, un confort psychologique et une stabilité.</a:t>
            </a:r>
          </a:p>
          <a:p>
            <a:pPr lvl="2"/>
            <a:r>
              <a:rPr lang="fr-CA" dirty="0"/>
              <a:t>Le prof devient responsable de ses actions.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40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99392" y="332656"/>
            <a:ext cx="9443392" cy="1399032"/>
          </a:xfrm>
        </p:spPr>
        <p:txBody>
          <a:bodyPr>
            <a:normAutofit/>
          </a:bodyPr>
          <a:lstStyle/>
          <a:p>
            <a:pPr algn="ctr"/>
            <a:r>
              <a:rPr lang="fr-CA" b="1" dirty="0" smtClean="0">
                <a:solidFill>
                  <a:schemeClr val="accent1"/>
                </a:solidFill>
              </a:rPr>
              <a:t>Deux perspectives pour s’éclairer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b="1" dirty="0" smtClean="0"/>
              <a:t>La perspective axée sur la professionnalisation</a:t>
            </a:r>
          </a:p>
          <a:p>
            <a:pPr lvl="1"/>
            <a:r>
              <a:rPr lang="fr-CA" dirty="0" smtClean="0"/>
              <a:t>Inspirante pour les ateliers pour les enseignants expérimentés</a:t>
            </a:r>
          </a:p>
          <a:p>
            <a:r>
              <a:rPr lang="fr-CA" dirty="0"/>
              <a:t>Quelques définitions du concept de professionnalisation :</a:t>
            </a:r>
          </a:p>
          <a:p>
            <a:pPr lvl="1"/>
            <a:r>
              <a:rPr lang="fr-CA" dirty="0"/>
              <a:t>« la professionnalisation de l’enseignement implique une </a:t>
            </a:r>
            <a:r>
              <a:rPr lang="fr-CA" b="1" dirty="0"/>
              <a:t>formation théorique </a:t>
            </a:r>
            <a:r>
              <a:rPr lang="fr-CA" dirty="0"/>
              <a:t>et </a:t>
            </a:r>
            <a:r>
              <a:rPr lang="fr-CA" b="1" dirty="0"/>
              <a:t>pratique</a:t>
            </a:r>
            <a:r>
              <a:rPr lang="fr-CA" dirty="0"/>
              <a:t> solide, et repose sur l’</a:t>
            </a:r>
            <a:r>
              <a:rPr lang="fr-CA" b="1" dirty="0"/>
              <a:t>autonomie</a:t>
            </a:r>
            <a:r>
              <a:rPr lang="fr-CA" dirty="0"/>
              <a:t> et sur la place que l’enseignant occupe par rapport aux responsabilités et aux décisions se rapportant à son métier » (Perrenoud, 2001)</a:t>
            </a:r>
          </a:p>
          <a:p>
            <a:pPr lvl="1"/>
            <a:r>
              <a:rPr lang="fr-CA" dirty="0"/>
              <a:t>« la professionnalisation est l’accès à </a:t>
            </a:r>
            <a:r>
              <a:rPr lang="fr-CA" b="1" dirty="0"/>
              <a:t>la capacité de résoudre des problèmes complexes et variés </a:t>
            </a:r>
            <a:r>
              <a:rPr lang="fr-CA" dirty="0"/>
              <a:t>par ses </a:t>
            </a:r>
            <a:r>
              <a:rPr lang="fr-CA" b="1" dirty="0"/>
              <a:t>propres moyens</a:t>
            </a:r>
            <a:r>
              <a:rPr lang="fr-CA" dirty="0"/>
              <a:t>, dans le cadre d’objectifs généraux et d’une </a:t>
            </a:r>
            <a:r>
              <a:rPr lang="fr-CA" b="1" dirty="0"/>
              <a:t>éthique</a:t>
            </a:r>
            <a:r>
              <a:rPr lang="fr-CA" dirty="0"/>
              <a:t>, sans être tenu de suivre des procédures détaillées conçues par d’autres. » (Perrenoud, 2004)</a:t>
            </a:r>
          </a:p>
          <a:p>
            <a:pPr lvl="1"/>
            <a:endParaRPr lang="fr-CA" dirty="0" smtClean="0"/>
          </a:p>
          <a:p>
            <a:pPr lvl="1"/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8331">
            <a:off x="7380311" y="2348880"/>
            <a:ext cx="1525883" cy="108012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15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324528" cy="1399032"/>
          </a:xfrm>
        </p:spPr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Deux perspectives pour s’éclairer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b="1" dirty="0" smtClean="0"/>
              <a:t>La perspective axée sur la professionnalisation</a:t>
            </a:r>
          </a:p>
          <a:p>
            <a:pPr lvl="1"/>
            <a:r>
              <a:rPr lang="fr-CA" dirty="0"/>
              <a:t>Acteur principal de la démarche : le prof, un praticien réflexif</a:t>
            </a:r>
          </a:p>
          <a:p>
            <a:pPr lvl="1"/>
            <a:r>
              <a:rPr lang="fr-CA" dirty="0" smtClean="0"/>
              <a:t>Processus d’apprentissage</a:t>
            </a:r>
          </a:p>
          <a:p>
            <a:pPr lvl="2"/>
            <a:r>
              <a:rPr lang="fr-CA" dirty="0"/>
              <a:t>Processus individuel et collectif d’apprentissage continu (vision constructiviste)</a:t>
            </a:r>
          </a:p>
          <a:p>
            <a:pPr lvl="2"/>
            <a:r>
              <a:rPr lang="fr-CA" dirty="0"/>
              <a:t>Possible seulement avec collaboration, </a:t>
            </a:r>
            <a:r>
              <a:rPr lang="fr-CA" dirty="0" smtClean="0"/>
              <a:t>coopération, </a:t>
            </a:r>
            <a:r>
              <a:rPr lang="fr-CA" dirty="0"/>
              <a:t>culture collective et formation </a:t>
            </a:r>
            <a:r>
              <a:rPr lang="fr-CA" dirty="0" smtClean="0"/>
              <a:t>continue</a:t>
            </a:r>
          </a:p>
          <a:p>
            <a:pPr lvl="1"/>
            <a:r>
              <a:rPr lang="fr-CA" dirty="0" smtClean="0"/>
              <a:t>Processus de recherche et/ou réflexion</a:t>
            </a:r>
            <a:endParaRPr lang="fr-CA" dirty="0"/>
          </a:p>
          <a:p>
            <a:pPr lvl="2"/>
            <a:r>
              <a:rPr lang="fr-CA" dirty="0" smtClean="0"/>
              <a:t>La </a:t>
            </a:r>
            <a:r>
              <a:rPr lang="fr-CA" dirty="0"/>
              <a:t>réflexion dans l’action (pendant le travail) et sur l’action (sur les expériences antérieures) permet à l’enseignant d’analyser sa pratique de façon critique et à en examiner les effets. </a:t>
            </a:r>
          </a:p>
          <a:p>
            <a:pPr lvl="2"/>
            <a:r>
              <a:rPr lang="fr-CA" dirty="0"/>
              <a:t>Théorisation de ses actions et de ses expériences par la réflexion.</a:t>
            </a:r>
          </a:p>
          <a:p>
            <a:pPr lvl="1"/>
            <a:endParaRPr lang="fr-CA" dirty="0" smtClean="0"/>
          </a:p>
          <a:p>
            <a:pPr lvl="1"/>
            <a:endParaRPr lang="fr-CA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12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chemeClr val="accent1"/>
                </a:solidFill>
                <a:effectLst/>
              </a:rPr>
              <a:t>Formule des ateliers</a:t>
            </a:r>
            <a:endParaRPr lang="fr-CA" b="1" dirty="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624490"/>
              </p:ext>
            </p:extLst>
          </p:nvPr>
        </p:nvGraphicFramePr>
        <p:xfrm>
          <a:off x="457200" y="1882775"/>
          <a:ext cx="8229602" cy="40386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114801"/>
                <a:gridCol w="4114801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fr-CA" dirty="0" smtClean="0"/>
                        <a:t>Ce qui est commun…</a:t>
                      </a:r>
                      <a:endParaRPr lang="fr-CA" dirty="0"/>
                    </a:p>
                  </a:txBody>
                  <a:tcPr marL="91439" marR="91439"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CA" dirty="0" smtClean="0"/>
                        <a:t>10 ateliers d’une période (50 minutes)</a:t>
                      </a:r>
                    </a:p>
                    <a:p>
                      <a:r>
                        <a:rPr lang="fr-CA" dirty="0" smtClean="0"/>
                        <a:t>Un atelier par semaine, pendant une session</a:t>
                      </a:r>
                    </a:p>
                    <a:p>
                      <a:r>
                        <a:rPr lang="fr-CA" dirty="0" smtClean="0"/>
                        <a:t>Pas de lectures préalables, pas de devoirs, pas d’évaluations</a:t>
                      </a:r>
                    </a:p>
                    <a:p>
                      <a:r>
                        <a:rPr lang="fr-CA" dirty="0" smtClean="0"/>
                        <a:t>Inscription à tous les ateliers exigée</a:t>
                      </a:r>
                    </a:p>
                  </a:txBody>
                  <a:tcPr marL="91439" marR="91439"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CA" dirty="0" smtClean="0"/>
                        <a:t>Ce</a:t>
                      </a:r>
                      <a:r>
                        <a:rPr lang="fr-CA" baseline="0" dirty="0" smtClean="0"/>
                        <a:t> qui est différent…</a:t>
                      </a:r>
                      <a:endParaRPr lang="fr-CA" b="1" dirty="0"/>
                    </a:p>
                  </a:txBody>
                  <a:tcPr marL="91439" marR="91439"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Pour</a:t>
                      </a:r>
                      <a:r>
                        <a:rPr lang="fr-CA" baseline="0" dirty="0" smtClean="0"/>
                        <a:t> les nouveaux enseignants</a:t>
                      </a:r>
                      <a:endParaRPr lang="fr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Pour les enseignants expérimentés</a:t>
                      </a:r>
                      <a:endParaRPr lang="fr-CA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2 ateliers</a:t>
                      </a:r>
                      <a:r>
                        <a:rPr lang="fr-CA" baseline="0" dirty="0" smtClean="0"/>
                        <a:t> théoriques suivis d’un atelier d’échanges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Entièrement élaborés et donnés par la conseillère pédagogique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CA" dirty="0" smtClean="0"/>
                        <a:t>Des ateliers centrés sur le développement</a:t>
                      </a:r>
                      <a:r>
                        <a:rPr lang="fr-CA" baseline="0" dirty="0" smtClean="0"/>
                        <a:t> par les pairs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CA" baseline="0" dirty="0" smtClean="0"/>
                        <a:t>À la fois, des ateliers élaborés et donnés par la conseillère pédagogique et des ateliers par des experts</a:t>
                      </a:r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6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b="1" dirty="0" smtClean="0">
                <a:solidFill>
                  <a:schemeClr val="accent1"/>
                </a:solidFill>
              </a:rPr>
              <a:t>Les ateliers pour les nouveaux enseignants</a:t>
            </a:r>
            <a:endParaRPr lang="fr-CA" b="1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dirty="0"/>
              <a:t>Et si je planifiais le travail des étudiants plutôt que le mien…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Et si la manière était plus importante que la matière…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Période d’échanges, de questions et de mise en commun 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Et si pour mieux enseigner, il fallait déstabiliser les étudiants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Et si la gestion de classe débutait avant le cours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Période d’échanges, de questions et de mise en </a:t>
            </a:r>
            <a:r>
              <a:rPr lang="fr-CA" dirty="0" smtClean="0"/>
              <a:t>commun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Et </a:t>
            </a:r>
            <a:r>
              <a:rPr lang="fr-CA" dirty="0"/>
              <a:t>si je mettais en scène mon cours</a:t>
            </a:r>
            <a:r>
              <a:rPr lang="fr-CA" dirty="0" smtClean="0"/>
              <a:t>….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Et </a:t>
            </a:r>
            <a:r>
              <a:rPr lang="fr-CA" dirty="0"/>
              <a:t>si j’élaborais des évaluations formatives et sommatives qui évaluent mon propre </a:t>
            </a:r>
            <a:r>
              <a:rPr lang="fr-CA" dirty="0" smtClean="0"/>
              <a:t>enseignement…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Période </a:t>
            </a:r>
            <a:r>
              <a:rPr lang="fr-CA" dirty="0"/>
              <a:t>d’échanges, de questions et de mise en </a:t>
            </a:r>
            <a:r>
              <a:rPr lang="fr-CA" dirty="0" smtClean="0"/>
              <a:t>commun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Et </a:t>
            </a:r>
            <a:r>
              <a:rPr lang="fr-CA" dirty="0"/>
              <a:t>si je savais exactement d’où vient mon cours…</a:t>
            </a:r>
          </a:p>
          <a:p>
            <a:pPr marL="514350" indent="-514350">
              <a:buFont typeface="+mj-lt"/>
              <a:buAutoNum type="arabicPeriod"/>
            </a:pPr>
            <a:endParaRPr lang="fr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37312"/>
            <a:ext cx="1457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91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389</TotalTime>
  <Words>926</Words>
  <Application>Microsoft Office PowerPoint</Application>
  <PresentationFormat>Affichage à l'écran (4:3)</PresentationFormat>
  <Paragraphs>129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Verdana</vt:lpstr>
      <vt:lpstr>Wingdings 2</vt:lpstr>
      <vt:lpstr>Verve</vt:lpstr>
      <vt:lpstr>Des ateliers pédagogiques au service du développement professionnel</vt:lpstr>
      <vt:lpstr>Notre mandat</vt:lpstr>
      <vt:lpstr>Deux groupes aux besoins distincts</vt:lpstr>
      <vt:lpstr>Deux perspectives pour s’éclairer</vt:lpstr>
      <vt:lpstr>Deux perspectives pour s’éclairer</vt:lpstr>
      <vt:lpstr>Deux perspectives pour s’éclairer</vt:lpstr>
      <vt:lpstr>Deux perspectives pour s’éclairer</vt:lpstr>
      <vt:lpstr>Formule des ateliers</vt:lpstr>
      <vt:lpstr>Les ateliers pour les nouveaux enseignants</vt:lpstr>
      <vt:lpstr>Les ateliers pour les enseignants expérimentés</vt:lpstr>
      <vt:lpstr>Ce que les profs en ont pensé…</vt:lpstr>
      <vt:lpstr>Ce que les CP en ont pensé…</vt:lpstr>
      <vt:lpstr>Bilan et suites  </vt:lpstr>
      <vt:lpstr>À votre tour!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ateliers pédagogiques au service du développement professionnel</dc:title>
  <dc:creator>MARIANNICK PARIS</dc:creator>
  <cp:lastModifiedBy>Service des technologies de l'information</cp:lastModifiedBy>
  <cp:revision>44</cp:revision>
  <dcterms:created xsi:type="dcterms:W3CDTF">2015-05-07T18:15:15Z</dcterms:created>
  <dcterms:modified xsi:type="dcterms:W3CDTF">2015-06-04T19:42:39Z</dcterms:modified>
</cp:coreProperties>
</file>