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  <p:sldId id="265" r:id="rId9"/>
    <p:sldId id="266" r:id="rId10"/>
    <p:sldId id="263" r:id="rId11"/>
    <p:sldId id="267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-1088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80959-9B39-4D1F-B811-C8C024111030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6E563-AF8D-4562-9C14-D7D9E03C0910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99923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655A-B557-474F-84F4-DC53BE627BF8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32BD5-99A1-4488-9C11-A86B6CD06621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655A-B557-474F-84F4-DC53BE627BF8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32BD5-99A1-4488-9C11-A86B6CD06621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655A-B557-474F-84F4-DC53BE627BF8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32BD5-99A1-4488-9C11-A86B6CD06621}" type="slidenum">
              <a:rPr lang="fr-CA" smtClean="0"/>
              <a:pPr/>
              <a:t>‹#›</a:t>
            </a:fld>
            <a:endParaRPr lang="fr-CA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655A-B557-474F-84F4-DC53BE627BF8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32BD5-99A1-4488-9C11-A86B6CD06621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655A-B557-474F-84F4-DC53BE627BF8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32BD5-99A1-4488-9C11-A86B6CD06621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655A-B557-474F-84F4-DC53BE627BF8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32BD5-99A1-4488-9C11-A86B6CD06621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655A-B557-474F-84F4-DC53BE627BF8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32BD5-99A1-4488-9C11-A86B6CD06621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655A-B557-474F-84F4-DC53BE627BF8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32BD5-99A1-4488-9C11-A86B6CD06621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655A-B557-474F-84F4-DC53BE627BF8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32BD5-99A1-4488-9C11-A86B6CD06621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655A-B557-474F-84F4-DC53BE627BF8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32BD5-99A1-4488-9C11-A86B6CD06621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655A-B557-474F-84F4-DC53BE627BF8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32BD5-99A1-4488-9C11-A86B6CD06621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AB9655A-B557-474F-84F4-DC53BE627BF8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FA32BD5-99A1-4488-9C11-A86B6CD06621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qpc.qc.ca/sites/default/files/revue/Lefebvre-Vol_%2026-4_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rofweb.ca/publications/recits/des-selfies-video-en-class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Atelier 307 : Selfie-</a:t>
            </a:r>
            <a:r>
              <a:rPr lang="en-CA" dirty="0" err="1" smtClean="0"/>
              <a:t>vidéos</a:t>
            </a:r>
            <a:r>
              <a:rPr lang="en-CA" dirty="0" smtClean="0"/>
              <a:t> – </a:t>
            </a:r>
            <a:r>
              <a:rPr lang="en-CA" dirty="0" err="1" smtClean="0"/>
              <a:t>outil</a:t>
            </a:r>
            <a:r>
              <a:rPr lang="en-CA" dirty="0" smtClean="0"/>
              <a:t> </a:t>
            </a:r>
            <a:r>
              <a:rPr lang="en-CA" dirty="0" err="1" smtClean="0"/>
              <a:t>pédagogique</a:t>
            </a:r>
            <a:r>
              <a:rPr lang="en-CA" dirty="0" smtClean="0"/>
              <a:t> du </a:t>
            </a:r>
            <a:r>
              <a:rPr lang="en-CA" dirty="0" err="1" smtClean="0"/>
              <a:t>côté</a:t>
            </a:r>
            <a:r>
              <a:rPr lang="en-CA" dirty="0" smtClean="0"/>
              <a:t> </a:t>
            </a:r>
            <a:r>
              <a:rPr lang="en-CA" dirty="0" err="1" smtClean="0"/>
              <a:t>étudiant</a:t>
            </a:r>
            <a:r>
              <a:rPr lang="en-CA" dirty="0" smtClean="0"/>
              <a:t> et </a:t>
            </a:r>
            <a:r>
              <a:rPr lang="en-CA" dirty="0" err="1" smtClean="0"/>
              <a:t>enseignant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Par Charles </a:t>
            </a:r>
            <a:r>
              <a:rPr lang="en-CA" dirty="0" err="1" smtClean="0"/>
              <a:t>Laporte</a:t>
            </a:r>
            <a:r>
              <a:rPr lang="en-CA" dirty="0" smtClean="0"/>
              <a:t>, </a:t>
            </a:r>
            <a:r>
              <a:rPr lang="en-CA" dirty="0" err="1" smtClean="0"/>
              <a:t>Collège</a:t>
            </a:r>
            <a:r>
              <a:rPr lang="en-CA" dirty="0" smtClean="0"/>
              <a:t> LaSalle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5279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>
                <a:solidFill>
                  <a:schemeClr val="tx1"/>
                </a:solidFill>
              </a:rPr>
              <a:t>Expérience</a:t>
            </a:r>
            <a:r>
              <a:rPr lang="en-CA" dirty="0" smtClean="0">
                <a:solidFill>
                  <a:schemeClr val="tx1"/>
                </a:solidFill>
              </a:rPr>
              <a:t> no1 : Le selfie-</a:t>
            </a:r>
            <a:r>
              <a:rPr lang="en-CA" dirty="0" err="1" smtClean="0">
                <a:solidFill>
                  <a:schemeClr val="tx1"/>
                </a:solidFill>
              </a:rPr>
              <a:t>vidéo</a:t>
            </a:r>
            <a:r>
              <a:rPr lang="en-CA" dirty="0" smtClean="0">
                <a:solidFill>
                  <a:schemeClr val="tx1"/>
                </a:solidFill>
              </a:rPr>
              <a:t> avec </a:t>
            </a:r>
            <a:r>
              <a:rPr lang="en-CA" dirty="0" err="1" smtClean="0">
                <a:solidFill>
                  <a:schemeClr val="tx1"/>
                </a:solidFill>
              </a:rPr>
              <a:t>votre</a:t>
            </a:r>
            <a:r>
              <a:rPr lang="en-CA" dirty="0" smtClean="0">
                <a:solidFill>
                  <a:schemeClr val="tx1"/>
                </a:solidFill>
              </a:rPr>
              <a:t> </a:t>
            </a:r>
            <a:r>
              <a:rPr lang="en-CA" dirty="0" err="1" smtClean="0">
                <a:solidFill>
                  <a:schemeClr val="tx1"/>
                </a:solidFill>
              </a:rPr>
              <a:t>cellulaire</a:t>
            </a:r>
            <a:endParaRPr lang="fr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1439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err="1" smtClean="0">
                <a:solidFill>
                  <a:schemeClr val="tx1"/>
                </a:solidFill>
              </a:rPr>
              <a:t>Expérience</a:t>
            </a:r>
            <a:r>
              <a:rPr lang="en-CA" dirty="0" smtClean="0">
                <a:solidFill>
                  <a:schemeClr val="tx1"/>
                </a:solidFill>
              </a:rPr>
              <a:t> no2: Le selfie-</a:t>
            </a:r>
            <a:r>
              <a:rPr lang="en-CA" dirty="0" err="1" smtClean="0">
                <a:solidFill>
                  <a:schemeClr val="tx1"/>
                </a:solidFill>
              </a:rPr>
              <a:t>vidéo</a:t>
            </a:r>
            <a:r>
              <a:rPr lang="en-CA" dirty="0" smtClean="0">
                <a:solidFill>
                  <a:schemeClr val="tx1"/>
                </a:solidFill>
              </a:rPr>
              <a:t> sur Screencast-o-matic.com</a:t>
            </a:r>
            <a:endParaRPr lang="fr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5031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Article de </a:t>
            </a:r>
            <a:r>
              <a:rPr lang="en-CA" dirty="0" err="1" smtClean="0"/>
              <a:t>départ</a:t>
            </a:r>
            <a:r>
              <a:rPr lang="en-CA" dirty="0" smtClean="0"/>
              <a:t> et </a:t>
            </a:r>
            <a:r>
              <a:rPr lang="en-CA" dirty="0" err="1" smtClean="0"/>
              <a:t>expérience</a:t>
            </a:r>
            <a:r>
              <a:rPr lang="en-CA" dirty="0" smtClean="0"/>
              <a:t> </a:t>
            </a:r>
            <a:r>
              <a:rPr lang="en-CA" dirty="0" err="1" smtClean="0"/>
              <a:t>étudiante</a:t>
            </a:r>
            <a:endParaRPr lang="en-CA" dirty="0" smtClean="0"/>
          </a:p>
          <a:p>
            <a:r>
              <a:rPr lang="en-CA" dirty="0" smtClean="0"/>
              <a:t>Le selfie-</a:t>
            </a:r>
            <a:r>
              <a:rPr lang="en-CA" dirty="0" err="1" smtClean="0"/>
              <a:t>vidéo</a:t>
            </a:r>
            <a:r>
              <a:rPr lang="en-CA" dirty="0" smtClean="0"/>
              <a:t>? </a:t>
            </a:r>
            <a:r>
              <a:rPr lang="en-CA" dirty="0" err="1" smtClean="0"/>
              <a:t>Une</a:t>
            </a:r>
            <a:r>
              <a:rPr lang="en-CA" dirty="0" smtClean="0"/>
              <a:t> </a:t>
            </a:r>
            <a:r>
              <a:rPr lang="en-CA" dirty="0" err="1" smtClean="0"/>
              <a:t>drôle</a:t>
            </a:r>
            <a:r>
              <a:rPr lang="en-CA" dirty="0" smtClean="0"/>
              <a:t> de </a:t>
            </a:r>
            <a:r>
              <a:rPr lang="en-CA" dirty="0" err="1" smtClean="0"/>
              <a:t>pratique</a:t>
            </a:r>
            <a:r>
              <a:rPr lang="en-CA" dirty="0" smtClean="0"/>
              <a:t>…</a:t>
            </a:r>
            <a:r>
              <a:rPr lang="en-CA" dirty="0" err="1" smtClean="0"/>
              <a:t>définition</a:t>
            </a:r>
            <a:endParaRPr lang="en-CA" dirty="0" smtClean="0"/>
          </a:p>
          <a:p>
            <a:r>
              <a:rPr lang="en-CA" dirty="0" err="1" smtClean="0"/>
              <a:t>Dans</a:t>
            </a:r>
            <a:r>
              <a:rPr lang="en-CA" dirty="0" smtClean="0"/>
              <a:t> </a:t>
            </a:r>
            <a:r>
              <a:rPr lang="en-CA" dirty="0" err="1" smtClean="0"/>
              <a:t>votre</a:t>
            </a:r>
            <a:r>
              <a:rPr lang="en-CA" dirty="0" smtClean="0"/>
              <a:t> </a:t>
            </a:r>
            <a:r>
              <a:rPr lang="en-CA" dirty="0" err="1" smtClean="0"/>
              <a:t>pratique</a:t>
            </a:r>
            <a:r>
              <a:rPr lang="en-CA" dirty="0" smtClean="0"/>
              <a:t>? </a:t>
            </a:r>
          </a:p>
          <a:p>
            <a:r>
              <a:rPr lang="en-CA" dirty="0" smtClean="0"/>
              <a:t>Place du </a:t>
            </a:r>
            <a:r>
              <a:rPr lang="en-CA" dirty="0" err="1" smtClean="0"/>
              <a:t>cellulaire</a:t>
            </a:r>
            <a:r>
              <a:rPr lang="en-CA" dirty="0" smtClean="0"/>
              <a:t>?</a:t>
            </a:r>
          </a:p>
          <a:p>
            <a:r>
              <a:rPr lang="en-CA" dirty="0" smtClean="0"/>
              <a:t>Options de </a:t>
            </a:r>
            <a:r>
              <a:rPr lang="en-CA" dirty="0" err="1" smtClean="0"/>
              <a:t>partage</a:t>
            </a:r>
            <a:endParaRPr lang="en-CA" dirty="0" smtClean="0"/>
          </a:p>
          <a:p>
            <a:r>
              <a:rPr lang="en-CA" dirty="0" err="1" smtClean="0"/>
              <a:t>Utilités</a:t>
            </a:r>
            <a:r>
              <a:rPr lang="en-CA" dirty="0" smtClean="0"/>
              <a:t> du </a:t>
            </a:r>
            <a:r>
              <a:rPr lang="en-CA" dirty="0" err="1" smtClean="0"/>
              <a:t>côté</a:t>
            </a:r>
            <a:r>
              <a:rPr lang="en-CA" dirty="0" smtClean="0"/>
              <a:t> </a:t>
            </a:r>
            <a:r>
              <a:rPr lang="en-CA" dirty="0" err="1" smtClean="0"/>
              <a:t>enseignant</a:t>
            </a:r>
            <a:endParaRPr lang="en-CA" dirty="0" smtClean="0"/>
          </a:p>
          <a:p>
            <a:r>
              <a:rPr lang="en-CA" dirty="0" err="1"/>
              <a:t>Expérience</a:t>
            </a:r>
            <a:r>
              <a:rPr lang="en-CA" dirty="0"/>
              <a:t> no1</a:t>
            </a:r>
          </a:p>
          <a:p>
            <a:r>
              <a:rPr lang="en-CA" dirty="0" err="1" smtClean="0"/>
              <a:t>Expérience</a:t>
            </a:r>
            <a:r>
              <a:rPr lang="en-CA" dirty="0" smtClean="0"/>
              <a:t> no2</a:t>
            </a:r>
          </a:p>
          <a:p>
            <a:endParaRPr lang="en-CA" dirty="0" smtClean="0"/>
          </a:p>
          <a:p>
            <a:endParaRPr lang="en-CA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PLANIFICATION du </a:t>
            </a:r>
            <a:r>
              <a:rPr lang="en-CA" dirty="0" err="1" smtClean="0"/>
              <a:t>sujet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9546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>
                <a:hlinkClick r:id="rId2"/>
              </a:rPr>
              <a:t>http://aqpc.qc.ca/sites/default/files/revue/Lefebvre-Vol_%252026-4_.pdf</a:t>
            </a:r>
            <a:endParaRPr lang="fr-CA" dirty="0"/>
          </a:p>
          <a:p>
            <a:r>
              <a:rPr lang="fr-CA" dirty="0" err="1" smtClean="0"/>
              <a:t>Oberg</a:t>
            </a:r>
            <a:r>
              <a:rPr lang="fr-CA" dirty="0" smtClean="0"/>
              <a:t> (1992)  - méthode d’autoévaluation</a:t>
            </a:r>
          </a:p>
          <a:p>
            <a:pPr marL="759143" lvl="1" indent="-457200">
              <a:buAutoNum type="arabicParenR"/>
            </a:pPr>
            <a:r>
              <a:rPr lang="fr-CA" dirty="0" smtClean="0"/>
              <a:t>la </a:t>
            </a:r>
            <a:r>
              <a:rPr lang="fr-CA" dirty="0"/>
              <a:t>description de la situation pédagogique, </a:t>
            </a:r>
            <a:endParaRPr lang="fr-CA" dirty="0" smtClean="0"/>
          </a:p>
          <a:p>
            <a:pPr marL="759143" lvl="1" indent="-457200">
              <a:buAutoNum type="arabicParenR"/>
            </a:pPr>
            <a:r>
              <a:rPr lang="fr-CA" dirty="0" smtClean="0"/>
              <a:t>l’analyse</a:t>
            </a:r>
            <a:r>
              <a:rPr lang="fr-CA" dirty="0"/>
              <a:t>, </a:t>
            </a:r>
            <a:endParaRPr lang="fr-CA" dirty="0" smtClean="0"/>
          </a:p>
          <a:p>
            <a:pPr marL="759143" lvl="1" indent="-457200">
              <a:buAutoNum type="arabicParenR"/>
            </a:pPr>
            <a:r>
              <a:rPr lang="fr-CA" dirty="0" smtClean="0"/>
              <a:t>la critique,</a:t>
            </a:r>
          </a:p>
          <a:p>
            <a:pPr marL="759143" lvl="1" indent="-457200">
              <a:buAutoNum type="arabicParenR"/>
            </a:pPr>
            <a:r>
              <a:rPr lang="fr-CA" dirty="0" smtClean="0"/>
              <a:t>l’intervention</a:t>
            </a:r>
            <a:r>
              <a:rPr lang="fr-CA" dirty="0"/>
              <a:t>. 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Article de </a:t>
            </a:r>
            <a:r>
              <a:rPr lang="en-CA" dirty="0" err="1" smtClean="0"/>
              <a:t>départ</a:t>
            </a:r>
            <a:r>
              <a:rPr lang="en-CA" dirty="0" smtClean="0"/>
              <a:t> et </a:t>
            </a:r>
            <a:r>
              <a:rPr lang="en-CA" dirty="0" err="1" smtClean="0"/>
              <a:t>expérience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803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Expérience</a:t>
            </a:r>
            <a:r>
              <a:rPr lang="en-CA" dirty="0" smtClean="0"/>
              <a:t> de Julie Lefebvre (UQAM) - </a:t>
            </a:r>
            <a:r>
              <a:rPr lang="fr-CA" dirty="0" smtClean="0"/>
              <a:t>Un dispositif en soutien au développement de la pratique réflexive enseignante : explications</a:t>
            </a:r>
          </a:p>
          <a:p>
            <a:pPr lvl="1"/>
            <a:r>
              <a:rPr lang="en-CA" dirty="0" err="1" smtClean="0"/>
              <a:t>Rétroaction</a:t>
            </a:r>
            <a:r>
              <a:rPr lang="en-CA" dirty="0" smtClean="0"/>
              <a:t> </a:t>
            </a:r>
            <a:r>
              <a:rPr lang="en-CA" dirty="0" err="1" smtClean="0"/>
              <a:t>vidéo</a:t>
            </a:r>
            <a:r>
              <a:rPr lang="en-CA" dirty="0" smtClean="0"/>
              <a:t>,</a:t>
            </a:r>
          </a:p>
          <a:p>
            <a:pPr lvl="1"/>
            <a:r>
              <a:rPr lang="en-CA" dirty="0" err="1" smtClean="0"/>
              <a:t>Autoévaluation</a:t>
            </a:r>
            <a:endParaRPr lang="en-CA" dirty="0" smtClean="0"/>
          </a:p>
          <a:p>
            <a:pPr lvl="1"/>
            <a:r>
              <a:rPr lang="en-CA" dirty="0" err="1" smtClean="0"/>
              <a:t>Autoconfrontation</a:t>
            </a:r>
            <a:r>
              <a:rPr lang="en-CA" dirty="0" smtClean="0"/>
              <a:t> simple</a:t>
            </a:r>
            <a:endParaRPr lang="fr-CA" dirty="0"/>
          </a:p>
          <a:p>
            <a:r>
              <a:rPr lang="en-CA" dirty="0">
                <a:hlinkClick r:id="rId2"/>
              </a:rPr>
              <a:t>http://</a:t>
            </a:r>
            <a:r>
              <a:rPr lang="en-CA" dirty="0" smtClean="0">
                <a:hlinkClick r:id="rId2"/>
              </a:rPr>
              <a:t>www.profweb.ca/publications/recits/des-selfies-video-en-classe</a:t>
            </a:r>
            <a:r>
              <a:rPr lang="en-CA" dirty="0" smtClean="0"/>
              <a:t> (</a:t>
            </a:r>
            <a:r>
              <a:rPr lang="en-CA" smtClean="0"/>
              <a:t>mon article)</a:t>
            </a:r>
            <a:endParaRPr lang="en-CA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Article de </a:t>
            </a:r>
            <a:r>
              <a:rPr lang="en-CA" dirty="0" err="1"/>
              <a:t>départ</a:t>
            </a:r>
            <a:r>
              <a:rPr lang="en-CA" dirty="0"/>
              <a:t> et </a:t>
            </a:r>
            <a:r>
              <a:rPr lang="en-CA" dirty="0" err="1"/>
              <a:t>expérience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5513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Définition</a:t>
            </a:r>
            <a:r>
              <a:rPr lang="en-CA" dirty="0" smtClean="0"/>
              <a:t> de </a:t>
            </a:r>
            <a:r>
              <a:rPr lang="en-CA" dirty="0" err="1" smtClean="0"/>
              <a:t>l’activité</a:t>
            </a:r>
            <a:r>
              <a:rPr lang="en-CA" dirty="0" smtClean="0"/>
              <a:t> : </a:t>
            </a:r>
          </a:p>
          <a:p>
            <a:pPr lvl="1"/>
            <a:r>
              <a:rPr lang="en-CA" dirty="0" err="1" smtClean="0"/>
              <a:t>Résolution</a:t>
            </a:r>
            <a:r>
              <a:rPr lang="en-CA" dirty="0" smtClean="0"/>
              <a:t> du </a:t>
            </a:r>
            <a:r>
              <a:rPr lang="en-CA" dirty="0" err="1" smtClean="0"/>
              <a:t>problème</a:t>
            </a:r>
            <a:r>
              <a:rPr lang="en-CA" dirty="0" smtClean="0"/>
              <a:t> sur </a:t>
            </a:r>
            <a:r>
              <a:rPr lang="en-CA" dirty="0" err="1" smtClean="0"/>
              <a:t>séquence</a:t>
            </a:r>
            <a:r>
              <a:rPr lang="en-CA" dirty="0" smtClean="0"/>
              <a:t> </a:t>
            </a:r>
            <a:r>
              <a:rPr lang="en-CA" dirty="0" err="1" smtClean="0"/>
              <a:t>vidéo</a:t>
            </a:r>
            <a:endParaRPr lang="en-CA" dirty="0" smtClean="0"/>
          </a:p>
          <a:p>
            <a:pPr lvl="1"/>
            <a:r>
              <a:rPr lang="en-CA" dirty="0" smtClean="0"/>
              <a:t>Explications </a:t>
            </a:r>
            <a:r>
              <a:rPr lang="en-CA" dirty="0" err="1" smtClean="0"/>
              <a:t>orales</a:t>
            </a:r>
            <a:r>
              <a:rPr lang="en-CA" dirty="0" smtClean="0"/>
              <a:t> des </a:t>
            </a:r>
            <a:r>
              <a:rPr lang="en-CA" dirty="0" err="1" smtClean="0"/>
              <a:t>pensées</a:t>
            </a:r>
            <a:r>
              <a:rPr lang="en-CA" dirty="0" smtClean="0"/>
              <a:t>, de </a:t>
            </a:r>
            <a:r>
              <a:rPr lang="en-CA" dirty="0" err="1" smtClean="0"/>
              <a:t>ce</a:t>
            </a:r>
            <a:r>
              <a:rPr lang="en-CA" dirty="0" smtClean="0"/>
              <a:t> que </a:t>
            </a:r>
            <a:r>
              <a:rPr lang="en-CA" dirty="0" err="1" smtClean="0"/>
              <a:t>l’étudiant</a:t>
            </a:r>
            <a:r>
              <a:rPr lang="en-CA" dirty="0" smtClean="0"/>
              <a:t> </a:t>
            </a:r>
            <a:r>
              <a:rPr lang="en-CA" dirty="0" err="1" smtClean="0"/>
              <a:t>comprend</a:t>
            </a:r>
            <a:r>
              <a:rPr lang="en-CA" dirty="0" smtClean="0"/>
              <a:t> de la </a:t>
            </a:r>
            <a:r>
              <a:rPr lang="en-CA" dirty="0" err="1" smtClean="0"/>
              <a:t>matière</a:t>
            </a:r>
            <a:r>
              <a:rPr lang="en-CA" dirty="0" smtClean="0"/>
              <a:t> et du </a:t>
            </a:r>
            <a:r>
              <a:rPr lang="en-CA" dirty="0" err="1" smtClean="0"/>
              <a:t>problème</a:t>
            </a:r>
            <a:endParaRPr lang="en-CA" dirty="0" smtClean="0"/>
          </a:p>
          <a:p>
            <a:r>
              <a:rPr lang="en-CA" dirty="0" err="1" smtClean="0"/>
              <a:t>Environnement</a:t>
            </a:r>
            <a:r>
              <a:rPr lang="en-CA" dirty="0" smtClean="0"/>
              <a:t> pour la </a:t>
            </a:r>
            <a:r>
              <a:rPr lang="en-CA" dirty="0" err="1" smtClean="0"/>
              <a:t>séquence</a:t>
            </a:r>
            <a:r>
              <a:rPr lang="en-CA" dirty="0" smtClean="0"/>
              <a:t> :</a:t>
            </a:r>
          </a:p>
          <a:p>
            <a:pPr lvl="1"/>
            <a:r>
              <a:rPr lang="en-CA" dirty="0" err="1" smtClean="0"/>
              <a:t>Dans</a:t>
            </a:r>
            <a:r>
              <a:rPr lang="en-CA" dirty="0" smtClean="0"/>
              <a:t> mon </a:t>
            </a:r>
            <a:r>
              <a:rPr lang="en-CA" dirty="0" err="1" smtClean="0"/>
              <a:t>cas</a:t>
            </a:r>
            <a:r>
              <a:rPr lang="en-CA" dirty="0" smtClean="0"/>
              <a:t> : non </a:t>
            </a:r>
            <a:r>
              <a:rPr lang="en-CA" dirty="0" err="1" smtClean="0"/>
              <a:t>précisé</a:t>
            </a:r>
            <a:r>
              <a:rPr lang="en-CA" dirty="0" smtClean="0"/>
              <a:t> aux </a:t>
            </a:r>
            <a:r>
              <a:rPr lang="en-CA" dirty="0" err="1" smtClean="0"/>
              <a:t>étudiants</a:t>
            </a:r>
            <a:endParaRPr lang="en-CA" dirty="0" smtClean="0"/>
          </a:p>
          <a:p>
            <a:pPr lvl="1"/>
            <a:r>
              <a:rPr lang="en-CA" dirty="0" err="1" smtClean="0"/>
              <a:t>Devant</a:t>
            </a:r>
            <a:r>
              <a:rPr lang="en-CA" dirty="0" smtClean="0"/>
              <a:t> un tableau </a:t>
            </a:r>
            <a:r>
              <a:rPr lang="en-CA" dirty="0" err="1" smtClean="0"/>
              <a:t>en</a:t>
            </a:r>
            <a:r>
              <a:rPr lang="en-CA" dirty="0" smtClean="0"/>
              <a:t> </a:t>
            </a:r>
            <a:r>
              <a:rPr lang="en-CA" dirty="0" err="1" smtClean="0"/>
              <a:t>classe</a:t>
            </a:r>
            <a:r>
              <a:rPr lang="en-CA" dirty="0" smtClean="0"/>
              <a:t>, </a:t>
            </a:r>
            <a:r>
              <a:rPr lang="en-CA" dirty="0" err="1" smtClean="0"/>
              <a:t>devant</a:t>
            </a:r>
            <a:r>
              <a:rPr lang="en-CA" dirty="0" smtClean="0"/>
              <a:t> </a:t>
            </a:r>
            <a:r>
              <a:rPr lang="en-CA" dirty="0" err="1" smtClean="0"/>
              <a:t>une</a:t>
            </a:r>
            <a:r>
              <a:rPr lang="en-CA" dirty="0" smtClean="0"/>
              <a:t> </a:t>
            </a:r>
            <a:r>
              <a:rPr lang="en-CA" dirty="0" err="1" smtClean="0"/>
              <a:t>feuille</a:t>
            </a:r>
            <a:r>
              <a:rPr lang="en-CA" dirty="0" smtClean="0"/>
              <a:t> de </a:t>
            </a:r>
            <a:r>
              <a:rPr lang="en-CA" dirty="0" err="1" smtClean="0"/>
              <a:t>papier</a:t>
            </a:r>
            <a:r>
              <a:rPr lang="en-CA" dirty="0" smtClean="0"/>
              <a:t> (hors champ </a:t>
            </a:r>
            <a:r>
              <a:rPr lang="en-CA" dirty="0" err="1" smtClean="0"/>
              <a:t>ou</a:t>
            </a:r>
            <a:r>
              <a:rPr lang="en-CA" dirty="0" smtClean="0"/>
              <a:t> se </a:t>
            </a:r>
            <a:r>
              <a:rPr lang="en-CA" dirty="0" err="1" smtClean="0"/>
              <a:t>filmant</a:t>
            </a:r>
            <a:r>
              <a:rPr lang="en-CA" dirty="0" smtClean="0"/>
              <a:t>)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 selfie-</a:t>
            </a:r>
            <a:r>
              <a:rPr lang="en-CA" dirty="0" err="1" smtClean="0"/>
              <a:t>vidéo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1809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Clairement</a:t>
            </a:r>
            <a:r>
              <a:rPr lang="en-CA" dirty="0" smtClean="0"/>
              <a:t>! </a:t>
            </a:r>
            <a:r>
              <a:rPr lang="en-CA" dirty="0" smtClean="0">
                <a:sym typeface="Wingdings" panose="05000000000000000000" pitchFamily="2" charset="2"/>
              </a:rPr>
              <a:t> On </a:t>
            </a:r>
            <a:r>
              <a:rPr lang="en-CA" dirty="0" err="1" smtClean="0">
                <a:sym typeface="Wingdings" panose="05000000000000000000" pitchFamily="2" charset="2"/>
              </a:rPr>
              <a:t>touche</a:t>
            </a:r>
            <a:r>
              <a:rPr lang="en-CA" dirty="0" smtClean="0">
                <a:sym typeface="Wingdings" panose="05000000000000000000" pitchFamily="2" charset="2"/>
              </a:rPr>
              <a:t> à </a:t>
            </a:r>
            <a:r>
              <a:rPr lang="en-CA" dirty="0" err="1" smtClean="0">
                <a:sym typeface="Wingdings" panose="05000000000000000000" pitchFamily="2" charset="2"/>
              </a:rPr>
              <a:t>plein</a:t>
            </a:r>
            <a:r>
              <a:rPr lang="en-CA" dirty="0" smtClean="0">
                <a:sym typeface="Wingdings" panose="05000000000000000000" pitchFamily="2" charset="2"/>
              </a:rPr>
              <a:t> de types </a:t>
            </a:r>
            <a:r>
              <a:rPr lang="en-CA" dirty="0" err="1" smtClean="0">
                <a:sym typeface="Wingdings" panose="05000000000000000000" pitchFamily="2" charset="2"/>
              </a:rPr>
              <a:t>d’interactions</a:t>
            </a:r>
            <a:r>
              <a:rPr lang="en-CA" dirty="0" smtClean="0">
                <a:sym typeface="Wingdings" panose="05000000000000000000" pitchFamily="2" charset="2"/>
              </a:rPr>
              <a:t> :</a:t>
            </a:r>
          </a:p>
          <a:p>
            <a:pPr lvl="1"/>
            <a:r>
              <a:rPr lang="en-CA" dirty="0" err="1" smtClean="0">
                <a:sym typeface="Wingdings" panose="05000000000000000000" pitchFamily="2" charset="2"/>
              </a:rPr>
              <a:t>Partage</a:t>
            </a:r>
            <a:r>
              <a:rPr lang="en-CA" dirty="0" smtClean="0">
                <a:sym typeface="Wingdings" panose="05000000000000000000" pitchFamily="2" charset="2"/>
              </a:rPr>
              <a:t> sur le forum de discussion </a:t>
            </a:r>
            <a:r>
              <a:rPr lang="en-CA" dirty="0" err="1" smtClean="0">
                <a:sym typeface="Wingdings" panose="05000000000000000000" pitchFamily="2" charset="2"/>
              </a:rPr>
              <a:t>d’Omnivox</a:t>
            </a:r>
            <a:r>
              <a:rPr lang="en-CA" dirty="0" smtClean="0">
                <a:sym typeface="Wingdings" panose="05000000000000000000" pitchFamily="2" charset="2"/>
              </a:rPr>
              <a:t> et </a:t>
            </a:r>
            <a:r>
              <a:rPr lang="en-CA" dirty="0" err="1" smtClean="0">
                <a:sym typeface="Wingdings" panose="05000000000000000000" pitchFamily="2" charset="2"/>
              </a:rPr>
              <a:t>une</a:t>
            </a:r>
            <a:r>
              <a:rPr lang="en-CA" dirty="0" smtClean="0">
                <a:sym typeface="Wingdings" panose="05000000000000000000" pitchFamily="2" charset="2"/>
              </a:rPr>
              <a:t> </a:t>
            </a:r>
            <a:r>
              <a:rPr lang="en-CA" dirty="0" err="1" smtClean="0">
                <a:sym typeface="Wingdings" panose="05000000000000000000" pitchFamily="2" charset="2"/>
              </a:rPr>
              <a:t>plateforme</a:t>
            </a:r>
            <a:r>
              <a:rPr lang="en-CA" dirty="0" smtClean="0">
                <a:sym typeface="Wingdings" panose="05000000000000000000" pitchFamily="2" charset="2"/>
              </a:rPr>
              <a:t> de </a:t>
            </a:r>
            <a:r>
              <a:rPr lang="en-CA" dirty="0" err="1" smtClean="0">
                <a:sym typeface="Wingdings" panose="05000000000000000000" pitchFamily="2" charset="2"/>
              </a:rPr>
              <a:t>partage</a:t>
            </a:r>
            <a:r>
              <a:rPr lang="en-CA" dirty="0" smtClean="0">
                <a:sym typeface="Wingdings" panose="05000000000000000000" pitchFamily="2" charset="2"/>
              </a:rPr>
              <a:t> (</a:t>
            </a:r>
            <a:r>
              <a:rPr lang="en-CA" dirty="0" err="1" smtClean="0">
                <a:sym typeface="Wingdings" panose="05000000000000000000" pitchFamily="2" charset="2"/>
              </a:rPr>
              <a:t>Étudiant</a:t>
            </a:r>
            <a:r>
              <a:rPr lang="en-CA" dirty="0">
                <a:sym typeface="Wingdings" panose="05000000000000000000" pitchFamily="2" charset="2"/>
              </a:rPr>
              <a:t> </a:t>
            </a:r>
            <a:r>
              <a:rPr lang="en-CA" dirty="0" smtClean="0">
                <a:sym typeface="Wingdings" panose="05000000000000000000" pitchFamily="2" charset="2"/>
              </a:rPr>
              <a:t>– </a:t>
            </a:r>
            <a:r>
              <a:rPr lang="en-CA" dirty="0" err="1" smtClean="0">
                <a:sym typeface="Wingdings" panose="05000000000000000000" pitchFamily="2" charset="2"/>
              </a:rPr>
              <a:t>groupe-classe</a:t>
            </a:r>
            <a:r>
              <a:rPr lang="en-CA" dirty="0" smtClean="0">
                <a:sym typeface="Wingdings" panose="05000000000000000000" pitchFamily="2" charset="2"/>
              </a:rPr>
              <a:t>)</a:t>
            </a:r>
            <a:r>
              <a:rPr lang="en-CA" dirty="0">
                <a:sym typeface="Wingdings" panose="05000000000000000000" pitchFamily="2" charset="2"/>
              </a:rPr>
              <a:t> </a:t>
            </a:r>
            <a:r>
              <a:rPr lang="en-CA" dirty="0" smtClean="0">
                <a:sym typeface="Wingdings" panose="05000000000000000000" pitchFamily="2" charset="2"/>
              </a:rPr>
              <a:t>et correction/</a:t>
            </a:r>
            <a:r>
              <a:rPr lang="en-CA" dirty="0" err="1" smtClean="0">
                <a:sym typeface="Wingdings" panose="05000000000000000000" pitchFamily="2" charset="2"/>
              </a:rPr>
              <a:t>évaluation</a:t>
            </a:r>
            <a:r>
              <a:rPr lang="en-CA" dirty="0" smtClean="0">
                <a:sym typeface="Wingdings" panose="05000000000000000000" pitchFamily="2" charset="2"/>
              </a:rPr>
              <a:t> par les pairs</a:t>
            </a:r>
          </a:p>
          <a:p>
            <a:pPr lvl="1"/>
            <a:r>
              <a:rPr lang="en-CA" dirty="0" err="1" smtClean="0">
                <a:sym typeface="Wingdings" panose="05000000000000000000" pitchFamily="2" charset="2"/>
              </a:rPr>
              <a:t>Autoévaluation</a:t>
            </a:r>
            <a:r>
              <a:rPr lang="en-CA" dirty="0" smtClean="0">
                <a:sym typeface="Wingdings" panose="05000000000000000000" pitchFamily="2" charset="2"/>
              </a:rPr>
              <a:t> (</a:t>
            </a:r>
            <a:r>
              <a:rPr lang="en-CA" dirty="0" err="1" smtClean="0">
                <a:sym typeface="Wingdings" panose="05000000000000000000" pitchFamily="2" charset="2"/>
              </a:rPr>
              <a:t>étudiant</a:t>
            </a:r>
            <a:r>
              <a:rPr lang="en-CA" dirty="0" smtClean="0">
                <a:sym typeface="Wingdings" panose="05000000000000000000" pitchFamily="2" charset="2"/>
              </a:rPr>
              <a:t> avec </a:t>
            </a:r>
            <a:r>
              <a:rPr lang="en-CA" dirty="0" err="1" smtClean="0">
                <a:sym typeface="Wingdings" panose="05000000000000000000" pitchFamily="2" charset="2"/>
              </a:rPr>
              <a:t>lui-même</a:t>
            </a:r>
            <a:r>
              <a:rPr lang="en-CA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CA" dirty="0" smtClean="0">
                <a:sym typeface="Wingdings" panose="05000000000000000000" pitchFamily="2" charset="2"/>
              </a:rPr>
              <a:t>Correction de </a:t>
            </a:r>
            <a:r>
              <a:rPr lang="en-CA" dirty="0" err="1" smtClean="0">
                <a:sym typeface="Wingdings" panose="05000000000000000000" pitchFamily="2" charset="2"/>
              </a:rPr>
              <a:t>l’enseignant</a:t>
            </a:r>
            <a:r>
              <a:rPr lang="en-CA" dirty="0" smtClean="0">
                <a:sym typeface="Wingdings" panose="05000000000000000000" pitchFamily="2" charset="2"/>
              </a:rPr>
              <a:t> (</a:t>
            </a:r>
            <a:r>
              <a:rPr lang="en-CA" dirty="0" err="1" smtClean="0">
                <a:sym typeface="Wingdings" panose="05000000000000000000" pitchFamily="2" charset="2"/>
              </a:rPr>
              <a:t>Étudiant-enseignant</a:t>
            </a:r>
            <a:r>
              <a:rPr lang="en-CA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CA" dirty="0" err="1" smtClean="0">
                <a:sym typeface="Wingdings" panose="05000000000000000000" pitchFamily="2" charset="2"/>
              </a:rPr>
              <a:t>Révision</a:t>
            </a:r>
            <a:r>
              <a:rPr lang="en-CA" dirty="0" smtClean="0">
                <a:sym typeface="Wingdings" panose="05000000000000000000" pitchFamily="2" charset="2"/>
              </a:rPr>
              <a:t> de </a:t>
            </a:r>
            <a:r>
              <a:rPr lang="en-CA" dirty="0" err="1" smtClean="0">
                <a:sym typeface="Wingdings" panose="05000000000000000000" pitchFamily="2" charset="2"/>
              </a:rPr>
              <a:t>matière</a:t>
            </a:r>
            <a:r>
              <a:rPr lang="en-CA" dirty="0" smtClean="0">
                <a:sym typeface="Wingdings" panose="05000000000000000000" pitchFamily="2" charset="2"/>
              </a:rPr>
              <a:t> </a:t>
            </a:r>
            <a:r>
              <a:rPr lang="en-CA" dirty="0" err="1" smtClean="0">
                <a:sym typeface="Wingdings" panose="05000000000000000000" pitchFamily="2" charset="2"/>
              </a:rPr>
              <a:t>en</a:t>
            </a:r>
            <a:r>
              <a:rPr lang="en-CA" dirty="0" smtClean="0">
                <a:sym typeface="Wingdings" panose="05000000000000000000" pitchFamily="2" charset="2"/>
              </a:rPr>
              <a:t> </a:t>
            </a:r>
            <a:r>
              <a:rPr lang="en-CA" dirty="0" err="1" smtClean="0">
                <a:sym typeface="Wingdings" panose="05000000000000000000" pitchFamily="2" charset="2"/>
              </a:rPr>
              <a:t>révisant</a:t>
            </a:r>
            <a:r>
              <a:rPr lang="en-CA" dirty="0" smtClean="0">
                <a:sym typeface="Wingdings" panose="05000000000000000000" pitchFamily="2" charset="2"/>
              </a:rPr>
              <a:t> les </a:t>
            </a:r>
            <a:r>
              <a:rPr lang="en-CA" dirty="0" err="1" smtClean="0">
                <a:sym typeface="Wingdings" panose="05000000000000000000" pitchFamily="2" charset="2"/>
              </a:rPr>
              <a:t>vidéos</a:t>
            </a:r>
            <a:r>
              <a:rPr lang="en-CA" dirty="0" smtClean="0">
                <a:sym typeface="Wingdings" panose="05000000000000000000" pitchFamily="2" charset="2"/>
              </a:rPr>
              <a:t> de </a:t>
            </a:r>
            <a:r>
              <a:rPr lang="en-CA" dirty="0" err="1" smtClean="0">
                <a:sym typeface="Wingdings" panose="05000000000000000000" pitchFamily="2" charset="2"/>
              </a:rPr>
              <a:t>tous</a:t>
            </a:r>
            <a:endParaRPr lang="en-CA" dirty="0" smtClean="0">
              <a:sym typeface="Wingdings" panose="05000000000000000000" pitchFamily="2" charset="2"/>
            </a:endParaRPr>
          </a:p>
          <a:p>
            <a:pPr lvl="1"/>
            <a:endParaRPr lang="en-CA" dirty="0" smtClean="0">
              <a:sym typeface="Wingdings" panose="05000000000000000000" pitchFamily="2" charset="2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err="1" smtClean="0"/>
              <a:t>C’est</a:t>
            </a:r>
            <a:r>
              <a:rPr lang="en-CA" dirty="0" smtClean="0"/>
              <a:t> </a:t>
            </a:r>
            <a:r>
              <a:rPr lang="en-CA" dirty="0" err="1" smtClean="0"/>
              <a:t>une</a:t>
            </a:r>
            <a:r>
              <a:rPr lang="en-CA" dirty="0" smtClean="0"/>
              <a:t> </a:t>
            </a:r>
            <a:r>
              <a:rPr lang="en-CA" dirty="0" err="1" smtClean="0"/>
              <a:t>pratique</a:t>
            </a:r>
            <a:r>
              <a:rPr lang="en-CA" dirty="0" smtClean="0"/>
              <a:t> </a:t>
            </a:r>
            <a:r>
              <a:rPr lang="en-CA" dirty="0" err="1" smtClean="0"/>
              <a:t>pédagogique</a:t>
            </a:r>
            <a:r>
              <a:rPr lang="en-CA" dirty="0" smtClean="0"/>
              <a:t>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7668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>
                <a:solidFill>
                  <a:schemeClr val="tx1"/>
                </a:solidFill>
              </a:rPr>
              <a:t>Comment </a:t>
            </a:r>
            <a:r>
              <a:rPr lang="en-CA" dirty="0" err="1" smtClean="0">
                <a:solidFill>
                  <a:schemeClr val="tx1"/>
                </a:solidFill>
              </a:rPr>
              <a:t>pourriez-vous</a:t>
            </a:r>
            <a:r>
              <a:rPr lang="en-CA" dirty="0" smtClean="0">
                <a:solidFill>
                  <a:schemeClr val="tx1"/>
                </a:solidFill>
              </a:rPr>
              <a:t> </a:t>
            </a:r>
            <a:r>
              <a:rPr lang="en-CA" dirty="0" err="1" smtClean="0">
                <a:solidFill>
                  <a:schemeClr val="tx1"/>
                </a:solidFill>
              </a:rPr>
              <a:t>utiliser</a:t>
            </a:r>
            <a:r>
              <a:rPr lang="en-CA" dirty="0" smtClean="0">
                <a:solidFill>
                  <a:schemeClr val="tx1"/>
                </a:solidFill>
              </a:rPr>
              <a:t> </a:t>
            </a:r>
            <a:r>
              <a:rPr lang="en-CA" dirty="0" err="1" smtClean="0">
                <a:solidFill>
                  <a:schemeClr val="tx1"/>
                </a:solidFill>
              </a:rPr>
              <a:t>cette</a:t>
            </a:r>
            <a:r>
              <a:rPr lang="en-CA" dirty="0" smtClean="0">
                <a:solidFill>
                  <a:schemeClr val="tx1"/>
                </a:solidFill>
              </a:rPr>
              <a:t> technique </a:t>
            </a:r>
            <a:r>
              <a:rPr lang="en-CA" dirty="0" err="1" smtClean="0">
                <a:solidFill>
                  <a:schemeClr val="tx1"/>
                </a:solidFill>
              </a:rPr>
              <a:t>dans</a:t>
            </a:r>
            <a:r>
              <a:rPr lang="en-CA" dirty="0" smtClean="0">
                <a:solidFill>
                  <a:schemeClr val="tx1"/>
                </a:solidFill>
              </a:rPr>
              <a:t> </a:t>
            </a:r>
            <a:r>
              <a:rPr lang="en-CA" dirty="0" err="1" smtClean="0">
                <a:solidFill>
                  <a:schemeClr val="tx1"/>
                </a:solidFill>
              </a:rPr>
              <a:t>votre</a:t>
            </a:r>
            <a:r>
              <a:rPr lang="en-CA" dirty="0" smtClean="0">
                <a:solidFill>
                  <a:schemeClr val="tx1"/>
                </a:solidFill>
              </a:rPr>
              <a:t> </a:t>
            </a:r>
            <a:r>
              <a:rPr lang="en-CA" dirty="0" err="1" smtClean="0">
                <a:solidFill>
                  <a:schemeClr val="tx1"/>
                </a:solidFill>
              </a:rPr>
              <a:t>pratique</a:t>
            </a:r>
            <a:r>
              <a:rPr lang="en-CA" dirty="0" smtClean="0">
                <a:solidFill>
                  <a:schemeClr val="tx1"/>
                </a:solidFill>
              </a:rPr>
              <a:t>? </a:t>
            </a:r>
            <a:r>
              <a:rPr lang="en-CA" dirty="0" err="1" smtClean="0">
                <a:solidFill>
                  <a:schemeClr val="tx1"/>
                </a:solidFill>
              </a:rPr>
              <a:t>Quelle</a:t>
            </a:r>
            <a:r>
              <a:rPr lang="en-CA" dirty="0" smtClean="0">
                <a:solidFill>
                  <a:schemeClr val="tx1"/>
                </a:solidFill>
              </a:rPr>
              <a:t> </a:t>
            </a:r>
            <a:r>
              <a:rPr lang="en-CA" dirty="0" err="1" smtClean="0">
                <a:solidFill>
                  <a:schemeClr val="tx1"/>
                </a:solidFill>
              </a:rPr>
              <a:t>est</a:t>
            </a:r>
            <a:r>
              <a:rPr lang="en-CA" dirty="0" smtClean="0">
                <a:solidFill>
                  <a:schemeClr val="tx1"/>
                </a:solidFill>
              </a:rPr>
              <a:t> la place du </a:t>
            </a:r>
            <a:r>
              <a:rPr lang="en-CA" dirty="0" err="1" smtClean="0">
                <a:solidFill>
                  <a:schemeClr val="tx1"/>
                </a:solidFill>
              </a:rPr>
              <a:t>cellulaire</a:t>
            </a:r>
            <a:r>
              <a:rPr lang="en-CA" dirty="0" smtClean="0">
                <a:solidFill>
                  <a:schemeClr val="tx1"/>
                </a:solidFill>
              </a:rPr>
              <a:t> </a:t>
            </a:r>
            <a:r>
              <a:rPr lang="en-CA" dirty="0" err="1" smtClean="0">
                <a:solidFill>
                  <a:schemeClr val="tx1"/>
                </a:solidFill>
              </a:rPr>
              <a:t>en</a:t>
            </a:r>
            <a:r>
              <a:rPr lang="en-CA" dirty="0" smtClean="0">
                <a:solidFill>
                  <a:schemeClr val="tx1"/>
                </a:solidFill>
              </a:rPr>
              <a:t> </a:t>
            </a:r>
            <a:r>
              <a:rPr lang="en-CA" dirty="0" err="1" smtClean="0">
                <a:solidFill>
                  <a:schemeClr val="tx1"/>
                </a:solidFill>
              </a:rPr>
              <a:t>classe</a:t>
            </a:r>
            <a:r>
              <a:rPr lang="en-CA" dirty="0" smtClean="0">
                <a:solidFill>
                  <a:schemeClr val="tx1"/>
                </a:solidFill>
              </a:rPr>
              <a:t>?</a:t>
            </a:r>
            <a:endParaRPr lang="fr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4263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Youtube</a:t>
            </a:r>
            <a:r>
              <a:rPr lang="en-CA" dirty="0"/>
              <a:t> </a:t>
            </a:r>
            <a:r>
              <a:rPr lang="en-CA" dirty="0" err="1" smtClean="0"/>
              <a:t>ou</a:t>
            </a:r>
            <a:r>
              <a:rPr lang="en-CA" dirty="0" smtClean="0"/>
              <a:t> </a:t>
            </a:r>
            <a:r>
              <a:rPr lang="en-CA" dirty="0" err="1" smtClean="0"/>
              <a:t>toute</a:t>
            </a:r>
            <a:r>
              <a:rPr lang="en-CA" dirty="0" smtClean="0"/>
              <a:t> </a:t>
            </a:r>
            <a:r>
              <a:rPr lang="en-CA" dirty="0" err="1" smtClean="0"/>
              <a:t>plateforme</a:t>
            </a:r>
            <a:r>
              <a:rPr lang="en-CA" dirty="0" smtClean="0"/>
              <a:t> </a:t>
            </a:r>
            <a:r>
              <a:rPr lang="en-CA" dirty="0" err="1" smtClean="0"/>
              <a:t>équivalente</a:t>
            </a:r>
            <a:r>
              <a:rPr lang="en-CA" dirty="0" smtClean="0"/>
              <a:t> (</a:t>
            </a:r>
            <a:r>
              <a:rPr lang="en-CA" dirty="0" err="1" smtClean="0"/>
              <a:t>dailymotion</a:t>
            </a:r>
            <a:r>
              <a:rPr lang="en-CA" dirty="0" smtClean="0"/>
              <a:t>, </a:t>
            </a:r>
            <a:r>
              <a:rPr lang="en-CA" dirty="0" err="1" smtClean="0"/>
              <a:t>vimeo</a:t>
            </a:r>
            <a:r>
              <a:rPr lang="en-CA" dirty="0" smtClean="0"/>
              <a:t>)</a:t>
            </a:r>
          </a:p>
          <a:p>
            <a:r>
              <a:rPr lang="en-CA" dirty="0" err="1" smtClean="0"/>
              <a:t>L’info-nuagique</a:t>
            </a:r>
            <a:r>
              <a:rPr lang="en-CA" dirty="0" smtClean="0"/>
              <a:t>: </a:t>
            </a:r>
            <a:r>
              <a:rPr lang="en-CA" dirty="0" err="1" smtClean="0"/>
              <a:t>DropBox</a:t>
            </a:r>
            <a:r>
              <a:rPr lang="en-CA" dirty="0" smtClean="0"/>
              <a:t>, Google Drive</a:t>
            </a:r>
          </a:p>
          <a:p>
            <a:r>
              <a:rPr lang="en-CA" dirty="0" err="1" smtClean="0"/>
              <a:t>Une</a:t>
            </a:r>
            <a:r>
              <a:rPr lang="en-CA" dirty="0" smtClean="0"/>
              <a:t> </a:t>
            </a:r>
            <a:r>
              <a:rPr lang="en-CA" dirty="0" err="1" smtClean="0"/>
              <a:t>plateforme</a:t>
            </a:r>
            <a:r>
              <a:rPr lang="en-CA" dirty="0" smtClean="0"/>
              <a:t> de </a:t>
            </a:r>
            <a:r>
              <a:rPr lang="en-CA" dirty="0" err="1" smtClean="0"/>
              <a:t>transfert</a:t>
            </a:r>
            <a:r>
              <a:rPr lang="en-CA" dirty="0" smtClean="0"/>
              <a:t> (</a:t>
            </a:r>
            <a:r>
              <a:rPr lang="en-CA" dirty="0" err="1" smtClean="0"/>
              <a:t>WeTranfer</a:t>
            </a:r>
            <a:r>
              <a:rPr lang="en-CA" dirty="0" smtClean="0"/>
              <a:t> </a:t>
            </a:r>
            <a:r>
              <a:rPr lang="en-CA" dirty="0" err="1" smtClean="0"/>
              <a:t>comme</a:t>
            </a:r>
            <a:r>
              <a:rPr lang="en-CA" dirty="0" smtClean="0"/>
              <a:t> </a:t>
            </a:r>
            <a:r>
              <a:rPr lang="en-CA" dirty="0" err="1" smtClean="0"/>
              <a:t>exemple</a:t>
            </a:r>
            <a:r>
              <a:rPr lang="en-CA" dirty="0" smtClean="0"/>
              <a:t>) </a:t>
            </a:r>
            <a:r>
              <a:rPr lang="en-CA" dirty="0" err="1" smtClean="0"/>
              <a:t>vers</a:t>
            </a:r>
            <a:r>
              <a:rPr lang="en-CA" dirty="0" smtClean="0"/>
              <a:t> </a:t>
            </a:r>
            <a:r>
              <a:rPr lang="en-CA" dirty="0" err="1" smtClean="0"/>
              <a:t>une</a:t>
            </a:r>
            <a:r>
              <a:rPr lang="en-CA" dirty="0" smtClean="0"/>
              <a:t> </a:t>
            </a:r>
            <a:r>
              <a:rPr lang="en-CA" dirty="0" err="1" smtClean="0"/>
              <a:t>adresse</a:t>
            </a:r>
            <a:r>
              <a:rPr lang="en-CA" dirty="0" smtClean="0"/>
              <a:t> courriel pour la cause</a:t>
            </a:r>
          </a:p>
          <a:p>
            <a:r>
              <a:rPr lang="en-CA" dirty="0" smtClean="0"/>
              <a:t>Un site Web personnel </a:t>
            </a:r>
            <a:r>
              <a:rPr lang="en-CA" dirty="0" err="1" smtClean="0"/>
              <a:t>où</a:t>
            </a:r>
            <a:r>
              <a:rPr lang="en-CA" dirty="0" smtClean="0"/>
              <a:t> les </a:t>
            </a:r>
            <a:r>
              <a:rPr lang="en-CA" dirty="0" err="1" smtClean="0"/>
              <a:t>étudiants</a:t>
            </a:r>
            <a:r>
              <a:rPr lang="en-CA" dirty="0" smtClean="0"/>
              <a:t> </a:t>
            </a:r>
            <a:r>
              <a:rPr lang="en-CA" dirty="0" err="1" smtClean="0"/>
              <a:t>pourraient</a:t>
            </a:r>
            <a:r>
              <a:rPr lang="en-CA" dirty="0" smtClean="0"/>
              <a:t> </a:t>
            </a:r>
            <a:r>
              <a:rPr lang="en-CA" dirty="0" err="1" smtClean="0"/>
              <a:t>téléverser</a:t>
            </a:r>
            <a:r>
              <a:rPr lang="en-CA" dirty="0" smtClean="0"/>
              <a:t> </a:t>
            </a:r>
            <a:r>
              <a:rPr lang="en-CA" dirty="0" err="1" smtClean="0"/>
              <a:t>leur</a:t>
            </a:r>
            <a:r>
              <a:rPr lang="en-CA" dirty="0" smtClean="0"/>
              <a:t> </a:t>
            </a:r>
            <a:r>
              <a:rPr lang="en-CA" dirty="0" err="1" smtClean="0"/>
              <a:t>vidéo</a:t>
            </a:r>
            <a:r>
              <a:rPr lang="en-CA" dirty="0"/>
              <a:t> </a:t>
            </a:r>
            <a:r>
              <a:rPr lang="en-CA" dirty="0" smtClean="0"/>
              <a:t>(</a:t>
            </a:r>
            <a:r>
              <a:rPr lang="en-CA" dirty="0" err="1" smtClean="0"/>
              <a:t>limite</a:t>
            </a:r>
            <a:r>
              <a:rPr lang="en-CA" dirty="0" smtClean="0"/>
              <a:t> </a:t>
            </a:r>
            <a:r>
              <a:rPr lang="en-CA" dirty="0" err="1" smtClean="0"/>
              <a:t>en</a:t>
            </a:r>
            <a:r>
              <a:rPr lang="en-CA" dirty="0" smtClean="0"/>
              <a:t> </a:t>
            </a:r>
            <a:r>
              <a:rPr lang="en-CA" dirty="0" err="1" smtClean="0"/>
              <a:t>taille</a:t>
            </a:r>
            <a:r>
              <a:rPr lang="en-CA" dirty="0" smtClean="0"/>
              <a:t>)</a:t>
            </a:r>
            <a:endParaRPr lang="fr-CA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Options de </a:t>
            </a:r>
            <a:r>
              <a:rPr lang="en-CA" dirty="0" err="1" smtClean="0"/>
              <a:t>partage</a:t>
            </a:r>
            <a:r>
              <a:rPr lang="en-CA" dirty="0" smtClean="0"/>
              <a:t>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5268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Correction </a:t>
            </a:r>
            <a:r>
              <a:rPr lang="en-CA" dirty="0" err="1" smtClean="0"/>
              <a:t>individualisée</a:t>
            </a:r>
            <a:r>
              <a:rPr lang="en-CA" dirty="0" smtClean="0"/>
              <a:t> formative</a:t>
            </a:r>
          </a:p>
          <a:p>
            <a:r>
              <a:rPr lang="en-CA" dirty="0" err="1" smtClean="0"/>
              <a:t>Revenir</a:t>
            </a:r>
            <a:r>
              <a:rPr lang="en-CA" dirty="0" smtClean="0"/>
              <a:t> sur un point </a:t>
            </a:r>
            <a:r>
              <a:rPr lang="en-CA" dirty="0" err="1" smtClean="0"/>
              <a:t>incompris</a:t>
            </a:r>
            <a:r>
              <a:rPr lang="en-CA" dirty="0" smtClean="0"/>
              <a:t> </a:t>
            </a:r>
            <a:r>
              <a:rPr lang="en-CA" dirty="0" err="1" smtClean="0"/>
              <a:t>en</a:t>
            </a:r>
            <a:r>
              <a:rPr lang="en-CA" dirty="0" smtClean="0"/>
              <a:t> </a:t>
            </a:r>
            <a:r>
              <a:rPr lang="en-CA" dirty="0" err="1" smtClean="0"/>
              <a:t>classe</a:t>
            </a:r>
            <a:r>
              <a:rPr lang="en-CA" dirty="0" smtClean="0"/>
              <a:t> et </a:t>
            </a:r>
            <a:r>
              <a:rPr lang="en-CA" dirty="0" err="1" smtClean="0"/>
              <a:t>l’expliquer</a:t>
            </a:r>
            <a:endParaRPr lang="en-CA" dirty="0" smtClean="0"/>
          </a:p>
          <a:p>
            <a:r>
              <a:rPr lang="en-CA" dirty="0" err="1" smtClean="0"/>
              <a:t>Classe</a:t>
            </a:r>
            <a:r>
              <a:rPr lang="en-CA" dirty="0" smtClean="0"/>
              <a:t> </a:t>
            </a:r>
            <a:r>
              <a:rPr lang="en-CA" dirty="0" err="1" smtClean="0"/>
              <a:t>inversée</a:t>
            </a:r>
            <a:endParaRPr lang="en-CA" dirty="0" smtClean="0"/>
          </a:p>
          <a:p>
            <a:r>
              <a:rPr lang="en-CA" dirty="0" smtClean="0"/>
              <a:t>Captures </a:t>
            </a:r>
            <a:r>
              <a:rPr lang="en-CA" dirty="0" err="1" smtClean="0"/>
              <a:t>d’écran</a:t>
            </a:r>
            <a:r>
              <a:rPr lang="en-CA" dirty="0" smtClean="0"/>
              <a:t> pour </a:t>
            </a:r>
            <a:r>
              <a:rPr lang="en-CA" dirty="0" err="1" smtClean="0"/>
              <a:t>prouver</a:t>
            </a:r>
            <a:r>
              <a:rPr lang="en-CA" dirty="0" smtClean="0"/>
              <a:t> </a:t>
            </a:r>
            <a:r>
              <a:rPr lang="en-CA" dirty="0" err="1" smtClean="0"/>
              <a:t>certains</a:t>
            </a:r>
            <a:r>
              <a:rPr lang="en-CA" dirty="0" smtClean="0"/>
              <a:t> </a:t>
            </a:r>
            <a:r>
              <a:rPr lang="en-CA" dirty="0" err="1" smtClean="0"/>
              <a:t>éléments</a:t>
            </a:r>
            <a:endParaRPr lang="en-CA" dirty="0" smtClean="0"/>
          </a:p>
          <a:p>
            <a:r>
              <a:rPr lang="en-CA" smtClean="0"/>
              <a:t>Tutoriel</a:t>
            </a:r>
            <a:endParaRPr lang="fr-CA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Et du </a:t>
            </a:r>
            <a:r>
              <a:rPr lang="en-CA" dirty="0" err="1" smtClean="0"/>
              <a:t>côté</a:t>
            </a:r>
            <a:r>
              <a:rPr lang="en-CA" dirty="0" smtClean="0"/>
              <a:t> </a:t>
            </a:r>
            <a:r>
              <a:rPr lang="en-CA" dirty="0" err="1" smtClean="0"/>
              <a:t>enseignant</a:t>
            </a:r>
            <a:r>
              <a:rPr lang="en-CA" dirty="0" smtClean="0"/>
              <a:t>? Les </a:t>
            </a:r>
            <a:r>
              <a:rPr lang="en-CA" dirty="0" err="1" smtClean="0"/>
              <a:t>utilités</a:t>
            </a:r>
            <a:r>
              <a:rPr lang="en-CA" dirty="0" smtClean="0"/>
              <a:t>…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662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agues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agues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agues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</TotalTime>
  <Words>417</Words>
  <Application>Microsoft Macintosh PowerPoint</Application>
  <PresentationFormat>Présentation à l'écran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Vagues</vt:lpstr>
      <vt:lpstr>Atelier 307 : Selfie-vidéos – outil pédagogique du côté étudiant et enseignant</vt:lpstr>
      <vt:lpstr>PLANIFICATION du sujet</vt:lpstr>
      <vt:lpstr>Article de départ et expérience</vt:lpstr>
      <vt:lpstr>Article de départ et expérience</vt:lpstr>
      <vt:lpstr>Le selfie-vidéo</vt:lpstr>
      <vt:lpstr>C’est une pratique pédagogique?</vt:lpstr>
      <vt:lpstr>Comment pourriez-vous utiliser cette technique dans votre pratique? Quelle est la place du cellulaire en classe?</vt:lpstr>
      <vt:lpstr>Options de partage?</vt:lpstr>
      <vt:lpstr>Et du côté enseignant? Les utilités…</vt:lpstr>
      <vt:lpstr>Expérience no1 : Le selfie-vidéo avec votre cellulaire</vt:lpstr>
      <vt:lpstr>Expérience no2: Le selfie-vidéo sur Screencast-o-matic.com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Pratiques innovantes</dc:title>
  <dc:subject/>
  <dc:creator>Charles</dc:creator>
  <cp:keywords/>
  <dc:description/>
  <cp:lastModifiedBy>Cécile Dumont</cp:lastModifiedBy>
  <cp:revision>18</cp:revision>
  <dcterms:created xsi:type="dcterms:W3CDTF">2016-08-30T17:40:44Z</dcterms:created>
  <dcterms:modified xsi:type="dcterms:W3CDTF">2016-08-30T17:40:54Z</dcterms:modified>
  <cp:category/>
</cp:coreProperties>
</file>