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1.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17.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18.xml" ContentType="application/vnd.openxmlformats-officedocument.presentationml.notesSlide+xml"/>
  <Override PartName="/ppt/tags/tag26.xml" ContentType="application/vnd.openxmlformats-officedocument.presentationml.tags+xml"/>
  <Override PartName="/ppt/notesSlides/notesSlide19.xml" ContentType="application/vnd.openxmlformats-officedocument.presentationml.notesSlide+xml"/>
  <Override PartName="/ppt/tags/tag27.xml" ContentType="application/vnd.openxmlformats-officedocument.presentationml.tags+xml"/>
  <Override PartName="/ppt/notesSlides/notesSlide20.xml" ContentType="application/vnd.openxmlformats-officedocument.presentationml.notesSlide+xml"/>
  <Override PartName="/ppt/tags/tag2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9.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0.xml" ContentType="application/vnd.openxmlformats-officedocument.presentationml.tags+xml"/>
  <Override PartName="/ppt/notesSlides/notesSlide25.xml" ContentType="application/vnd.openxmlformats-officedocument.presentationml.notesSlide+xml"/>
  <Override PartName="/ppt/tags/tag31.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28.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29.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30.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31.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32.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44.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handoutMasterIdLst>
    <p:handoutMasterId r:id="rId45"/>
  </p:handoutMasterIdLst>
  <p:sldIdLst>
    <p:sldId id="256" r:id="rId2"/>
    <p:sldId id="257" r:id="rId3"/>
    <p:sldId id="258" r:id="rId4"/>
    <p:sldId id="316" r:id="rId5"/>
    <p:sldId id="261" r:id="rId6"/>
    <p:sldId id="262" r:id="rId7"/>
    <p:sldId id="264" r:id="rId8"/>
    <p:sldId id="265" r:id="rId9"/>
    <p:sldId id="266" r:id="rId10"/>
    <p:sldId id="268" r:id="rId11"/>
    <p:sldId id="269" r:id="rId12"/>
    <p:sldId id="270" r:id="rId13"/>
    <p:sldId id="318" r:id="rId14"/>
    <p:sldId id="276" r:id="rId15"/>
    <p:sldId id="277" r:id="rId16"/>
    <p:sldId id="280" r:id="rId17"/>
    <p:sldId id="278" r:id="rId18"/>
    <p:sldId id="281" r:id="rId19"/>
    <p:sldId id="283" r:id="rId20"/>
    <p:sldId id="285" r:id="rId21"/>
    <p:sldId id="287" r:id="rId22"/>
    <p:sldId id="286" r:id="rId23"/>
    <p:sldId id="288" r:id="rId24"/>
    <p:sldId id="289" r:id="rId25"/>
    <p:sldId id="290" r:id="rId26"/>
    <p:sldId id="291" r:id="rId27"/>
    <p:sldId id="319" r:id="rId28"/>
    <p:sldId id="306" r:id="rId29"/>
    <p:sldId id="314" r:id="rId30"/>
    <p:sldId id="305" r:id="rId31"/>
    <p:sldId id="310" r:id="rId32"/>
    <p:sldId id="304" r:id="rId33"/>
    <p:sldId id="322" r:id="rId34"/>
    <p:sldId id="320" r:id="rId35"/>
    <p:sldId id="295" r:id="rId36"/>
    <p:sldId id="315" r:id="rId37"/>
    <p:sldId id="296" r:id="rId38"/>
    <p:sldId id="321" r:id="rId39"/>
    <p:sldId id="313" r:id="rId40"/>
    <p:sldId id="297" r:id="rId41"/>
    <p:sldId id="302" r:id="rId42"/>
    <p:sldId id="303" r:id="rId43"/>
  </p:sldIdLst>
  <p:sldSz cx="9144000" cy="6858000" type="screen4x3"/>
  <p:notesSz cx="6934200" cy="9220200"/>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4">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uguette Dupont" initials="HD" lastIdx="55" clrIdx="0"/>
  <p:cmAuthor id="1" name="Nicole Perreault" initials="NP" lastIdx="6" clrIdx="1"/>
  <p:cmAuthor id="2" name="nicoco" initials="NP"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66CC"/>
    <a:srgbClr val="FFFFFF"/>
    <a:srgbClr val="8BBEE1"/>
    <a:srgbClr val="FF0000"/>
    <a:srgbClr val="339966"/>
    <a:srgbClr val="800080"/>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9" autoAdjust="0"/>
    <p:restoredTop sz="74141" autoAdjust="0"/>
  </p:normalViewPr>
  <p:slideViewPr>
    <p:cSldViewPr>
      <p:cViewPr varScale="1">
        <p:scale>
          <a:sx n="31" d="100"/>
          <a:sy n="31" d="100"/>
        </p:scale>
        <p:origin x="1387" y="2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1464"/>
    </p:cViewPr>
  </p:sorterViewPr>
  <p:notesViewPr>
    <p:cSldViewPr>
      <p:cViewPr varScale="1">
        <p:scale>
          <a:sx n="74" d="100"/>
          <a:sy n="74" d="100"/>
        </p:scale>
        <p:origin x="-2844" y="-108"/>
      </p:cViewPr>
      <p:guideLst>
        <p:guide orient="horz" pos="2904"/>
        <p:guide pos="218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fr-CA"/>
          </a:p>
        </p:txBody>
      </p:sp>
      <p:sp>
        <p:nvSpPr>
          <p:cNvPr id="3" name="Espace réservé de la date 2"/>
          <p:cNvSpPr>
            <a:spLocks noGrp="1"/>
          </p:cNvSpPr>
          <p:nvPr>
            <p:ph type="dt" sz="quarter" idx="1"/>
          </p:nvPr>
        </p:nvSpPr>
        <p:spPr>
          <a:xfrm>
            <a:off x="3927775" y="0"/>
            <a:ext cx="3004820" cy="461010"/>
          </a:xfrm>
          <a:prstGeom prst="rect">
            <a:avLst/>
          </a:prstGeom>
        </p:spPr>
        <p:txBody>
          <a:bodyPr vert="horz" lIns="92309" tIns="46154" rIns="92309" bIns="46154" rtlCol="0"/>
          <a:lstStyle>
            <a:lvl1pPr algn="r">
              <a:defRPr sz="1200"/>
            </a:lvl1pPr>
          </a:lstStyle>
          <a:p>
            <a:fld id="{C6F5BCA1-77B8-4039-A9C4-A8679FC14248}" type="datetimeFigureOut">
              <a:rPr lang="fr-CA" smtClean="0"/>
              <a:pPr/>
              <a:t>2015-06-04</a:t>
            </a:fld>
            <a:endParaRPr lang="fr-CA"/>
          </a:p>
        </p:txBody>
      </p:sp>
      <p:sp>
        <p:nvSpPr>
          <p:cNvPr id="4" name="Espace réservé du pied de page 3"/>
          <p:cNvSpPr>
            <a:spLocks noGrp="1"/>
          </p:cNvSpPr>
          <p:nvPr>
            <p:ph type="ftr" sz="quarter" idx="2"/>
          </p:nvPr>
        </p:nvSpPr>
        <p:spPr>
          <a:xfrm>
            <a:off x="0" y="8757590"/>
            <a:ext cx="3004820" cy="461010"/>
          </a:xfrm>
          <a:prstGeom prst="rect">
            <a:avLst/>
          </a:prstGeom>
        </p:spPr>
        <p:txBody>
          <a:bodyPr vert="horz" lIns="92309" tIns="46154" rIns="92309" bIns="46154"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27775" y="8757590"/>
            <a:ext cx="3004820" cy="461010"/>
          </a:xfrm>
          <a:prstGeom prst="rect">
            <a:avLst/>
          </a:prstGeom>
        </p:spPr>
        <p:txBody>
          <a:bodyPr vert="horz" lIns="92309" tIns="46154" rIns="92309" bIns="46154" rtlCol="0" anchor="b"/>
          <a:lstStyle>
            <a:lvl1pPr algn="r">
              <a:defRPr sz="1200"/>
            </a:lvl1pPr>
          </a:lstStyle>
          <a:p>
            <a:fld id="{22F468CA-A154-4988-BD3F-A8F9FF5770E8}" type="slidenum">
              <a:rPr lang="fr-CA" smtClean="0"/>
              <a:pPr/>
              <a:t>‹N°›</a:t>
            </a:fld>
            <a:endParaRPr lang="fr-CA"/>
          </a:p>
        </p:txBody>
      </p:sp>
    </p:spTree>
    <p:extLst>
      <p:ext uri="{BB962C8B-B14F-4D97-AF65-F5344CB8AC3E}">
        <p14:creationId xmlns:p14="http://schemas.microsoft.com/office/powerpoint/2010/main" val="1885164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04820" cy="461010"/>
          </a:xfrm>
          <a:prstGeom prst="rect">
            <a:avLst/>
          </a:prstGeom>
        </p:spPr>
        <p:txBody>
          <a:bodyPr vert="horz" wrap="square" lIns="92309" tIns="46154" rIns="92309" bIns="46154" numCol="1" anchor="t" anchorCtr="0" compatLnSpc="1">
            <a:prstTxWarp prst="textNoShape">
              <a:avLst/>
            </a:prstTxWarp>
          </a:bodyPr>
          <a:lstStyle>
            <a:lvl1pPr>
              <a:defRPr sz="1200">
                <a:latin typeface="Calibri" pitchFamily="34" charset="0"/>
              </a:defRPr>
            </a:lvl1pPr>
          </a:lstStyle>
          <a:p>
            <a:endParaRPr lang="fr-CA" altLang="fr-FR"/>
          </a:p>
        </p:txBody>
      </p:sp>
      <p:sp>
        <p:nvSpPr>
          <p:cNvPr id="3" name="Espace réservé de la date 2"/>
          <p:cNvSpPr>
            <a:spLocks noGrp="1"/>
          </p:cNvSpPr>
          <p:nvPr>
            <p:ph type="dt" idx="1"/>
          </p:nvPr>
        </p:nvSpPr>
        <p:spPr>
          <a:xfrm>
            <a:off x="3927775" y="0"/>
            <a:ext cx="3004820" cy="461010"/>
          </a:xfrm>
          <a:prstGeom prst="rect">
            <a:avLst/>
          </a:prstGeom>
        </p:spPr>
        <p:txBody>
          <a:bodyPr vert="horz" wrap="square" lIns="92309" tIns="46154" rIns="92309" bIns="46154" numCol="1" anchor="t" anchorCtr="0" compatLnSpc="1">
            <a:prstTxWarp prst="textNoShape">
              <a:avLst/>
            </a:prstTxWarp>
          </a:bodyPr>
          <a:lstStyle>
            <a:lvl1pPr algn="r">
              <a:defRPr sz="1200">
                <a:latin typeface="Calibri" pitchFamily="34" charset="0"/>
              </a:defRPr>
            </a:lvl1pPr>
          </a:lstStyle>
          <a:p>
            <a:fld id="{5E01C163-A106-44EB-AB60-79C69DFA9AB6}" type="datetimeFigureOut">
              <a:rPr lang="fr-FR" altLang="fr-FR"/>
              <a:pPr/>
              <a:t>04/06/2015</a:t>
            </a:fld>
            <a:endParaRPr lang="fr-CA" altLang="fr-FR"/>
          </a:p>
        </p:txBody>
      </p:sp>
      <p:sp>
        <p:nvSpPr>
          <p:cNvPr id="4" name="Espace réservé de l'image des diapositives 3"/>
          <p:cNvSpPr>
            <a:spLocks noGrp="1" noRot="1" noChangeAspect="1"/>
          </p:cNvSpPr>
          <p:nvPr>
            <p:ph type="sldImg" idx="2"/>
          </p:nvPr>
        </p:nvSpPr>
        <p:spPr>
          <a:xfrm>
            <a:off x="1162050" y="692150"/>
            <a:ext cx="4610100" cy="3457575"/>
          </a:xfrm>
          <a:prstGeom prst="rect">
            <a:avLst/>
          </a:prstGeom>
          <a:noFill/>
          <a:ln w="12700">
            <a:solidFill>
              <a:prstClr val="black"/>
            </a:solidFill>
          </a:ln>
        </p:spPr>
        <p:txBody>
          <a:bodyPr vert="horz" lIns="92309" tIns="46154" rIns="92309" bIns="46154" rtlCol="0" anchor="ctr"/>
          <a:lstStyle/>
          <a:p>
            <a:pPr lvl="0"/>
            <a:endParaRPr lang="fr-CA" noProof="0"/>
          </a:p>
        </p:txBody>
      </p:sp>
      <p:sp>
        <p:nvSpPr>
          <p:cNvPr id="5" name="Espace réservé des commentaires 4"/>
          <p:cNvSpPr>
            <a:spLocks noGrp="1"/>
          </p:cNvSpPr>
          <p:nvPr>
            <p:ph type="body" sz="quarter" idx="3"/>
          </p:nvPr>
        </p:nvSpPr>
        <p:spPr>
          <a:xfrm>
            <a:off x="693420" y="4379595"/>
            <a:ext cx="5547360" cy="4149090"/>
          </a:xfrm>
          <a:prstGeom prst="rect">
            <a:avLst/>
          </a:prstGeom>
        </p:spPr>
        <p:txBody>
          <a:bodyPr vert="horz" wrap="square" lIns="92309" tIns="46154" rIns="92309" bIns="46154" numCol="1" anchor="t" anchorCtr="0" compatLnSpc="1">
            <a:prstTxWarp prst="textNoShape">
              <a:avLst/>
            </a:prstTxWarp>
            <a:normAutofit/>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endParaRPr lang="fr-CA" altLang="fr-FR" smtClean="0"/>
          </a:p>
        </p:txBody>
      </p:sp>
      <p:sp>
        <p:nvSpPr>
          <p:cNvPr id="6" name="Espace réservé du pied de page 5"/>
          <p:cNvSpPr>
            <a:spLocks noGrp="1"/>
          </p:cNvSpPr>
          <p:nvPr>
            <p:ph type="ftr" sz="quarter" idx="4"/>
          </p:nvPr>
        </p:nvSpPr>
        <p:spPr>
          <a:xfrm>
            <a:off x="0" y="8757590"/>
            <a:ext cx="3004820" cy="461010"/>
          </a:xfrm>
          <a:prstGeom prst="rect">
            <a:avLst/>
          </a:prstGeom>
        </p:spPr>
        <p:txBody>
          <a:bodyPr vert="horz" wrap="square" lIns="92309" tIns="46154" rIns="92309" bIns="46154" numCol="1" anchor="b" anchorCtr="0" compatLnSpc="1">
            <a:prstTxWarp prst="textNoShape">
              <a:avLst/>
            </a:prstTxWarp>
          </a:bodyPr>
          <a:lstStyle>
            <a:lvl1pPr>
              <a:defRPr sz="1200">
                <a:latin typeface="Calibri" pitchFamily="34" charset="0"/>
              </a:defRPr>
            </a:lvl1pPr>
          </a:lstStyle>
          <a:p>
            <a:endParaRPr lang="fr-CA" altLang="fr-FR"/>
          </a:p>
        </p:txBody>
      </p:sp>
      <p:sp>
        <p:nvSpPr>
          <p:cNvPr id="7" name="Espace réservé du numéro de diapositive 6"/>
          <p:cNvSpPr>
            <a:spLocks noGrp="1"/>
          </p:cNvSpPr>
          <p:nvPr>
            <p:ph type="sldNum" sz="quarter" idx="5"/>
          </p:nvPr>
        </p:nvSpPr>
        <p:spPr>
          <a:xfrm>
            <a:off x="3927775" y="8757590"/>
            <a:ext cx="3004820" cy="461010"/>
          </a:xfrm>
          <a:prstGeom prst="rect">
            <a:avLst/>
          </a:prstGeom>
        </p:spPr>
        <p:txBody>
          <a:bodyPr vert="horz" wrap="square" lIns="92309" tIns="46154" rIns="92309" bIns="46154" numCol="1" anchor="b" anchorCtr="0" compatLnSpc="1">
            <a:prstTxWarp prst="textNoShape">
              <a:avLst/>
            </a:prstTxWarp>
          </a:bodyPr>
          <a:lstStyle>
            <a:lvl1pPr algn="r">
              <a:defRPr sz="1200">
                <a:latin typeface="Calibri" pitchFamily="34" charset="0"/>
              </a:defRPr>
            </a:lvl1pPr>
          </a:lstStyle>
          <a:p>
            <a:fld id="{7113892D-D764-4A97-B3A2-9FBB3A4BD845}" type="slidenum">
              <a:rPr lang="fr-CA" altLang="fr-FR"/>
              <a:pPr/>
              <a:t>‹N°›</a:t>
            </a:fld>
            <a:endParaRPr lang="fr-CA" altLang="fr-FR"/>
          </a:p>
        </p:txBody>
      </p:sp>
    </p:spTree>
    <p:extLst>
      <p:ext uri="{BB962C8B-B14F-4D97-AF65-F5344CB8AC3E}">
        <p14:creationId xmlns:p14="http://schemas.microsoft.com/office/powerpoint/2010/main" val="262805238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profweb.ca/publications/recits/la-maitrise-du-processus-de-recherche-en-sciences-humaines"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www.profweb.ca/publications/recits/la-publication-d-un-travail-de-recherche-sur-youtube-source-de-motivation" TargetMode="External"/><Relationship Id="rId5" Type="http://schemas.openxmlformats.org/officeDocument/2006/relationships/hyperlink" Target="http://www.profweb.ca/publications/recits/quelques-scenarios-d-ecriture-reussis-avec-google-docs" TargetMode="External"/><Relationship Id="rId4" Type="http://schemas.openxmlformats.org/officeDocument/2006/relationships/hyperlink" Target="http://www.profweb.ca/publications/recits/faciliter-l-apprentissage-de-nouveaux-concepts-par-l-exercice-des-cartes-conceptuelles"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8" Type="http://schemas.openxmlformats.org/officeDocument/2006/relationships/hyperlink" Target="http://mondiapason.ca/ressource/consigner-mes-references-avec-endnote/" TargetMode="External"/><Relationship Id="rId3" Type="http://schemas.openxmlformats.org/officeDocument/2006/relationships/hyperlink" Target="http://www.profweb.ca/publications/recits" TargetMode="External"/><Relationship Id="rId7" Type="http://schemas.openxmlformats.org/officeDocument/2006/relationships/hyperlink" Target="http://mondiapason.ca/ressource/choisir-le-bon-outil-de-recherche-scenario/" TargetMode="External"/><Relationship Id="rId2" Type="http://schemas.openxmlformats.org/officeDocument/2006/relationships/slide" Target="../slides/slide38.xml"/><Relationship Id="rId1" Type="http://schemas.openxmlformats.org/officeDocument/2006/relationships/notesMaster" Target="../notesMasters/notesMaster1.xml"/><Relationship Id="rId6" Type="http://schemas.openxmlformats.org/officeDocument/2006/relationships/hyperlink" Target="http://mondiapason.ca/ressource/preciser-mon-sujet-et-enoncer-ma-question-de-recherche-scenario/" TargetMode="External"/><Relationship Id="rId5" Type="http://schemas.openxmlformats.org/officeDocument/2006/relationships/hyperlink" Target="http://www.profweb.ca/publications/recits/faciliter-l-apprentissage-de-nouveaux-concepts-par-l-exercice-des-cartes-conceptuelles" TargetMode="External"/><Relationship Id="rId10" Type="http://schemas.openxmlformats.org/officeDocument/2006/relationships/hyperlink" Target="http://mondiapason.ca/ressource/debuter-avec-zotero/" TargetMode="External"/><Relationship Id="rId4" Type="http://schemas.openxmlformats.org/officeDocument/2006/relationships/hyperlink" Target="http://www.profweb.ca/publications/recits/les-cyberquetes-une-strategie-passionnante-pour-faire-chercher-les-eleves1" TargetMode="External"/><Relationship Id="rId9" Type="http://schemas.openxmlformats.org/officeDocument/2006/relationships/hyperlink" Target="http://mondiapason.ca/ressource/trucs-de-recherche-avec-google/" TargetMode="Externa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google.com/url?q=http://www.faireunerecherche.fse.ulaval.ca/fichiers/site_mmottet/documents/CompInf/pubs/MottetFatoux_2014_.FormerALaRechercheDInfos.pdf&amp;sa=D&amp;sntz=1&amp;usg=AFQjCNGsKqYcMwnKSi_cHpgwj8u1rg1rnw"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fr-CA" b="1" dirty="0" smtClean="0"/>
              <a:t>[Nicole]</a:t>
            </a:r>
          </a:p>
          <a:p>
            <a:pPr>
              <a:defRPr/>
            </a:pPr>
            <a:endParaRPr lang="fr-CA" b="1" dirty="0" smtClean="0"/>
          </a:p>
          <a:p>
            <a:pPr>
              <a:defRPr/>
            </a:pPr>
            <a:r>
              <a:rPr lang="fr-CA" b="0" baseline="0" dirty="0" smtClean="0"/>
              <a:t>C’est un grand plaisir pour Huguette et moi de nous retrouver parmi vous aujourd’hui.</a:t>
            </a:r>
          </a:p>
          <a:p>
            <a:pPr>
              <a:defRPr/>
            </a:pPr>
            <a:r>
              <a:rPr lang="fr-CA" b="0" baseline="0" dirty="0" smtClean="0"/>
              <a:t>Merci aussi à vous pour votre intérêt envers l’atelier sur le Profil TIC des étudiants</a:t>
            </a:r>
          </a:p>
          <a:p>
            <a:pPr>
              <a:defRPr/>
            </a:pPr>
            <a:endParaRPr lang="fr-CA" dirty="0" smtClean="0"/>
          </a:p>
          <a:p>
            <a:pPr>
              <a:defRPr/>
            </a:pPr>
            <a:r>
              <a:rPr lang="fr-CA" dirty="0" smtClean="0"/>
              <a:t>Vous</a:t>
            </a:r>
            <a:r>
              <a:rPr lang="fr-CA" baseline="0" dirty="0" smtClean="0"/>
              <a:t> verrez que, dans notre présentation du Profil TIC, nous allons vous parler de quelques technologies. Mais, ce dont nous allons parler principalement, ce sont d’habiletés transversales (informationnelles, cognitives, méthodologiques, etc.) qui, ELLES, sont supportées par la maîtrise d’habiletés technologiques. Les habiletés technologiques que nous vous présenterons sont indispensables, mais en soutien aux habiletés transversales.</a:t>
            </a:r>
          </a:p>
        </p:txBody>
      </p:sp>
      <p:sp>
        <p:nvSpPr>
          <p:cNvPr id="22532"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03BDDCF3-65D9-48C5-AA3B-54DA9374710D}" type="slidenum">
              <a:rPr lang="fr-CA" altLang="fr-FR" smtClean="0">
                <a:latin typeface="Calibri" pitchFamily="34" charset="0"/>
              </a:rPr>
              <a:pPr eaLnBrk="1" hangingPunct="1">
                <a:defRPr/>
              </a:pPr>
              <a:t>1</a:t>
            </a:fld>
            <a:endParaRPr lang="fr-CA" altLang="fr-FR" dirty="0" smtClean="0">
              <a:latin typeface="Calibri" pitchFamily="34" charset="0"/>
            </a:endParaRPr>
          </a:p>
        </p:txBody>
      </p:sp>
    </p:spTree>
    <p:extLst>
      <p:ext uri="{BB962C8B-B14F-4D97-AF65-F5344CB8AC3E}">
        <p14:creationId xmlns:p14="http://schemas.microsoft.com/office/powerpoint/2010/main" val="5100847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100" b="1" dirty="0" smtClean="0"/>
              <a:t>[Huguette]</a:t>
            </a:r>
          </a:p>
          <a:p>
            <a:endParaRPr lang="fr-CA" sz="1100" b="1" dirty="0" smtClean="0"/>
          </a:p>
          <a:p>
            <a:pPr marL="361740" indent="-253218" fontAlgn="auto">
              <a:spcAft>
                <a:spcPts val="0"/>
              </a:spcAft>
              <a:buFont typeface="Wingdings 3"/>
              <a:buChar char=""/>
              <a:defRPr/>
            </a:pPr>
            <a:r>
              <a:rPr lang="fr-CA" sz="1100" dirty="0" smtClean="0"/>
              <a:t>Profil entrant : parcours scolaire, technologies à la maison, travail étudiant, intérêt perso, etc. Enjeu clientèle adulte.</a:t>
            </a:r>
          </a:p>
          <a:p>
            <a:pPr marL="361740" indent="-253218" fontAlgn="auto">
              <a:spcAft>
                <a:spcPts val="0"/>
              </a:spcAft>
              <a:buFont typeface="Wingdings 3"/>
              <a:buChar char=""/>
              <a:defRPr/>
            </a:pPr>
            <a:r>
              <a:rPr lang="fr-CA" sz="1100" dirty="0" smtClean="0"/>
              <a:t>Profil sortant : nature des programmes, pratiques des enseignants, se faufiler…</a:t>
            </a:r>
          </a:p>
          <a:p>
            <a:pPr marL="365719" indent="-256004" fontAlgn="auto">
              <a:spcAft>
                <a:spcPts val="0"/>
              </a:spcAft>
              <a:buFont typeface="Wingdings 3"/>
              <a:buChar char=""/>
              <a:defRPr/>
            </a:pPr>
            <a:endParaRPr lang="fr-CA" sz="1100" dirty="0" smtClean="0"/>
          </a:p>
          <a:p>
            <a:pPr>
              <a:defRPr/>
            </a:pPr>
            <a:r>
              <a:rPr lang="fr-CA" sz="1100" dirty="0" smtClean="0"/>
              <a:t>Pour </a:t>
            </a:r>
            <a:r>
              <a:rPr lang="fr-CA" sz="1100" dirty="0"/>
              <a:t>soutenir une pédagogie active. Un moyen pour faire apprendre les étudiants dans l’action et en contexte.</a:t>
            </a:r>
          </a:p>
          <a:p>
            <a:pPr>
              <a:defRPr/>
            </a:pPr>
            <a:r>
              <a:rPr lang="fr-CA" sz="1100" dirty="0"/>
              <a:t>Pour enseigner certaines habiletés au lieu de supposer que les étudiants les possèdent.</a:t>
            </a:r>
          </a:p>
          <a:p>
            <a:pPr>
              <a:defRPr/>
            </a:pPr>
            <a:endParaRPr lang="fr-CA" dirty="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D43025AC-C451-4D12-8429-E6316BEEF246}" type="slidenum">
              <a:rPr lang="fr-CA" altLang="fr-FR" smtClean="0">
                <a:latin typeface="Calibri" pitchFamily="34" charset="0"/>
              </a:rPr>
              <a:pPr eaLnBrk="1" hangingPunct="1">
                <a:defRPr/>
              </a:pPr>
              <a:t>10</a:t>
            </a:fld>
            <a:endParaRPr lang="fr-CA" altLang="fr-FR" dirty="0" smtClean="0">
              <a:latin typeface="Calibri" pitchFamily="34" charset="0"/>
            </a:endParaRPr>
          </a:p>
        </p:txBody>
      </p:sp>
    </p:spTree>
    <p:extLst>
      <p:ext uri="{BB962C8B-B14F-4D97-AF65-F5344CB8AC3E}">
        <p14:creationId xmlns:p14="http://schemas.microsoft.com/office/powerpoint/2010/main" val="3511396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100" b="1" dirty="0" smtClean="0"/>
              <a:t>[Huguette]</a:t>
            </a:r>
          </a:p>
          <a:p>
            <a:pPr defTabSz="922255">
              <a:buFontTx/>
              <a:buNone/>
            </a:pPr>
            <a:endParaRPr lang="fr-CA" altLang="fr-FR" sz="1100" dirty="0" smtClean="0"/>
          </a:p>
          <a:p>
            <a:pPr defTabSz="922255">
              <a:buFontTx/>
              <a:buChar char="•"/>
            </a:pPr>
            <a:r>
              <a:rPr lang="fr-CA" altLang="fr-FR" sz="1100" dirty="0" smtClean="0"/>
              <a:t>Les profs le font soit parce que la nature de leur programme appelle les TIC de manière naturelle, soit pas instinct pédagogique (potentiel, plus-value), soit pas intérêt personnel. On le verra un peu plus loin.</a:t>
            </a:r>
          </a:p>
          <a:p>
            <a:pPr defTabSz="922255">
              <a:buFontTx/>
              <a:buChar char="•"/>
            </a:pPr>
            <a:endParaRPr lang="fr-CA" altLang="fr-FR" sz="1100" dirty="0" smtClean="0"/>
          </a:p>
          <a:p>
            <a:pPr lvl="1"/>
            <a:r>
              <a:rPr lang="fr-CA" altLang="fr-FR" dirty="0" smtClean="0">
                <a:hlinkClick r:id="rId3"/>
              </a:rPr>
              <a:t>Effectuer un travail de recherche </a:t>
            </a:r>
            <a:r>
              <a:rPr lang="fr-CA" altLang="fr-FR" dirty="0" smtClean="0"/>
              <a:t>(H1)</a:t>
            </a:r>
            <a:endParaRPr lang="fr-CA" altLang="fr-FR" dirty="0" smtClean="0">
              <a:hlinkClick r:id="rId4"/>
            </a:endParaRPr>
          </a:p>
          <a:p>
            <a:pPr lvl="1"/>
            <a:r>
              <a:rPr lang="fr-CA" dirty="0" smtClean="0">
                <a:hlinkClick r:id="rId4"/>
              </a:rPr>
              <a:t>Représenter visuellement l’information au moyen d’un tableau ou d’une carte conceptuelle </a:t>
            </a:r>
            <a:r>
              <a:rPr lang="fr-CA" altLang="fr-FR" dirty="0" smtClean="0"/>
              <a:t>(H2.3)</a:t>
            </a:r>
          </a:p>
          <a:p>
            <a:pPr lvl="1"/>
            <a:r>
              <a:rPr lang="fr-CA" altLang="fr-FR" u="sng" dirty="0" smtClean="0">
                <a:hlinkClick r:id="rId5"/>
              </a:rPr>
              <a:t>Travailler en équipe</a:t>
            </a:r>
            <a:r>
              <a:rPr lang="fr-CA" altLang="fr-FR" dirty="0" smtClean="0"/>
              <a:t> (H 4.3)</a:t>
            </a:r>
          </a:p>
          <a:p>
            <a:pPr lvl="1"/>
            <a:r>
              <a:rPr lang="fr-CA" altLang="fr-FR" u="sng" dirty="0" smtClean="0">
                <a:hlinkClick r:id="rId6"/>
              </a:rPr>
              <a:t>Publier un travail de recherche sur YouTube</a:t>
            </a:r>
            <a:r>
              <a:rPr lang="fr-CA" altLang="fr-FR" dirty="0" smtClean="0"/>
              <a:t> (H3)</a:t>
            </a:r>
          </a:p>
          <a:p>
            <a:pPr defTabSz="922255">
              <a:buFontTx/>
              <a:buNone/>
            </a:pPr>
            <a:endParaRPr lang="fr-CA" altLang="fr-FR" sz="1100" dirty="0" smtClean="0"/>
          </a:p>
          <a:p>
            <a:pPr defTabSz="922255">
              <a:buFontTx/>
              <a:buChar char="•"/>
            </a:pPr>
            <a:r>
              <a:rPr lang="fr-CA" altLang="fr-FR" sz="1100" dirty="0" smtClean="0"/>
              <a:t>Lacune : repose parfois sur un petit nombre de profs. Incohérence entre les cours, entre les programmes. Risques (départs, maladie, etc.)</a:t>
            </a:r>
          </a:p>
          <a:p>
            <a:pPr marL="0" marR="0" indent="0" algn="l" defTabSz="922255" rtl="0" eaLnBrk="1" fontAlgn="base" latinLnBrk="0" hangingPunct="1">
              <a:lnSpc>
                <a:spcPct val="100000"/>
              </a:lnSpc>
              <a:spcBef>
                <a:spcPct val="30000"/>
              </a:spcBef>
              <a:spcAft>
                <a:spcPct val="0"/>
              </a:spcAft>
              <a:buClrTx/>
              <a:buSzTx/>
              <a:buFontTx/>
              <a:buChar char="•"/>
              <a:tabLst/>
              <a:defRPr/>
            </a:pPr>
            <a:r>
              <a:rPr lang="fr-CA" altLang="fr-FR" sz="1100" dirty="0" smtClean="0"/>
              <a:t>Avec le Profil TIC des étudiants, les TIC sont objets d’apprentissage pour les étudiants, mais elles deviennent également un soutien à l’apprentissage pour les enseignants. </a:t>
            </a:r>
            <a:r>
              <a:rPr lang="fr-CA" sz="1100" b="0" i="0" u="none" strike="noStrike" kern="1200" baseline="0" dirty="0" smtClean="0">
                <a:solidFill>
                  <a:schemeClr val="tx1"/>
                </a:solidFill>
                <a:latin typeface="+mn-lt"/>
                <a:ea typeface="+mn-ea"/>
                <a:cs typeface="+mn-cs"/>
              </a:rPr>
              <a:t>Durant le DEC : les TIC en lien avec l’apprentissage, en soutien aux compétences disciplinaires.</a:t>
            </a:r>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29039AE4-CD53-4EE9-A1E4-BA3BA56A3D37}" type="slidenum">
              <a:rPr lang="fr-CA" altLang="fr-FR" smtClean="0">
                <a:latin typeface="Calibri" pitchFamily="34" charset="0"/>
              </a:rPr>
              <a:pPr eaLnBrk="1" hangingPunct="1">
                <a:defRPr/>
              </a:pPr>
              <a:t>11</a:t>
            </a:fld>
            <a:endParaRPr lang="fr-CA" altLang="fr-FR" dirty="0" smtClean="0">
              <a:latin typeface="Calibri" pitchFamily="34" charset="0"/>
            </a:endParaRPr>
          </a:p>
        </p:txBody>
      </p:sp>
    </p:spTree>
    <p:extLst>
      <p:ext uri="{BB962C8B-B14F-4D97-AF65-F5344CB8AC3E}">
        <p14:creationId xmlns:p14="http://schemas.microsoft.com/office/powerpoint/2010/main" val="2323300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sz="1200" b="1" dirty="0" smtClean="0"/>
          </a:p>
          <a:p>
            <a:r>
              <a:rPr lang="fr-CA" sz="1200" b="1" dirty="0" smtClean="0"/>
              <a:t>[On passe vite car on y revient dans la partie Intégrer dans un programme]</a:t>
            </a:r>
          </a:p>
          <a:p>
            <a:endParaRPr lang="fr-CA" sz="1200" b="1" dirty="0" smtClean="0"/>
          </a:p>
          <a:p>
            <a:pPr defTabSz="922255">
              <a:buFontTx/>
              <a:buChar char="•"/>
            </a:pPr>
            <a:r>
              <a:rPr lang="fr-CA" altLang="fr-FR" dirty="0" smtClean="0"/>
              <a:t>Concertation comme dans toute opération de gestion des programmes (plans-cadres, évaluation, plan d’encadrement, etc.)</a:t>
            </a:r>
          </a:p>
          <a:p>
            <a:pPr defTabSz="922255">
              <a:buFontTx/>
              <a:buChar char="•"/>
            </a:pPr>
            <a:r>
              <a:rPr lang="fr-CA" altLang="fr-FR" dirty="0" smtClean="0"/>
              <a:t>Développement progressif et cohérent tout comme on le fait avec les compétences des programmes d’études réparties sur plusieurs sessions</a:t>
            </a:r>
          </a:p>
          <a:p>
            <a:pPr defTabSz="922255">
              <a:buFontTx/>
              <a:buChar char="•"/>
            </a:pPr>
            <a:r>
              <a:rPr lang="fr-CA" altLang="fr-FR" dirty="0" smtClean="0"/>
              <a:t>Conditions : en collaboration avec les personnes-ressources et services du collège et par le biais de processus comme les budgets d’immobilisation, le plan TIC institutionnel, les programmes de perfectionnement, etc.</a:t>
            </a:r>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9376F2F6-EE11-40C3-8721-C1D8605B62A0}" type="slidenum">
              <a:rPr lang="fr-CA" altLang="fr-FR" smtClean="0">
                <a:latin typeface="Calibri" pitchFamily="34" charset="0"/>
              </a:rPr>
              <a:pPr eaLnBrk="1" hangingPunct="1">
                <a:defRPr/>
              </a:pPr>
              <a:t>12</a:t>
            </a:fld>
            <a:endParaRPr lang="fr-CA" altLang="fr-FR" dirty="0" smtClean="0">
              <a:latin typeface="Calibri" pitchFamily="34" charset="0"/>
            </a:endParaRPr>
          </a:p>
        </p:txBody>
      </p:sp>
    </p:spTree>
    <p:extLst>
      <p:ext uri="{BB962C8B-B14F-4D97-AF65-F5344CB8AC3E}">
        <p14:creationId xmlns:p14="http://schemas.microsoft.com/office/powerpoint/2010/main" val="8734136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7113892D-D764-4A97-B3A2-9FBB3A4BD845}" type="slidenum">
              <a:rPr lang="fr-CA" altLang="fr-FR" smtClean="0"/>
              <a:pPr/>
              <a:t>13</a:t>
            </a:fld>
            <a:endParaRPr lang="fr-CA" altLang="fr-FR"/>
          </a:p>
        </p:txBody>
      </p:sp>
    </p:spTree>
    <p:extLst>
      <p:ext uri="{BB962C8B-B14F-4D97-AF65-F5344CB8AC3E}">
        <p14:creationId xmlns:p14="http://schemas.microsoft.com/office/powerpoint/2010/main" val="338636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Espace réservé des commentaires 2"/>
          <p:cNvSpPr>
            <a:spLocks noGrp="1"/>
          </p:cNvSpPr>
          <p:nvPr>
            <p:ph type="body" idx="1"/>
          </p:nvPr>
        </p:nvSpPr>
        <p:spPr/>
        <p:txBody>
          <a:bodyPr>
            <a:normAutofit fontScale="92500" lnSpcReduction="10000"/>
          </a:bodyPr>
          <a:lstStyle/>
          <a:p>
            <a:r>
              <a:rPr lang="fr-CA" sz="900" b="1" dirty="0" smtClean="0"/>
              <a:t>[Huguette]</a:t>
            </a:r>
          </a:p>
          <a:p>
            <a:endParaRPr lang="fr-CA" sz="900" b="1" dirty="0" smtClean="0"/>
          </a:p>
          <a:p>
            <a:r>
              <a:rPr lang="fr-CA" sz="900" b="0" dirty="0" smtClean="0"/>
              <a:t>Bref historique : Profils</a:t>
            </a:r>
            <a:r>
              <a:rPr lang="fr-CA" sz="900" b="0" baseline="0" dirty="0" smtClean="0"/>
              <a:t> antérieurs </a:t>
            </a:r>
            <a:r>
              <a:rPr lang="fr-CA" sz="900" b="0" baseline="0" dirty="0" err="1" smtClean="0"/>
              <a:t>ScHum+TCG</a:t>
            </a:r>
            <a:r>
              <a:rPr lang="fr-CA" sz="900" b="0" baseline="0" dirty="0" smtClean="0"/>
              <a:t>, CREPUQ, Magellan, B2i/C2i France ont mené à Profil 2009, implanté dans plusieurs programmes et collèges, analyse de pratiques, puis version 2014.</a:t>
            </a:r>
            <a:endParaRPr lang="fr-CA" sz="900" b="0" dirty="0" smtClean="0"/>
          </a:p>
          <a:p>
            <a:endParaRPr lang="fr-CA" sz="900" b="1" dirty="0" smtClean="0"/>
          </a:p>
          <a:p>
            <a:pPr>
              <a:lnSpc>
                <a:spcPct val="80000"/>
              </a:lnSpc>
            </a:pPr>
            <a:r>
              <a:rPr lang="fr-CA" altLang="fr-FR" sz="900" dirty="0" smtClean="0"/>
              <a:t>5 </a:t>
            </a:r>
            <a:r>
              <a:rPr lang="fr-CA" altLang="fr-FR" sz="900" dirty="0"/>
              <a:t>habiletés TIC, le traditionnel processus Rechercher-Traiter-Présenter avec 2 habiletés transversales.</a:t>
            </a:r>
          </a:p>
          <a:p>
            <a:pPr>
              <a:lnSpc>
                <a:spcPct val="80000"/>
              </a:lnSpc>
            </a:pPr>
            <a:endParaRPr lang="fr-CA" altLang="fr-FR" sz="900" dirty="0"/>
          </a:p>
          <a:p>
            <a:pPr>
              <a:lnSpc>
                <a:spcPct val="80000"/>
              </a:lnSpc>
              <a:spcBef>
                <a:spcPct val="0"/>
              </a:spcBef>
            </a:pPr>
            <a:r>
              <a:rPr lang="fr-CA" altLang="fr-FR" sz="900" dirty="0"/>
              <a:t>H1</a:t>
            </a:r>
          </a:p>
          <a:p>
            <a:pPr>
              <a:lnSpc>
                <a:spcPct val="80000"/>
              </a:lnSpc>
              <a:spcBef>
                <a:spcPct val="0"/>
              </a:spcBef>
            </a:pPr>
            <a:r>
              <a:rPr lang="fr-CA" altLang="fr-FR" sz="900" dirty="0"/>
              <a:t>Un processus itératif, une démarche en 5 étapes, par raffinements successifs.</a:t>
            </a:r>
          </a:p>
          <a:p>
            <a:pPr>
              <a:lnSpc>
                <a:spcPct val="80000"/>
              </a:lnSpc>
              <a:spcBef>
                <a:spcPct val="0"/>
              </a:spcBef>
            </a:pPr>
            <a:r>
              <a:rPr lang="fr-CA" altLang="fr-FR" sz="900" dirty="0"/>
              <a:t>Une méthodologie de recherche axée sur le processus, sur la planification.</a:t>
            </a:r>
          </a:p>
          <a:p>
            <a:pPr>
              <a:lnSpc>
                <a:spcPct val="80000"/>
              </a:lnSpc>
              <a:spcBef>
                <a:spcPct val="0"/>
              </a:spcBef>
            </a:pPr>
            <a:endParaRPr lang="fr-CA" altLang="fr-FR" sz="900" dirty="0"/>
          </a:p>
          <a:p>
            <a:pPr>
              <a:lnSpc>
                <a:spcPct val="80000"/>
              </a:lnSpc>
              <a:spcBef>
                <a:spcPct val="0"/>
              </a:spcBef>
            </a:pPr>
            <a:r>
              <a:rPr lang="fr-CA" altLang="fr-FR" sz="900" dirty="0"/>
              <a:t>H2 </a:t>
            </a:r>
          </a:p>
          <a:p>
            <a:pPr>
              <a:lnSpc>
                <a:spcPct val="80000"/>
              </a:lnSpc>
              <a:spcBef>
                <a:spcPct val="0"/>
              </a:spcBef>
            </a:pPr>
            <a:r>
              <a:rPr lang="fr-CA" altLang="fr-FR" sz="900" dirty="0"/>
              <a:t>L’habileté </a:t>
            </a:r>
            <a:r>
              <a:rPr lang="fr-CA" altLang="fr-FR" sz="900" dirty="0" smtClean="0"/>
              <a:t>souvent la </a:t>
            </a:r>
            <a:r>
              <a:rPr lang="fr-CA" altLang="fr-FR" sz="900" dirty="0"/>
              <a:t>plus négligée mais extrêmement importante</a:t>
            </a:r>
          </a:p>
          <a:p>
            <a:pPr>
              <a:lnSpc>
                <a:spcPct val="80000"/>
              </a:lnSpc>
              <a:buFont typeface="Wingdings 3" pitchFamily="18" charset="2"/>
              <a:buChar char=""/>
            </a:pPr>
            <a:r>
              <a:rPr lang="fr-FR" altLang="fr-FR" sz="900" dirty="0"/>
              <a:t>Les étudiants ont de la difficulté à assimiler la matière et à comprendre des concepts complexes ou abstraits. Ils passent souvent des résultats de recherche dans Google au texte à remettre dans Word, sans prendre le temps d’analyser l’information en profondeur. Rechercher-Traiter, deux tâches qui se font souvent en même temps, intimement liées. On souhaite s’assurer que l’étudiant compare, décrive, classe, explique, mette en relation. Invitation à approfondir! </a:t>
            </a:r>
          </a:p>
          <a:p>
            <a:pPr>
              <a:lnSpc>
                <a:spcPct val="80000"/>
              </a:lnSpc>
              <a:spcBef>
                <a:spcPct val="0"/>
              </a:spcBef>
            </a:pPr>
            <a:r>
              <a:rPr lang="fr-CA" altLang="fr-FR" sz="900" dirty="0"/>
              <a:t>H3</a:t>
            </a:r>
          </a:p>
          <a:p>
            <a:pPr>
              <a:lnSpc>
                <a:spcPct val="80000"/>
              </a:lnSpc>
            </a:pPr>
            <a:r>
              <a:rPr lang="fr-CA" altLang="fr-FR" sz="900" dirty="0"/>
              <a:t>Présenter ses résultats de recherche, sa création, le fruit de son travail, à l’aide d’outils variés, pertinents et stimulants. Il existe une multitude de moyens pour présenter l’information dans un monde de plus en plus médiatique. Un très grand nombre de travaux scolaires impliquent une activité de présentation de l’information. Variété, efficacité, formats, intégration… Qualité, efficacité.</a:t>
            </a:r>
          </a:p>
          <a:p>
            <a:pPr marL="0" lvl="1">
              <a:lnSpc>
                <a:spcPct val="80000"/>
              </a:lnSpc>
              <a:spcBef>
                <a:spcPct val="0"/>
              </a:spcBef>
            </a:pPr>
            <a:endParaRPr lang="fr-CA" altLang="fr-FR" sz="900" dirty="0"/>
          </a:p>
          <a:p>
            <a:pPr marL="0" lvl="1">
              <a:lnSpc>
                <a:spcPct val="80000"/>
              </a:lnSpc>
              <a:spcBef>
                <a:spcPct val="0"/>
              </a:spcBef>
            </a:pPr>
            <a:r>
              <a:rPr lang="fr-CA" altLang="fr-FR" sz="900" dirty="0"/>
              <a:t>H4</a:t>
            </a:r>
          </a:p>
          <a:p>
            <a:pPr>
              <a:lnSpc>
                <a:spcPct val="80000"/>
              </a:lnSpc>
              <a:buFont typeface="Wingdings 3" pitchFamily="18" charset="2"/>
              <a:buChar char=""/>
            </a:pPr>
            <a:r>
              <a:rPr lang="fr-CA" altLang="fr-FR" sz="900" dirty="0"/>
              <a:t>Nous évoluons dans une société numérique où les échanges et la collaboration via Internet sont appelés à se développer constamment. Pour s’ouvrir sur le monde et pour être efficace dans une société de productivité où les frontières de temps et de lieu tombent, il faut savoir communiquer à l’ère du numérique et favoriser le travail collaboratif, bénéficier de cette « plus value ». Il faut donc développer :</a:t>
            </a:r>
          </a:p>
          <a:p>
            <a:pPr marL="0" lvl="1">
              <a:lnSpc>
                <a:spcPct val="80000"/>
              </a:lnSpc>
              <a:spcBef>
                <a:spcPts val="325"/>
              </a:spcBef>
              <a:buFont typeface="Verdana" pitchFamily="34" charset="0"/>
              <a:buChar char="◦"/>
            </a:pPr>
            <a:r>
              <a:rPr lang="fr-CA" altLang="fr-FR" sz="900" dirty="0"/>
              <a:t>Des habiletés de communication efficace</a:t>
            </a:r>
          </a:p>
          <a:p>
            <a:pPr marL="0" lvl="1">
              <a:lnSpc>
                <a:spcPct val="80000"/>
              </a:lnSpc>
              <a:spcBef>
                <a:spcPts val="325"/>
              </a:spcBef>
              <a:buFont typeface="Verdana" pitchFamily="34" charset="0"/>
              <a:buChar char="◦"/>
            </a:pPr>
            <a:r>
              <a:rPr lang="fr-CA" altLang="fr-FR" sz="900" dirty="0"/>
              <a:t>Des habiletés collaboratives</a:t>
            </a:r>
          </a:p>
          <a:p>
            <a:pPr marL="0" lvl="1">
              <a:lnSpc>
                <a:spcPct val="80000"/>
              </a:lnSpc>
              <a:spcBef>
                <a:spcPct val="0"/>
              </a:spcBef>
            </a:pPr>
            <a:endParaRPr lang="fr-CA" altLang="fr-FR" sz="900" dirty="0"/>
          </a:p>
          <a:p>
            <a:pPr marL="0" lvl="1">
              <a:lnSpc>
                <a:spcPct val="80000"/>
              </a:lnSpc>
              <a:spcBef>
                <a:spcPct val="0"/>
              </a:spcBef>
            </a:pPr>
            <a:r>
              <a:rPr lang="fr-CA" altLang="fr-FR" sz="900" dirty="0"/>
              <a:t>H5</a:t>
            </a:r>
          </a:p>
          <a:p>
            <a:pPr marL="0" lvl="1">
              <a:lnSpc>
                <a:spcPct val="80000"/>
              </a:lnSpc>
              <a:spcBef>
                <a:spcPct val="0"/>
              </a:spcBef>
            </a:pPr>
            <a:r>
              <a:rPr lang="fr-CA" altLang="fr-FR" sz="900" dirty="0"/>
              <a:t>Importance d’avoir tout ce qu’il faut dès son arrivée au collégial pour être en mesure d’approfondir et d’utiliser les TIC en fonction des attentes de mon programme. Habiletés de base et environnement de mon collège. Développer aussi des stratégies pour devenir autonome dans l’apprentissage de nouvelles technologies et avec des ressources numériques. Plus que jamais, il est nécessaire de prendre conscience de la responsabilité numérique individuelle et collective et des risques associés à l’usage des technologies.</a:t>
            </a:r>
          </a:p>
          <a:p>
            <a:pPr>
              <a:lnSpc>
                <a:spcPct val="80000"/>
              </a:lnSpc>
            </a:pPr>
            <a:endParaRPr lang="fr-CA" altLang="fr-FR" sz="900" dirty="0"/>
          </a:p>
        </p:txBody>
      </p:sp>
      <p:sp>
        <p:nvSpPr>
          <p:cNvPr id="4" name="Espace réservé du numéro de diapositive 3"/>
          <p:cNvSpPr>
            <a:spLocks noGrp="1"/>
          </p:cNvSpPr>
          <p:nvPr>
            <p:ph type="sldNum" sz="quarter" idx="5"/>
          </p:nvPr>
        </p:nvSpPr>
        <p:spPr/>
        <p:txBody>
          <a:bodyPr/>
          <a:lstStyle/>
          <a:p>
            <a:pPr>
              <a:defRPr/>
            </a:pPr>
            <a:fld id="{5E96EB92-FC89-425A-BF36-7942FFEE0701}" type="slidenum">
              <a:rPr lang="fr-CA" altLang="fr-FR" smtClean="0"/>
              <a:pPr>
                <a:defRPr/>
              </a:pPr>
              <a:t>14</a:t>
            </a:fld>
            <a:endParaRPr lang="fr-CA" altLang="fr-FR" dirty="0"/>
          </a:p>
        </p:txBody>
      </p:sp>
    </p:spTree>
    <p:extLst>
      <p:ext uri="{BB962C8B-B14F-4D97-AF65-F5344CB8AC3E}">
        <p14:creationId xmlns:p14="http://schemas.microsoft.com/office/powerpoint/2010/main" val="30196760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sz="1200" b="1" dirty="0" smtClean="0"/>
          </a:p>
          <a:p>
            <a:pPr marL="0" lvl="1" defTabSz="922255"/>
            <a:r>
              <a:rPr lang="fr-CA" altLang="fr-FR" dirty="0" smtClean="0"/>
              <a:t>Ressemble à la structure des devis ministériels. Tâche pas tout à fait un critère de performance mais les programmes pourront y apporter leur couleur pour officialiser le niveau d’atteinte et les exigences.</a:t>
            </a:r>
          </a:p>
          <a:p>
            <a:pPr marL="0" lvl="1" defTabSz="922255"/>
            <a:endParaRPr lang="fr-CA" altLang="fr-FR" dirty="0" smtClean="0"/>
          </a:p>
          <a:p>
            <a:pPr marL="0" lvl="1" defTabSz="922255"/>
            <a:r>
              <a:rPr lang="fr-CA" altLang="fr-FR" dirty="0" smtClean="0"/>
              <a:t>Habiletés associées aux compétences : arrimage plus naturel avec les processus et outils locaux, notamment la répartition des habiletés tout comme la répartition des compétences. Puisque habiletés méthodologiques, informationnelles et cognitives davantage que logicielles, les énoncés sont plus généraux et peuvent être intégrés dans des plans-cadres.</a:t>
            </a:r>
          </a:p>
          <a:p>
            <a:pPr marL="0" lvl="1" defTabSz="922255"/>
            <a:endParaRPr lang="fr-CA" altLang="fr-FR"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E9E8B7B3-F4A0-4E84-8444-7EBFB311D48E}" type="slidenum">
              <a:rPr lang="fr-CA" altLang="fr-FR" smtClean="0">
                <a:latin typeface="Calibri" pitchFamily="34" charset="0"/>
              </a:rPr>
              <a:pPr eaLnBrk="1" hangingPunct="1">
                <a:defRPr/>
              </a:pPr>
              <a:t>15</a:t>
            </a:fld>
            <a:endParaRPr lang="fr-CA" altLang="fr-FR" dirty="0" smtClean="0">
              <a:latin typeface="Calibri" pitchFamily="34" charset="0"/>
            </a:endParaRPr>
          </a:p>
        </p:txBody>
      </p:sp>
    </p:spTree>
    <p:extLst>
      <p:ext uri="{BB962C8B-B14F-4D97-AF65-F5344CB8AC3E}">
        <p14:creationId xmlns:p14="http://schemas.microsoft.com/office/powerpoint/2010/main" val="1724663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[Nicole]</a:t>
            </a:r>
          </a:p>
          <a:p>
            <a:endParaRPr lang="fr-CA" sz="1200" b="1" dirty="0" smtClean="0"/>
          </a:p>
          <a:p>
            <a:pPr marL="0" marR="0" indent="0" algn="l" defTabSz="922255" rtl="0" eaLnBrk="1" fontAlgn="base" latinLnBrk="0" hangingPunct="1">
              <a:lnSpc>
                <a:spcPct val="100000"/>
              </a:lnSpc>
              <a:spcBef>
                <a:spcPct val="30000"/>
              </a:spcBef>
              <a:spcAft>
                <a:spcPct val="0"/>
              </a:spcAft>
              <a:buClrTx/>
              <a:buSzTx/>
              <a:buFontTx/>
              <a:buNone/>
              <a:tabLst/>
              <a:defRPr/>
            </a:pPr>
            <a:r>
              <a:rPr lang="fr-CA" altLang="fr-FR" dirty="0" smtClean="0"/>
              <a:t>Dans la version 2014 du Profil TIC, la maîtrise des habiletés technologiques est toujours présente (elle est indispensable), mais elle s’intègre maintenant à une démarche associée à la maîtrise d’habiletés cognitives (ex. : élaborer la structure de l’information, intégrer et organiser les contenus). La version 2014 du Profil TIC se décline donc en termes </a:t>
            </a:r>
            <a:r>
              <a:rPr lang="fr-CA" altLang="fr-FR" b="1" dirty="0" smtClean="0"/>
              <a:t>d’habiletés informationnelles, méthodologiques et cognitives où les habiletés technologiques viennent supporter la maîtrise de ces dernières</a:t>
            </a:r>
          </a:p>
          <a:p>
            <a:pPr defTabSz="922255"/>
            <a:endParaRPr lang="fr-CA" altLang="fr-FR" dirty="0" smtClean="0"/>
          </a:p>
          <a:p>
            <a:pPr defTabSz="922255"/>
            <a:endParaRPr lang="fr-CA" altLang="fr-FR" dirty="0" smtClean="0"/>
          </a:p>
          <a:p>
            <a:pPr defTabSz="922255"/>
            <a:r>
              <a:rPr lang="fr-CA" altLang="fr-FR" dirty="0" smtClean="0"/>
              <a:t>Profil TIC 2009 : Libellé basé sur les habiletés technologiques</a:t>
            </a:r>
          </a:p>
          <a:p>
            <a:pPr defTabSz="922255"/>
            <a:r>
              <a:rPr lang="fr-CA" altLang="fr-FR" dirty="0" smtClean="0"/>
              <a:t>Profil TIC 2014 : Libellé basé sur les habiletés informationnelles, méthodologiques et cognitives</a:t>
            </a:r>
          </a:p>
        </p:txBody>
      </p:sp>
      <p:sp>
        <p:nvSpPr>
          <p:cNvPr id="4" name="Espace réservé du numéro de diapositive 3"/>
          <p:cNvSpPr>
            <a:spLocks noGrp="1"/>
          </p:cNvSpPr>
          <p:nvPr>
            <p:ph type="sldNum" sz="quarter" idx="5"/>
          </p:nvPr>
        </p:nvSpPr>
        <p:spPr/>
        <p:txBody>
          <a:bodyPr/>
          <a:lstStyle/>
          <a:p>
            <a:pPr>
              <a:defRPr/>
            </a:pPr>
            <a:fld id="{DA255E25-8B15-4667-BBCE-F6DB0404FB15}" type="slidenum">
              <a:rPr lang="fr-CA" altLang="fr-FR" smtClean="0"/>
              <a:pPr>
                <a:defRPr/>
              </a:pPr>
              <a:t>16</a:t>
            </a:fld>
            <a:endParaRPr lang="fr-CA" altLang="fr-FR" dirty="0"/>
          </a:p>
        </p:txBody>
      </p:sp>
    </p:spTree>
    <p:extLst>
      <p:ext uri="{BB962C8B-B14F-4D97-AF65-F5344CB8AC3E}">
        <p14:creationId xmlns:p14="http://schemas.microsoft.com/office/powerpoint/2010/main" val="17957283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100" b="1" dirty="0" smtClean="0"/>
              <a:t>[Nicole]</a:t>
            </a:r>
          </a:p>
          <a:p>
            <a:pPr marL="0" lvl="1" defTabSz="922255"/>
            <a:endParaRPr lang="fr-CA" altLang="fr-FR" dirty="0" smtClean="0"/>
          </a:p>
          <a:p>
            <a:pPr marL="0" lvl="1" defTabSz="922255"/>
            <a:r>
              <a:rPr lang="fr-CA" altLang="fr-FR" dirty="0" smtClean="0"/>
              <a:t>Profil de sortie collégial donc on renforce, on améliore, on complexifie. On souhaite DÉVELOPPER les habiletés TIC des étudiants donc on augmente les exigences pour qu’à leur sortie ils exploitent les TIC pour le marché du travail, l’université et la vie citoyenne.</a:t>
            </a:r>
          </a:p>
          <a:p>
            <a:pPr marL="0" lvl="1" defTabSz="922255"/>
            <a:endParaRPr lang="fr-CA" altLang="fr-FR" dirty="0" smtClean="0"/>
          </a:p>
          <a:p>
            <a:pPr marL="0" marR="0" lvl="1" indent="0" algn="l" defTabSz="922255" rtl="0" eaLnBrk="1" fontAlgn="base" latinLnBrk="0" hangingPunct="1">
              <a:lnSpc>
                <a:spcPct val="100000"/>
              </a:lnSpc>
              <a:spcBef>
                <a:spcPct val="30000"/>
              </a:spcBef>
              <a:spcAft>
                <a:spcPct val="0"/>
              </a:spcAft>
              <a:buClrTx/>
              <a:buSzTx/>
              <a:buFontTx/>
              <a:buNone/>
              <a:tabLst/>
              <a:defRPr/>
            </a:pPr>
            <a:r>
              <a:rPr lang="fr-CA" altLang="fr-FR" dirty="0" smtClean="0"/>
              <a:t>Le contenu s’adresse à tous les programmes d’études, et à tous les étudiants sans exception. </a:t>
            </a:r>
          </a:p>
          <a:p>
            <a:pPr marL="0" lvl="1" defTabSz="922255"/>
            <a:endParaRPr lang="fr-CA" altLang="fr-FR" dirty="0" smtClean="0"/>
          </a:p>
          <a:p>
            <a:pPr marL="0" lvl="1" defTabSz="922255"/>
            <a:endParaRPr lang="fr-CA" altLang="fr-FR"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FEBD649E-D5AC-4691-88B8-F9C8DCAE3FC3}" type="slidenum">
              <a:rPr lang="fr-CA" altLang="fr-FR" smtClean="0">
                <a:latin typeface="Calibri" pitchFamily="34" charset="0"/>
              </a:rPr>
              <a:pPr eaLnBrk="1" hangingPunct="1">
                <a:defRPr/>
              </a:pPr>
              <a:t>17</a:t>
            </a:fld>
            <a:endParaRPr lang="fr-CA" altLang="fr-FR" dirty="0" smtClean="0">
              <a:latin typeface="Calibri" pitchFamily="34" charset="0"/>
            </a:endParaRPr>
          </a:p>
        </p:txBody>
      </p:sp>
    </p:spTree>
    <p:extLst>
      <p:ext uri="{BB962C8B-B14F-4D97-AF65-F5344CB8AC3E}">
        <p14:creationId xmlns:p14="http://schemas.microsoft.com/office/powerpoint/2010/main" val="753744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100" b="1" dirty="0" smtClean="0"/>
              <a:t>[Nicole]</a:t>
            </a:r>
          </a:p>
          <a:p>
            <a:endParaRPr lang="fr-CA" sz="1100" b="1" dirty="0" smtClean="0"/>
          </a:p>
          <a:p>
            <a:pPr defTabSz="922255"/>
            <a:r>
              <a:rPr lang="fr-CA" altLang="fr-FR" dirty="0" smtClean="0"/>
              <a:t>Accent sur les défis du numérique qui sortent du cadre scolaire.</a:t>
            </a:r>
          </a:p>
          <a:p>
            <a:pPr defTabSz="922255"/>
            <a:endParaRPr lang="fr-CA" altLang="fr-FR" dirty="0" smtClean="0"/>
          </a:p>
          <a:p>
            <a:pPr marL="0" marR="0" lvl="1" indent="0" algn="l" defTabSz="922255" rtl="0" eaLnBrk="1" fontAlgn="base" latinLnBrk="0" hangingPunct="1">
              <a:lnSpc>
                <a:spcPct val="100000"/>
              </a:lnSpc>
              <a:spcBef>
                <a:spcPct val="30000"/>
              </a:spcBef>
              <a:spcAft>
                <a:spcPct val="0"/>
              </a:spcAft>
              <a:buClrTx/>
              <a:buSzTx/>
              <a:buFontTx/>
              <a:buNone/>
              <a:tabLst/>
              <a:defRPr/>
            </a:pPr>
            <a:r>
              <a:rPr lang="fr-CA" altLang="fr-FR" dirty="0" smtClean="0"/>
              <a:t>Un Profil indépendant des nouveautés logicielles et des changements technologiques.</a:t>
            </a:r>
            <a:r>
              <a:rPr lang="fr-CA" altLang="fr-FR" baseline="0" dirty="0" smtClean="0"/>
              <a:t> </a:t>
            </a:r>
            <a:r>
              <a:rPr lang="fr-CA" altLang="fr-FR" dirty="0" smtClean="0"/>
              <a:t>Donc, un profil</a:t>
            </a:r>
            <a:r>
              <a:rPr lang="fr-CA" altLang="fr-FR" baseline="0" dirty="0" smtClean="0"/>
              <a:t> pérenne, tout c</a:t>
            </a:r>
            <a:r>
              <a:rPr lang="fr-CA" altLang="fr-FR" dirty="0" smtClean="0"/>
              <a:t>omme l’est un devis ministériel qui dure très longtemps et qu’on interprète et adapte en fonction de l’évolution des milieux.</a:t>
            </a:r>
          </a:p>
          <a:p>
            <a:pPr marL="0" lvl="1" defTabSz="922255"/>
            <a:endParaRPr lang="fr-CA" altLang="fr-FR" dirty="0" smtClean="0"/>
          </a:p>
          <a:p>
            <a:pPr defTabSz="922255"/>
            <a:r>
              <a:rPr lang="fr-CA" altLang="fr-FR" dirty="0" smtClean="0"/>
              <a:t>Un profil où les enseignants et les programmes</a:t>
            </a:r>
            <a:r>
              <a:rPr lang="fr-CA" altLang="fr-FR" baseline="0" dirty="0" smtClean="0"/>
              <a:t> </a:t>
            </a:r>
            <a:r>
              <a:rPr lang="fr-CA" altLang="fr-FR" dirty="0" smtClean="0"/>
              <a:t>font leurs propres choix en terme d’outil et de niveau de maitrise à atteindre.</a:t>
            </a:r>
          </a:p>
          <a:p>
            <a:pPr defTabSz="922255"/>
            <a:r>
              <a:rPr lang="fr-CA" altLang="fr-FR" dirty="0" smtClean="0"/>
              <a:t>Un profil où les enseignants et les programmes ont une plus garde liberté d’action concernant le contenus.</a:t>
            </a:r>
          </a:p>
          <a:p>
            <a:pPr defTabSz="922255"/>
            <a:endParaRPr lang="fr-CA" altLang="fr-FR" dirty="0" smtClean="0"/>
          </a:p>
          <a:p>
            <a:pPr defTabSz="922255"/>
            <a:endParaRPr lang="fr-CA" altLang="fr-FR" dirty="0" smtClean="0"/>
          </a:p>
          <a:p>
            <a:pPr defTabSz="922255"/>
            <a:endParaRPr lang="fr-CA" altLang="fr-FR" dirty="0" smtClean="0"/>
          </a:p>
          <a:p>
            <a:pPr marL="0" lvl="1" defTabSz="922255"/>
            <a:endParaRPr lang="fr-CA" altLang="fr-FR" dirty="0" smtClean="0"/>
          </a:p>
          <a:p>
            <a:pPr marL="0" lvl="1" defTabSz="922255"/>
            <a:endParaRPr lang="fr-CA" altLang="fr-FR"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D1547A51-93F0-45BA-9F23-E5CAE8A135B3}" type="slidenum">
              <a:rPr lang="fr-CA" altLang="fr-FR" smtClean="0">
                <a:latin typeface="Calibri" pitchFamily="34" charset="0"/>
              </a:rPr>
              <a:pPr eaLnBrk="1" hangingPunct="1">
                <a:defRPr/>
              </a:pPr>
              <a:t>18</a:t>
            </a:fld>
            <a:endParaRPr lang="fr-CA" altLang="fr-FR" dirty="0" smtClean="0">
              <a:latin typeface="Calibri" pitchFamily="34" charset="0"/>
            </a:endParaRPr>
          </a:p>
        </p:txBody>
      </p:sp>
    </p:spTree>
    <p:extLst>
      <p:ext uri="{BB962C8B-B14F-4D97-AF65-F5344CB8AC3E}">
        <p14:creationId xmlns:p14="http://schemas.microsoft.com/office/powerpoint/2010/main" val="3869514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sz="1200" b="1" dirty="0" smtClean="0"/>
          </a:p>
          <a:p>
            <a:r>
              <a:rPr lang="fr-CA" altLang="fr-FR" dirty="0" smtClean="0"/>
              <a:t>Rechercher de l’information est une activité fréquente et essentielle dans tous les programmes d’études. Que ce soit en arts pour critiquer des œuvres, en sciences humaines pour analyser l’impact d’un changement de gouvernement sur une province ou en électronique industrielle pour réaliser le plan d’aménagement d’une usine, le choix des outils de recherche dépend du programme, car les exigences diffèrent, mais le processus, lui, demeure le même.</a:t>
            </a:r>
          </a:p>
          <a:p>
            <a:endParaRPr lang="fr-CA" altLang="fr-FR" dirty="0" smtClean="0"/>
          </a:p>
          <a:p>
            <a:r>
              <a:rPr lang="fr-CA" altLang="fr-FR" dirty="0" smtClean="0"/>
              <a:t>L’habileté 1 comprend quatre objectifs qui s’inscrivent dans une démarche typiquement linéaire. Toutefois, tout au long du processus de recherche, il est souvent nécessaire de revenir en arrière, de faire des choix différents et de reprendre certaines étapes.</a:t>
            </a:r>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E0588A57-8222-464A-8835-BA1094DD7498}" type="slidenum">
              <a:rPr lang="fr-CA" altLang="fr-FR" smtClean="0">
                <a:latin typeface="Calibri" pitchFamily="34" charset="0"/>
              </a:rPr>
              <a:pPr eaLnBrk="1" hangingPunct="1">
                <a:defRPr/>
              </a:pPr>
              <a:t>19</a:t>
            </a:fld>
            <a:endParaRPr lang="fr-CA" altLang="fr-FR" dirty="0" smtClean="0">
              <a:latin typeface="Calibri" pitchFamily="34" charset="0"/>
            </a:endParaRPr>
          </a:p>
        </p:txBody>
      </p:sp>
    </p:spTree>
    <p:extLst>
      <p:ext uri="{BB962C8B-B14F-4D97-AF65-F5344CB8AC3E}">
        <p14:creationId xmlns:p14="http://schemas.microsoft.com/office/powerpoint/2010/main" val="411331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CA" sz="1100" b="1" dirty="0" smtClean="0"/>
              <a:t>[Nicole]</a:t>
            </a:r>
          </a:p>
          <a:p>
            <a:r>
              <a:rPr lang="fr-CA" altLang="fr-FR" sz="1100" dirty="0" smtClean="0"/>
              <a:t>Pertinence : </a:t>
            </a:r>
          </a:p>
          <a:p>
            <a:pPr lvl="1">
              <a:buFont typeface="Arial" pitchFamily="34" charset="0"/>
              <a:buChar char="•"/>
            </a:pPr>
            <a:r>
              <a:rPr lang="fr-CA" altLang="fr-FR" sz="1100" dirty="0" smtClean="0"/>
              <a:t>Pourquoi il importe que nos étudiants maîtrisent des habiletés informationnelles et technologiques</a:t>
            </a:r>
          </a:p>
          <a:p>
            <a:pPr lvl="1">
              <a:buFont typeface="Arial" pitchFamily="34" charset="0"/>
              <a:buChar char="•"/>
            </a:pPr>
            <a:r>
              <a:rPr lang="fr-CA" altLang="fr-FR" sz="1100" dirty="0" smtClean="0"/>
              <a:t>Pourquoi il importe que le réseau collégial assure la maîtrise de ces habiletés dans une perspective qui va au-delà de la formation collégiale</a:t>
            </a:r>
          </a:p>
          <a:p>
            <a:pPr marL="457200" marR="0" lvl="1" indent="0" algn="l" defTabSz="914400" rtl="0" eaLnBrk="1" fontAlgn="base" latinLnBrk="0" hangingPunct="1">
              <a:lnSpc>
                <a:spcPct val="100000"/>
              </a:lnSpc>
              <a:spcBef>
                <a:spcPct val="30000"/>
              </a:spcBef>
              <a:spcAft>
                <a:spcPct val="0"/>
              </a:spcAft>
              <a:buClrTx/>
              <a:buSzTx/>
              <a:buFont typeface="Arial" pitchFamily="34" charset="0"/>
              <a:buNone/>
              <a:tabLst/>
              <a:defRPr/>
            </a:pPr>
            <a:endParaRPr lang="fr-CA" altLang="fr-FR" sz="1100" dirty="0" smtClean="0"/>
          </a:p>
          <a:p>
            <a:r>
              <a:rPr lang="fr-CA" altLang="fr-FR" sz="1100" dirty="0" smtClean="0"/>
              <a:t>Aperçu et caractéristiques</a:t>
            </a:r>
            <a:r>
              <a:rPr lang="fr-CA" altLang="fr-FR" sz="1100" baseline="0" dirty="0" smtClean="0"/>
              <a:t> et description </a:t>
            </a:r>
            <a:r>
              <a:rPr lang="fr-CA" altLang="fr-FR" sz="1100" dirty="0" smtClean="0"/>
              <a:t>: </a:t>
            </a:r>
          </a:p>
          <a:p>
            <a:pPr marL="457200" marR="0" lvl="1"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fr-CA" altLang="fr-FR" sz="1100" dirty="0" smtClean="0"/>
              <a:t> </a:t>
            </a:r>
          </a:p>
          <a:p>
            <a:pPr lvl="1">
              <a:buFont typeface="Arial" pitchFamily="34" charset="0"/>
              <a:buNone/>
            </a:pPr>
            <a:endParaRPr lang="fr-CA" altLang="fr-FR" sz="1100" dirty="0" smtClean="0"/>
          </a:p>
          <a:p>
            <a:pPr lvl="1"/>
            <a:endParaRPr lang="fr-CA" altLang="fr-FR" sz="1100" dirty="0" smtClean="0"/>
          </a:p>
          <a:p>
            <a:endParaRPr lang="fr-CA" altLang="fr-FR" sz="1100" dirty="0" smtClean="0"/>
          </a:p>
          <a:p>
            <a:endParaRPr lang="fr-CA" altLang="fr-FR" sz="1100" dirty="0" smtClean="0"/>
          </a:p>
        </p:txBody>
      </p:sp>
      <p:sp>
        <p:nvSpPr>
          <p:cNvPr id="23556"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1051D5C0-6866-449F-8CFC-3C08CA31789B}" type="slidenum">
              <a:rPr lang="fr-CA" altLang="fr-FR" smtClean="0">
                <a:latin typeface="Calibri" pitchFamily="34" charset="0"/>
              </a:rPr>
              <a:pPr eaLnBrk="1" hangingPunct="1">
                <a:defRPr/>
              </a:pPr>
              <a:t>2</a:t>
            </a:fld>
            <a:endParaRPr lang="fr-CA" altLang="fr-FR" dirty="0" smtClean="0">
              <a:latin typeface="Calibri" pitchFamily="34" charset="0"/>
            </a:endParaRPr>
          </a:p>
        </p:txBody>
      </p:sp>
    </p:spTree>
    <p:extLst>
      <p:ext uri="{BB962C8B-B14F-4D97-AF65-F5344CB8AC3E}">
        <p14:creationId xmlns:p14="http://schemas.microsoft.com/office/powerpoint/2010/main" val="513927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sz="1200" b="1" dirty="0" smtClean="0"/>
          </a:p>
          <a:p>
            <a:pPr>
              <a:defRPr/>
            </a:pPr>
            <a:r>
              <a:rPr lang="fr-CA" dirty="0" smtClean="0"/>
              <a:t>Une </a:t>
            </a:r>
            <a:r>
              <a:rPr lang="fr-CA" dirty="0"/>
              <a:t>fois la recherche complétée, l’étudiant est appelé à traiter l’information conservée, c’est-à-dire à </a:t>
            </a:r>
            <a:r>
              <a:rPr lang="fr-CA" b="1" dirty="0"/>
              <a:t>dégager l’information jugée pertinente, à l’analyser de façon approfondie, puis à se représenter visuellement les idées et les concepts retenus</a:t>
            </a:r>
            <a:r>
              <a:rPr lang="fr-CA" dirty="0"/>
              <a:t>. Il est très important que l’étudiant sache comparer, caractériser, décrire, classer, repérer, expliquer et mettre en relation les éléments d’information lui permettant d’approfondir un sujet, de s’approprier des contenus et de soutenir une démarche intellectuelle rigoureuse</a:t>
            </a:r>
            <a:r>
              <a:rPr lang="fr-CA" dirty="0" smtClean="0"/>
              <a:t>. Au </a:t>
            </a:r>
            <a:r>
              <a:rPr lang="fr-CA" dirty="0"/>
              <a:t>collégial, les étudiants ont besoin d’être initiés à la rigueur intellectuelle. Voilà pourquoi nous suggérons grandement de considérer le traitement de l’information comme le pivot d’un processus de résolution de problèmes. Il s’avère donc important d’accompagner les étudiants dans cette démarche. </a:t>
            </a:r>
          </a:p>
          <a:p>
            <a:pPr>
              <a:defRPr/>
            </a:pPr>
            <a:endParaRPr lang="fr-CA" dirty="0"/>
          </a:p>
          <a:p>
            <a:pPr>
              <a:defRPr/>
            </a:pPr>
            <a:r>
              <a:rPr lang="fr-CA" dirty="0"/>
              <a:t>L’habileté 2 comporte trois objectifs qui correspondent en fait à autant de moyens, à la fois complémentaires et distincts, de traiter l’information. Typiquement, l’atteinte des objectifs se présente de manière linéaire lors de l’exécution d’un travail de recherche, mais il peut arriver qu’un professeur demande à l’étudiant de réaliser l’un d’eux, sans que les deux autres soient nécessairement impliqués. </a:t>
            </a:r>
            <a:endParaRPr lang="fr-FR" dirty="0"/>
          </a:p>
          <a:p>
            <a:pPr marL="109716" fontAlgn="auto">
              <a:spcAft>
                <a:spcPts val="0"/>
              </a:spcAft>
              <a:defRPr/>
            </a:pPr>
            <a:endParaRPr lang="fr-FR" dirty="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187DBC88-669F-426C-AEE7-A5347EB0958D}" type="slidenum">
              <a:rPr lang="fr-CA" altLang="fr-FR" smtClean="0">
                <a:latin typeface="Calibri" pitchFamily="34" charset="0"/>
              </a:rPr>
              <a:pPr eaLnBrk="1" hangingPunct="1">
                <a:defRPr/>
              </a:pPr>
              <a:t>20</a:t>
            </a:fld>
            <a:endParaRPr lang="fr-CA" altLang="fr-FR" dirty="0" smtClean="0">
              <a:latin typeface="Calibri" pitchFamily="34" charset="0"/>
            </a:endParaRPr>
          </a:p>
        </p:txBody>
      </p:sp>
    </p:spTree>
    <p:extLst>
      <p:ext uri="{BB962C8B-B14F-4D97-AF65-F5344CB8AC3E}">
        <p14:creationId xmlns:p14="http://schemas.microsoft.com/office/powerpoint/2010/main" val="2910062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sz="1200" b="1" dirty="0" smtClean="0"/>
          </a:p>
          <a:p>
            <a:pPr>
              <a:defRPr/>
            </a:pPr>
            <a:r>
              <a:rPr lang="fr-CA" dirty="0" smtClean="0"/>
              <a:t>L’habileté </a:t>
            </a:r>
            <a:r>
              <a:rPr lang="fr-CA" dirty="0"/>
              <a:t>2 comporte trois objectifs qui correspondent en fait à autant de moyens, à la fois complémentaires et distincts, de traiter l’information. Typiquement, l’atteinte des objectifs se présente de manière linéaire lors de l’exécution d’un travail de recherche, mais il peut arriver qu’un professeur demande à l’étudiant de réaliser l’un d’eux, sans que les deux autres soient nécessairement impliqués. </a:t>
            </a:r>
            <a:endParaRPr lang="fr-FR" dirty="0"/>
          </a:p>
          <a:p>
            <a:pPr marL="109716" fontAlgn="auto">
              <a:spcAft>
                <a:spcPts val="0"/>
              </a:spcAft>
              <a:defRPr/>
            </a:pPr>
            <a:endParaRPr lang="fr-FR" dirty="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373B40FB-9EED-4D3B-A9E0-782846226681}" type="slidenum">
              <a:rPr lang="fr-CA" altLang="fr-FR" smtClean="0">
                <a:latin typeface="Calibri" pitchFamily="34" charset="0"/>
              </a:rPr>
              <a:pPr eaLnBrk="1" hangingPunct="1">
                <a:defRPr/>
              </a:pPr>
              <a:t>21</a:t>
            </a:fld>
            <a:endParaRPr lang="fr-CA" altLang="fr-FR" dirty="0" smtClean="0">
              <a:latin typeface="Calibri" pitchFamily="34" charset="0"/>
            </a:endParaRPr>
          </a:p>
        </p:txBody>
      </p:sp>
    </p:spTree>
    <p:extLst>
      <p:ext uri="{BB962C8B-B14F-4D97-AF65-F5344CB8AC3E}">
        <p14:creationId xmlns:p14="http://schemas.microsoft.com/office/powerpoint/2010/main" val="24802129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Espace réservé des commentaires 2"/>
          <p:cNvSpPr>
            <a:spLocks noGrp="1"/>
          </p:cNvSpPr>
          <p:nvPr>
            <p:ph type="body" idx="1"/>
          </p:nvPr>
        </p:nvSpPr>
        <p:spPr/>
        <p:txBody>
          <a:bodyPr>
            <a:normAutofit fontScale="92500" lnSpcReduction="20000"/>
          </a:bodyPr>
          <a:lstStyle/>
          <a:p>
            <a:r>
              <a:rPr lang="fr-CA" sz="1200" b="1" dirty="0" smtClean="0"/>
              <a:t>[Huguette]</a:t>
            </a:r>
          </a:p>
          <a:p>
            <a:endParaRPr lang="fr-CA" sz="1200" b="1" dirty="0" smtClean="0"/>
          </a:p>
          <a:p>
            <a:pPr>
              <a:defRPr/>
            </a:pPr>
            <a:r>
              <a:rPr lang="fr-CA" dirty="0" smtClean="0"/>
              <a:t>Quand </a:t>
            </a:r>
            <a:r>
              <a:rPr lang="fr-CA" dirty="0"/>
              <a:t>il est question de représenter visuellement l’infor­mation, la démarche à entreprendre est analogue pour tous les domaines, que l’on étudie en Arts plastiques, en Sciences de la nature ou en Techniques de travail social Toutefois, comme le type d’information à représenter diffère assez fréquemment d’un programme à l’autre, il revient aux professeurs de choisir le type de représentation à faire (tableau, graphique, schéma, ligne du temps, etc.) de même que les applications logicielles (traitement de texte, chiffrier électronique, carte conceptuelle) les plus appropriées (voir la figure 3). Les cartes conceptuelles, par exemple, constituent des moyens pertinents et efficaces de traitement de l’infor­mation lorsqu’il faut faire des liens. On peut aussi </a:t>
            </a:r>
            <a:r>
              <a:rPr lang="fr-CA" dirty="0" smtClean="0"/>
              <a:t>suggérer l’usage </a:t>
            </a:r>
            <a:r>
              <a:rPr lang="fr-CA" dirty="0"/>
              <a:t>de tableaux pour classer les informations et les mettre en relation. Les logiciels de traitement de texte et les tableurs permettent de produire des tableaux complexes, favorisant la gestion de données diverses </a:t>
            </a:r>
          </a:p>
          <a:p>
            <a:pPr>
              <a:defRPr/>
            </a:pPr>
            <a:endParaRPr lang="fr-CA" dirty="0"/>
          </a:p>
          <a:p>
            <a:pPr>
              <a:defRPr/>
            </a:pPr>
            <a:r>
              <a:rPr lang="fr-CA" dirty="0" smtClean="0"/>
              <a:t>Prenons par exemple l’habileté 2 « Traiter l’information &gt; Structurer l’information &gt; Choisir le type de représentation et l’outil appropriés</a:t>
            </a:r>
            <a:r>
              <a:rPr lang="fr-CA" i="1" dirty="0" smtClean="0"/>
              <a:t> </a:t>
            </a:r>
            <a:r>
              <a:rPr lang="fr-CA" dirty="0" smtClean="0"/>
              <a:t>». </a:t>
            </a:r>
            <a:r>
              <a:rPr lang="fr-CA" b="1" dirty="0" smtClean="0"/>
              <a:t>La démarche cognitive est analogue selon que l’on étudie en Arts plastiques, en Sciences de la nature ou en Techniques de travail social</a:t>
            </a:r>
            <a:r>
              <a:rPr lang="fr-CA" dirty="0" smtClean="0"/>
              <a:t>. Toutefois, comme la nature de l’information à analyser est souvent différente d’un programme à l’autre, le choix d’applications logicielles à utiliser pourra varier d’un programme d’études à l’autre. </a:t>
            </a:r>
          </a:p>
          <a:p>
            <a:pPr>
              <a:defRPr/>
            </a:pPr>
            <a:endParaRPr lang="fr-CA" dirty="0" smtClean="0"/>
          </a:p>
          <a:p>
            <a:pPr>
              <a:defRPr/>
            </a:pPr>
            <a:r>
              <a:rPr lang="fr-CA" dirty="0" smtClean="0"/>
              <a:t>C’est au programme (et au type de données colligées) qu’il revient de choisir la ou les applications logicielles qui permettant de rendre compte de l’objectif cognitif « effectuer la représentation visuelle de l’information »</a:t>
            </a:r>
          </a:p>
          <a:p>
            <a:pPr>
              <a:defRPr/>
            </a:pPr>
            <a:endParaRPr lang="fr-CA" dirty="0" smtClean="0"/>
          </a:p>
          <a:p>
            <a:pPr>
              <a:defRPr/>
            </a:pPr>
            <a:r>
              <a:rPr lang="fr-CA" dirty="0" smtClean="0"/>
              <a:t>Note : Il y a des nuances en terme de représentation visuelle : schéma peut être schéma de concept, organigramme, sociogramme, ligne de temps, etc.</a:t>
            </a:r>
            <a:endParaRPr lang="fr-CA" dirty="0"/>
          </a:p>
        </p:txBody>
      </p:sp>
      <p:sp>
        <p:nvSpPr>
          <p:cNvPr id="4" name="Espace réservé du numéro de diapositive 3"/>
          <p:cNvSpPr>
            <a:spLocks noGrp="1"/>
          </p:cNvSpPr>
          <p:nvPr>
            <p:ph type="sldNum" sz="quarter" idx="5"/>
          </p:nvPr>
        </p:nvSpPr>
        <p:spPr/>
        <p:txBody>
          <a:bodyPr/>
          <a:lstStyle/>
          <a:p>
            <a:pPr>
              <a:defRPr/>
            </a:pPr>
            <a:fld id="{B4191DD6-BB80-4781-9E2A-B50C9863D4FC}" type="slidenum">
              <a:rPr lang="fr-CA" altLang="fr-FR" smtClean="0"/>
              <a:pPr>
                <a:defRPr/>
              </a:pPr>
              <a:t>22</a:t>
            </a:fld>
            <a:endParaRPr lang="fr-CA" altLang="fr-FR" dirty="0"/>
          </a:p>
        </p:txBody>
      </p:sp>
    </p:spTree>
    <p:extLst>
      <p:ext uri="{BB962C8B-B14F-4D97-AF65-F5344CB8AC3E}">
        <p14:creationId xmlns:p14="http://schemas.microsoft.com/office/powerpoint/2010/main" val="13779411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sz="1200" b="1" dirty="0" smtClean="0"/>
          </a:p>
          <a:p>
            <a:r>
              <a:rPr lang="fr-CA" altLang="fr-FR" dirty="0" smtClean="0"/>
              <a:t>Après avoir cherché et traité l’information, l’étudiant s’engage dans la réalisation de sa production finale. Beaucoup de travaux scolaires impliquent une activité où celui-ci est invité à présenter de l’information : il fait connaitre ses résultats de recherche, le déroulement de son projet, sa création ou le fruit de son travail à l’aide d’outils variés, pertinents et stimulants. Le Profil TIC propose des concepts et des tâches génériques pouvant s’appliquer à toute forme de présentation. </a:t>
            </a:r>
          </a:p>
          <a:p>
            <a:endParaRPr lang="fr-CA" altLang="fr-FR" dirty="0" smtClean="0"/>
          </a:p>
          <a:p>
            <a:r>
              <a:rPr lang="fr-CA" altLang="fr-FR" dirty="0" smtClean="0"/>
              <a:t>Il n’impose pas de moyen ou d’outil; il valorise, au contraire, la mise en œuvre d’une démarche rigoureuse visant à ce que l’information soit présentée selon les formes jugées essentielles et adéquates pour chaque domaine d’études : il suggère de tendre vers la variété, l’efficacité, le professionnalisme et les bonnes pratiques. Dans cette perspective, la troisième habileté du Profil comporte quatre étapes. </a:t>
            </a:r>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4A7174B1-D1EE-4545-BD55-117432B128A5}" type="slidenum">
              <a:rPr lang="fr-CA" altLang="fr-FR" smtClean="0">
                <a:latin typeface="Calibri" pitchFamily="34" charset="0"/>
              </a:rPr>
              <a:pPr eaLnBrk="1" hangingPunct="1">
                <a:defRPr/>
              </a:pPr>
              <a:t>23</a:t>
            </a:fld>
            <a:endParaRPr lang="fr-CA" altLang="fr-FR" dirty="0" smtClean="0">
              <a:latin typeface="Calibri" pitchFamily="34" charset="0"/>
            </a:endParaRPr>
          </a:p>
        </p:txBody>
      </p:sp>
    </p:spTree>
    <p:extLst>
      <p:ext uri="{BB962C8B-B14F-4D97-AF65-F5344CB8AC3E}">
        <p14:creationId xmlns:p14="http://schemas.microsoft.com/office/powerpoint/2010/main" val="14070601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sz="1200" b="1" dirty="0" smtClean="0"/>
          </a:p>
          <a:p>
            <a:r>
              <a:rPr lang="fr-CA" altLang="fr-FR" dirty="0" smtClean="0"/>
              <a:t>Il existe une multitude de moyens de présenter l’information dans un monde de plus en plus médiatique :traitement de texte, diaporama (pu­blication assistée par ordinateur), vidéo, blogue (publication Web), etc. Il est donc souhaitable de favoriser la diversité en laissant le choix des moyens, tant pour l’enseignement que pour l’apprentissage. Les étudiants en situation de handicap peuvent ainsi choisir ceux qui leur conviennent le mieux tout en respectant la démarche proposée. </a:t>
            </a:r>
          </a:p>
        </p:txBody>
      </p:sp>
      <p:sp>
        <p:nvSpPr>
          <p:cNvPr id="4" name="Espace réservé du numéro de diapositive 3"/>
          <p:cNvSpPr>
            <a:spLocks noGrp="1"/>
          </p:cNvSpPr>
          <p:nvPr>
            <p:ph type="sldNum" sz="quarter" idx="5"/>
          </p:nvPr>
        </p:nvSpPr>
        <p:spPr/>
        <p:txBody>
          <a:bodyPr/>
          <a:lstStyle/>
          <a:p>
            <a:pPr>
              <a:defRPr/>
            </a:pPr>
            <a:fld id="{E1293795-76F6-4B9E-B66B-9905F11DC628}" type="slidenum">
              <a:rPr lang="fr-CA" altLang="fr-FR" smtClean="0"/>
              <a:pPr>
                <a:defRPr/>
              </a:pPr>
              <a:t>24</a:t>
            </a:fld>
            <a:endParaRPr lang="fr-CA" altLang="fr-FR" dirty="0"/>
          </a:p>
        </p:txBody>
      </p:sp>
    </p:spTree>
    <p:extLst>
      <p:ext uri="{BB962C8B-B14F-4D97-AF65-F5344CB8AC3E}">
        <p14:creationId xmlns:p14="http://schemas.microsoft.com/office/powerpoint/2010/main" val="13027045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r>
              <a:rPr lang="fr-CA" sz="1100" b="1" dirty="0" smtClean="0"/>
              <a:t>[Huguette]</a:t>
            </a:r>
          </a:p>
          <a:p>
            <a:endParaRPr lang="fr-CA" sz="1100" b="1" dirty="0" smtClean="0"/>
          </a:p>
          <a:p>
            <a:r>
              <a:rPr lang="fr-CA" sz="1100" b="1" dirty="0" smtClean="0"/>
              <a:t>[Renforcer liens avec thème du colloque]</a:t>
            </a:r>
          </a:p>
          <a:p>
            <a:endParaRPr lang="fr-CA" sz="1100" b="1" dirty="0" smtClean="0"/>
          </a:p>
          <a:p>
            <a:pPr>
              <a:lnSpc>
                <a:spcPct val="90000"/>
              </a:lnSpc>
            </a:pPr>
            <a:r>
              <a:rPr lang="fr-CA" altLang="fr-FR" sz="1050" dirty="0" smtClean="0"/>
              <a:t>Les </a:t>
            </a:r>
            <a:r>
              <a:rPr lang="fr-CA" altLang="fr-FR" sz="1050" dirty="0"/>
              <a:t>outils de communication à distance et de télécollaboration connaissent un essor important. Pour s’ouvrir sur le monde et pour être pleinement fonctionnels à l’ère du numérique, les étudiants du collégial doivent développer au collégial des habiletés de communication efficace et des habiletés collaboratives pour travailler en équipe. C’est ce que propose l’habileté 4 (travailler en réseau). </a:t>
            </a:r>
          </a:p>
          <a:p>
            <a:pPr>
              <a:lnSpc>
                <a:spcPct val="90000"/>
              </a:lnSpc>
            </a:pPr>
            <a:endParaRPr lang="fr-CA" altLang="fr-FR" sz="1050" dirty="0"/>
          </a:p>
          <a:p>
            <a:pPr>
              <a:lnSpc>
                <a:spcPct val="90000"/>
              </a:lnSpc>
            </a:pPr>
            <a:r>
              <a:rPr lang="fr-CA" altLang="fr-FR" sz="1050" dirty="0"/>
              <a:t>Il existe une panoplie de moyens traditionnels et émergents pour travailler en réseau : messagerie électronique, forum de discussion, clavardage, visioconférence, dépôt de documents en ligne, plateformes d’apprentissage, outils du Web 2.0 tels les blogues, outils de partage de contenus, médias sociaux, etc. Tout comme pour les habiletés précédentes, le choix de ces moyens est aussi laissé à la discrétion des programmes. Par ailleurs, la grande majorité des collèges du Québec mettent à la disposition des professeurs et des étudiants des moyens de communication électroniques en modes synchrone et asynchrone9. De plus, de nombreux outils sont disponibles gratuitement sur Internet.</a:t>
            </a:r>
          </a:p>
          <a:p>
            <a:pPr marL="0" lvl="1">
              <a:lnSpc>
                <a:spcPct val="90000"/>
              </a:lnSpc>
              <a:spcBef>
                <a:spcPct val="0"/>
              </a:spcBef>
            </a:pPr>
            <a:endParaRPr lang="fr-CA" altLang="fr-FR" sz="1050" dirty="0"/>
          </a:p>
          <a:p>
            <a:pPr marL="0" lvl="1">
              <a:lnSpc>
                <a:spcPct val="90000"/>
              </a:lnSpc>
              <a:spcBef>
                <a:spcPct val="0"/>
              </a:spcBef>
            </a:pPr>
            <a:r>
              <a:rPr lang="fr-CA" altLang="fr-FR" sz="1050" dirty="0"/>
              <a:t>3 moyens en fonction des besoins. Peut être une activité pédagogique en soi ou une activité requise dans le cadre d’un travail plus large. À chaque fois, définir le contexte, appliquer les bonnes pratiques, faire les bons choix et exploiter les fonctionnalités des outils.</a:t>
            </a:r>
          </a:p>
          <a:p>
            <a:pPr marL="0" lvl="1">
              <a:lnSpc>
                <a:spcPct val="90000"/>
              </a:lnSpc>
              <a:spcBef>
                <a:spcPct val="0"/>
              </a:spcBef>
            </a:pPr>
            <a:endParaRPr lang="fr-CA" altLang="fr-FR" sz="1050" dirty="0"/>
          </a:p>
          <a:p>
            <a:pPr>
              <a:lnSpc>
                <a:spcPct val="90000"/>
              </a:lnSpc>
              <a:buFont typeface="Wingdings 3" pitchFamily="18" charset="2"/>
              <a:buChar char=""/>
            </a:pPr>
            <a:r>
              <a:rPr lang="fr-CA" altLang="fr-FR" sz="1050" dirty="0"/>
              <a:t>Une panoplie de possibilités et de défis :</a:t>
            </a:r>
          </a:p>
          <a:p>
            <a:pPr marL="0" lvl="1">
              <a:lnSpc>
                <a:spcPct val="90000"/>
              </a:lnSpc>
              <a:spcBef>
                <a:spcPts val="325"/>
              </a:spcBef>
              <a:buFont typeface="Verdana" pitchFamily="34" charset="0"/>
              <a:buChar char="◦"/>
            </a:pPr>
            <a:r>
              <a:rPr lang="fr-CA" altLang="fr-FR" sz="1050" dirty="0"/>
              <a:t>Les outils de communication traditionnels et émergeants</a:t>
            </a:r>
          </a:p>
          <a:p>
            <a:pPr marL="0" lvl="1">
              <a:lnSpc>
                <a:spcPct val="90000"/>
              </a:lnSpc>
              <a:spcBef>
                <a:spcPts val="325"/>
              </a:spcBef>
              <a:buFont typeface="Verdana" pitchFamily="34" charset="0"/>
              <a:buChar char="◦"/>
            </a:pPr>
            <a:r>
              <a:rPr lang="fr-CA" altLang="fr-FR" sz="1050" dirty="0"/>
              <a:t>Les plateformes d’apprentissage, de communication et de collaboration</a:t>
            </a:r>
          </a:p>
          <a:p>
            <a:pPr marL="0" lvl="1">
              <a:lnSpc>
                <a:spcPct val="90000"/>
              </a:lnSpc>
              <a:spcBef>
                <a:spcPts val="325"/>
              </a:spcBef>
              <a:buFont typeface="Verdana" pitchFamily="34" charset="0"/>
              <a:buChar char="◦"/>
            </a:pPr>
            <a:r>
              <a:rPr lang="fr-CA" altLang="fr-FR" sz="1050" dirty="0"/>
              <a:t>Les outils du web 2.0</a:t>
            </a:r>
          </a:p>
          <a:p>
            <a:pPr marL="0" lvl="1">
              <a:lnSpc>
                <a:spcPct val="90000"/>
              </a:lnSpc>
              <a:spcBef>
                <a:spcPts val="325"/>
              </a:spcBef>
              <a:buFont typeface="Verdana" pitchFamily="34" charset="0"/>
              <a:buChar char="◦"/>
            </a:pPr>
            <a:r>
              <a:rPr lang="fr-CA" altLang="fr-FR" sz="1050" dirty="0"/>
              <a:t>Les médias sociaux</a:t>
            </a:r>
            <a:endParaRPr lang="fr-CA" altLang="fr-FR" sz="1100" dirty="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07035D59-A5E3-4157-A03E-23091C721E22}" type="slidenum">
              <a:rPr lang="fr-CA" altLang="fr-FR" smtClean="0">
                <a:latin typeface="Calibri" pitchFamily="34" charset="0"/>
              </a:rPr>
              <a:pPr eaLnBrk="1" hangingPunct="1">
                <a:defRPr/>
              </a:pPr>
              <a:t>25</a:t>
            </a:fld>
            <a:endParaRPr lang="fr-CA" altLang="fr-FR" dirty="0" smtClean="0">
              <a:latin typeface="Calibri" pitchFamily="34" charset="0"/>
            </a:endParaRPr>
          </a:p>
        </p:txBody>
      </p:sp>
    </p:spTree>
    <p:extLst>
      <p:ext uri="{BB962C8B-B14F-4D97-AF65-F5344CB8AC3E}">
        <p14:creationId xmlns:p14="http://schemas.microsoft.com/office/powerpoint/2010/main" val="17444141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sz="1200" b="1" dirty="0" smtClean="0"/>
          </a:p>
          <a:p>
            <a:r>
              <a:rPr lang="fr-CA" altLang="fr-FR" dirty="0" smtClean="0"/>
              <a:t>EFFICACITÉ - RESPONSABILISATION</a:t>
            </a:r>
          </a:p>
          <a:p>
            <a:endParaRPr lang="fr-CA" altLang="fr-FR" dirty="0" smtClean="0"/>
          </a:p>
          <a:p>
            <a:r>
              <a:rPr lang="fr-CA" altLang="fr-FR" dirty="0" smtClean="0"/>
              <a:t>L’habileté 5 comprend quatre objectifs autonomes, réunis sous deux orientations : l’efficacité et la responsabilisation. Ils sont souvent étroitement liés aux autres habiletés du Profil TIC et ils sont fréquemment mobilisés dans divers contextes. </a:t>
            </a:r>
          </a:p>
          <a:p>
            <a:r>
              <a:rPr lang="fr-CA" altLang="fr-FR" dirty="0" smtClean="0"/>
              <a:t> </a:t>
            </a:r>
          </a:p>
          <a:p>
            <a:r>
              <a:rPr lang="fr-CA" altLang="fr-FR" dirty="0" smtClean="0"/>
              <a:t>L’habileté 5 propose donc un coffre à outils qui permet à l’étudiant d’exploiter efficacement les TIC à travers son parcours collégial ; elle englobe également un ensemble de comportements qui l’encouragent à être un citoyen conscient, averti et responsable. </a:t>
            </a:r>
          </a:p>
          <a:p>
            <a:r>
              <a:rPr lang="fr-CA" altLang="fr-FR" dirty="0" smtClean="0"/>
              <a:t> </a:t>
            </a:r>
          </a:p>
          <a:p>
            <a:r>
              <a:rPr lang="fr-CA" altLang="fr-FR" dirty="0" smtClean="0"/>
              <a:t>Certains objectifs s’intègrent aisément dans les cours visant l’« analyse de la situation de travail », tels ceux que l’on re­trouve dans les programmes techniques. Notons aussi que certains éléments sont de nature institutionnelle et que le développement de cette habileté devrait pouvoir se faire en collaboration avec divers services des collèges.</a:t>
            </a:r>
            <a:endParaRPr lang="fr-CA" altLang="fr-FR" sz="1400" dirty="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86BD03BA-E4AA-4A73-A7B5-8BF483170F05}" type="slidenum">
              <a:rPr lang="fr-CA" altLang="fr-FR" smtClean="0">
                <a:latin typeface="Calibri" pitchFamily="34" charset="0"/>
              </a:rPr>
              <a:pPr eaLnBrk="1" hangingPunct="1">
                <a:defRPr/>
              </a:pPr>
              <a:t>26</a:t>
            </a:fld>
            <a:endParaRPr lang="fr-CA" altLang="fr-FR" dirty="0" smtClean="0">
              <a:latin typeface="Calibri" pitchFamily="34" charset="0"/>
            </a:endParaRPr>
          </a:p>
        </p:txBody>
      </p:sp>
    </p:spTree>
    <p:extLst>
      <p:ext uri="{BB962C8B-B14F-4D97-AF65-F5344CB8AC3E}">
        <p14:creationId xmlns:p14="http://schemas.microsoft.com/office/powerpoint/2010/main" val="1240925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7113892D-D764-4A97-B3A2-9FBB3A4BD845}" type="slidenum">
              <a:rPr lang="fr-CA" altLang="fr-FR" smtClean="0"/>
              <a:pPr/>
              <a:t>27</a:t>
            </a:fld>
            <a:endParaRPr lang="fr-CA" altLang="fr-FR"/>
          </a:p>
        </p:txBody>
      </p:sp>
    </p:spTree>
    <p:extLst>
      <p:ext uri="{BB962C8B-B14F-4D97-AF65-F5344CB8AC3E}">
        <p14:creationId xmlns:p14="http://schemas.microsoft.com/office/powerpoint/2010/main" val="32697415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sz="1200" b="1" dirty="0" smtClean="0"/>
              <a:t>[Nicole]</a:t>
            </a:r>
          </a:p>
          <a:p>
            <a:endParaRPr lang="fr-CA" dirty="0" smtClean="0"/>
          </a:p>
          <a:p>
            <a:r>
              <a:rPr lang="fr-CA" dirty="0" smtClean="0"/>
              <a:t>Implantation d’un nouveau cours ou révision, évaluation d’un cours existant</a:t>
            </a:r>
          </a:p>
          <a:p>
            <a:r>
              <a:rPr lang="fr-CA" dirty="0" smtClean="0"/>
              <a:t>Mise sur pied d’une activité pédagogique</a:t>
            </a:r>
          </a:p>
          <a:p>
            <a:r>
              <a:rPr lang="fr-CA" dirty="0" smtClean="0"/>
              <a:t>Besoin de renouveler ses approches pédagogiques</a:t>
            </a:r>
          </a:p>
          <a:p>
            <a:endParaRPr lang="fr-CA" dirty="0" smtClean="0"/>
          </a:p>
          <a:p>
            <a:r>
              <a:rPr lang="fr-CA" dirty="0" smtClean="0"/>
              <a:t>Exemples : H1 et H4.3</a:t>
            </a:r>
          </a:p>
          <a:p>
            <a:endParaRPr lang="fr-CA" dirty="0" smtClean="0"/>
          </a:p>
          <a:p>
            <a:endParaRPr lang="fr-CA" sz="1200" b="1" dirty="0" smtClean="0"/>
          </a:p>
          <a:p>
            <a:pPr defTabSz="922255">
              <a:buFontTx/>
              <a:buChar char="•"/>
            </a:pPr>
            <a:endParaRPr lang="fr-CA" altLang="fr-FR"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28C59B83-8B79-4433-B677-9E0C9DF4A1E6}" type="slidenum">
              <a:rPr lang="fr-CA" altLang="fr-FR" smtClean="0">
                <a:latin typeface="Calibri" pitchFamily="34" charset="0"/>
              </a:rPr>
              <a:pPr eaLnBrk="1" hangingPunct="1">
                <a:defRPr/>
              </a:pPr>
              <a:t>28</a:t>
            </a:fld>
            <a:endParaRPr lang="fr-CA" altLang="fr-FR" dirty="0" smtClean="0">
              <a:latin typeface="Calibri" pitchFamily="34" charset="0"/>
            </a:endParaRPr>
          </a:p>
        </p:txBody>
      </p:sp>
    </p:spTree>
    <p:extLst>
      <p:ext uri="{BB962C8B-B14F-4D97-AF65-F5344CB8AC3E}">
        <p14:creationId xmlns:p14="http://schemas.microsoft.com/office/powerpoint/2010/main" val="38622264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sz="1200" b="1" dirty="0" smtClean="0"/>
              <a:t>[Nicole]</a:t>
            </a:r>
          </a:p>
          <a:p>
            <a:endParaRPr lang="fr-CA" dirty="0" smtClean="0"/>
          </a:p>
          <a:p>
            <a:r>
              <a:rPr lang="fr-CA" dirty="0" smtClean="0"/>
              <a:t>Mise sur pied d’une activité pédagogique</a:t>
            </a:r>
            <a:r>
              <a:rPr lang="fr-CA" baseline="0" dirty="0" smtClean="0"/>
              <a:t> - </a:t>
            </a:r>
            <a:r>
              <a:rPr lang="fr-CA" dirty="0" smtClean="0"/>
              <a:t>Besoin de renouveler ses approches pédagogiques</a:t>
            </a:r>
            <a:endParaRPr lang="fr-CA"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fr-CA"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fr-CA" dirty="0" smtClean="0"/>
              <a:t>En équipe, réaliser la présentation d’un travail :</a:t>
            </a:r>
          </a:p>
          <a:p>
            <a:pPr marL="0" marR="0" indent="0" algn="l" defTabSz="914400" rtl="0" eaLnBrk="1" fontAlgn="base" latinLnBrk="0" hangingPunct="1">
              <a:lnSpc>
                <a:spcPct val="100000"/>
              </a:lnSpc>
              <a:spcBef>
                <a:spcPct val="30000"/>
              </a:spcBef>
              <a:spcAft>
                <a:spcPct val="0"/>
              </a:spcAft>
              <a:buClrTx/>
              <a:buSzTx/>
              <a:buFontTx/>
              <a:buNone/>
              <a:tabLst/>
              <a:defRPr/>
            </a:pPr>
            <a:r>
              <a:rPr lang="fr-CA" sz="1200" kern="1200" dirty="0" smtClean="0">
                <a:solidFill>
                  <a:schemeClr val="tx1"/>
                </a:solidFill>
                <a:latin typeface="+mn-lt"/>
                <a:ea typeface="+mn-ea"/>
                <a:cs typeface="+mn-cs"/>
              </a:rPr>
              <a:t>Comme le Profil TIC a été conçu de façon à ce que </a:t>
            </a:r>
            <a:r>
              <a:rPr lang="fr-CA" sz="1200" b="1" kern="1200" dirty="0" smtClean="0">
                <a:solidFill>
                  <a:schemeClr val="tx1"/>
                </a:solidFill>
                <a:latin typeface="+mn-lt"/>
                <a:ea typeface="+mn-ea"/>
                <a:cs typeface="+mn-cs"/>
              </a:rPr>
              <a:t>les objectifs associés à différentes habiletés puissent être combinés dans une même activité d’apprentissage</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sz="1200" b="1"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fr-CA" sz="1200" kern="1200" dirty="0" smtClean="0">
                <a:solidFill>
                  <a:schemeClr val="tx1"/>
                </a:solidFill>
                <a:latin typeface="+mn-lt"/>
                <a:ea typeface="+mn-ea"/>
                <a:cs typeface="+mn-cs"/>
              </a:rPr>
              <a:t>Le professeur pourra alors référer à l’habileté 3 Présenter l’information pour spécifier</a:t>
            </a:r>
            <a:r>
              <a:rPr lang="fr-CA" sz="1200" kern="1200" baseline="0" dirty="0" smtClean="0">
                <a:solidFill>
                  <a:schemeClr val="tx1"/>
                </a:solidFill>
                <a:latin typeface="+mn-lt"/>
                <a:ea typeface="+mn-ea"/>
                <a:cs typeface="+mn-cs"/>
              </a:rPr>
              <a:t> les étapes qui conduiront à présentation du travail. Comme celui-ci se déroule en équipe, </a:t>
            </a:r>
            <a:r>
              <a:rPr lang="fr-CA" sz="1200" kern="1200" dirty="0" smtClean="0">
                <a:solidFill>
                  <a:schemeClr val="tx1"/>
                </a:solidFill>
                <a:latin typeface="+mn-lt"/>
                <a:ea typeface="+mn-ea"/>
                <a:cs typeface="+mn-cs"/>
              </a:rPr>
              <a:t> on</a:t>
            </a:r>
            <a:r>
              <a:rPr lang="fr-CA" sz="1200" kern="1200" baseline="0" dirty="0" smtClean="0">
                <a:solidFill>
                  <a:schemeClr val="tx1"/>
                </a:solidFill>
                <a:latin typeface="+mn-lt"/>
                <a:ea typeface="+mn-ea"/>
                <a:cs typeface="+mn-cs"/>
              </a:rPr>
              <a:t> aura avantage à intégrer l’</a:t>
            </a:r>
            <a:r>
              <a:rPr lang="fr-CA" sz="1200" kern="1200" dirty="0" smtClean="0">
                <a:solidFill>
                  <a:schemeClr val="tx1"/>
                </a:solidFill>
                <a:latin typeface="+mn-lt"/>
                <a:ea typeface="+mn-ea"/>
                <a:cs typeface="+mn-cs"/>
              </a:rPr>
              <a:t>objectif 4.3 (</a:t>
            </a:r>
            <a:r>
              <a:rPr lang="fr-CA" sz="1200" i="1" kern="1200" dirty="0" smtClean="0">
                <a:solidFill>
                  <a:schemeClr val="tx1"/>
                </a:solidFill>
                <a:latin typeface="+mn-lt"/>
                <a:ea typeface="+mn-ea"/>
                <a:cs typeface="+mn-cs"/>
              </a:rPr>
              <a:t>collaborer en réseau</a:t>
            </a:r>
            <a:r>
              <a:rPr lang="fr-CA" sz="1200" kern="1200" dirty="0" smtClean="0">
                <a:solidFill>
                  <a:schemeClr val="tx1"/>
                </a:solidFill>
                <a:latin typeface="+mn-lt"/>
                <a:ea typeface="+mn-ea"/>
                <a:cs typeface="+mn-cs"/>
              </a:rPr>
              <a:t>) </a:t>
            </a:r>
            <a:r>
              <a:rPr lang="fr-CA" dirty="0" smtClean="0"/>
              <a:t>(contexte, environnement, aspects organisationnels, bonne pratiques, etc.) pour spécifier les</a:t>
            </a:r>
            <a:r>
              <a:rPr lang="fr-CA" baseline="0" dirty="0" smtClean="0"/>
              <a:t> </a:t>
            </a:r>
            <a:r>
              <a:rPr lang="fr-CA" sz="1200" kern="1200" dirty="0" smtClean="0">
                <a:solidFill>
                  <a:schemeClr val="tx1"/>
                </a:solidFill>
                <a:latin typeface="+mn-lt"/>
                <a:ea typeface="+mn-ea"/>
                <a:cs typeface="+mn-cs"/>
              </a:rPr>
              <a:t>étapes et les tâches qui vont assurer une collaboration efficace et l’objectif 5.4  (</a:t>
            </a:r>
            <a:r>
              <a:rPr lang="fr-CA" sz="1200" i="1" kern="1200" dirty="0" smtClean="0">
                <a:solidFill>
                  <a:schemeClr val="tx1"/>
                </a:solidFill>
                <a:latin typeface="+mn-lt"/>
                <a:ea typeface="+mn-ea"/>
                <a:cs typeface="+mn-cs"/>
              </a:rPr>
              <a:t>agir de manière éthique et citoyenne</a:t>
            </a:r>
            <a:r>
              <a:rPr lang="fr-CA" sz="1200" kern="1200" dirty="0" smtClean="0">
                <a:solidFill>
                  <a:schemeClr val="tx1"/>
                </a:solidFill>
                <a:latin typeface="+mn-lt"/>
                <a:ea typeface="+mn-ea"/>
                <a:cs typeface="+mn-cs"/>
              </a:rPr>
              <a:t>)</a:t>
            </a:r>
            <a:r>
              <a:rPr lang="fr-CA" sz="1200" i="1" kern="1200" dirty="0" smtClean="0">
                <a:solidFill>
                  <a:schemeClr val="tx1"/>
                </a:solidFill>
                <a:latin typeface="+mn-lt"/>
                <a:ea typeface="+mn-ea"/>
                <a:cs typeface="+mn-cs"/>
              </a:rPr>
              <a:t> </a:t>
            </a:r>
            <a:r>
              <a:rPr lang="fr-CA" sz="1200" kern="1200" dirty="0" smtClean="0">
                <a:solidFill>
                  <a:schemeClr val="tx1"/>
                </a:solidFill>
                <a:latin typeface="+mn-lt"/>
                <a:ea typeface="+mn-ea"/>
                <a:cs typeface="+mn-cs"/>
              </a:rPr>
              <a:t>pour</a:t>
            </a:r>
            <a:r>
              <a:rPr lang="fr-CA" sz="1200" kern="1200" baseline="0" dirty="0" smtClean="0">
                <a:solidFill>
                  <a:schemeClr val="tx1"/>
                </a:solidFill>
                <a:latin typeface="+mn-lt"/>
                <a:ea typeface="+mn-ea"/>
                <a:cs typeface="+mn-cs"/>
              </a:rPr>
              <a:t> s’assurer que les étudiants </a:t>
            </a:r>
            <a:r>
              <a:rPr lang="fr-CA" sz="1200" kern="1200" dirty="0" smtClean="0">
                <a:solidFill>
                  <a:schemeClr val="tx1"/>
                </a:solidFill>
                <a:latin typeface="+mn-lt"/>
                <a:ea typeface="+mn-ea"/>
                <a:cs typeface="+mn-cs"/>
              </a:rPr>
              <a:t>se conforment aux droits inhérents à la propriété intellectuelle</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fr-CA" sz="1200" kern="1200" dirty="0" smtClean="0">
              <a:solidFill>
                <a:schemeClr val="tx1"/>
              </a:solidFill>
              <a:latin typeface="+mn-lt"/>
              <a:ea typeface="+mn-ea"/>
              <a:cs typeface="+mn-cs"/>
            </a:endParaRPr>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28C59B83-8B79-4433-B677-9E0C9DF4A1E6}" type="slidenum">
              <a:rPr lang="fr-CA" altLang="fr-FR" smtClean="0">
                <a:latin typeface="Calibri" pitchFamily="34" charset="0"/>
              </a:rPr>
              <a:pPr eaLnBrk="1" hangingPunct="1">
                <a:defRPr/>
              </a:pPr>
              <a:t>29</a:t>
            </a:fld>
            <a:endParaRPr lang="fr-CA" altLang="fr-FR" dirty="0" smtClean="0">
              <a:latin typeface="Calibri" pitchFamily="34" charset="0"/>
            </a:endParaRPr>
          </a:p>
        </p:txBody>
      </p:sp>
    </p:spTree>
    <p:extLst>
      <p:ext uri="{BB962C8B-B14F-4D97-AF65-F5344CB8AC3E}">
        <p14:creationId xmlns:p14="http://schemas.microsoft.com/office/powerpoint/2010/main" val="4023813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fr-CA" sz="1200" b="1" dirty="0" smtClean="0"/>
              <a:t>[Nicole]</a:t>
            </a:r>
          </a:p>
          <a:p>
            <a:pPr marL="0" marR="0" lvl="1" indent="0" algn="l" defTabSz="914400" rtl="0" eaLnBrk="1" fontAlgn="base" latinLnBrk="0" hangingPunct="1">
              <a:lnSpc>
                <a:spcPct val="100000"/>
              </a:lnSpc>
              <a:spcBef>
                <a:spcPct val="30000"/>
              </a:spcBef>
              <a:spcAft>
                <a:spcPct val="0"/>
              </a:spcAft>
              <a:buClrTx/>
              <a:buSzTx/>
              <a:buFontTx/>
              <a:buNone/>
              <a:tabLst/>
              <a:defRPr/>
            </a:pPr>
            <a:endParaRPr lang="fr-CA" altLang="fr-FR" sz="1200" b="1" dirty="0" smtClean="0"/>
          </a:p>
          <a:p>
            <a:pPr marL="0" marR="0" lvl="1" indent="0" algn="l" defTabSz="914400" rtl="0" eaLnBrk="1" fontAlgn="base" latinLnBrk="0" hangingPunct="1">
              <a:lnSpc>
                <a:spcPct val="100000"/>
              </a:lnSpc>
              <a:spcBef>
                <a:spcPct val="30000"/>
              </a:spcBef>
              <a:spcAft>
                <a:spcPct val="0"/>
              </a:spcAft>
              <a:buClrTx/>
              <a:buSzTx/>
              <a:buFontTx/>
              <a:buNone/>
              <a:tabLst/>
              <a:defRPr/>
            </a:pPr>
            <a:r>
              <a:rPr lang="fr-CA" altLang="fr-FR" sz="1100" dirty="0" smtClean="0"/>
              <a:t>Intégrer le Profil : n</a:t>
            </a:r>
            <a:r>
              <a:rPr lang="fr-CA" altLang="fr-FR" sz="1100" baseline="0" dirty="0" smtClean="0"/>
              <a:t>ous présenterons quelques </a:t>
            </a:r>
            <a:r>
              <a:rPr lang="fr-CA" altLang="fr-FR" sz="1100" dirty="0" smtClean="0"/>
              <a:t>situations qui</a:t>
            </a:r>
            <a:r>
              <a:rPr lang="fr-CA" altLang="fr-FR" sz="1100" baseline="0" dirty="0" smtClean="0"/>
              <a:t> se prêtent bien à une intégration du Profil TIC </a:t>
            </a:r>
            <a:r>
              <a:rPr lang="fr-CA" altLang="fr-FR" sz="1100" dirty="0" smtClean="0"/>
              <a:t>dans un cours ou un programme puis Huguette proposera brièvement</a:t>
            </a:r>
            <a:r>
              <a:rPr lang="fr-CA" altLang="fr-FR" sz="1100" baseline="0" dirty="0" smtClean="0"/>
              <a:t> </a:t>
            </a:r>
            <a:r>
              <a:rPr lang="fr-CA" altLang="fr-FR" sz="1100" dirty="0" smtClean="0"/>
              <a:t>une démarche pour intégrer le Profil dans un</a:t>
            </a:r>
            <a:r>
              <a:rPr lang="fr-CA" altLang="fr-FR" sz="1100" baseline="0" dirty="0" smtClean="0"/>
              <a:t> programme d’études. </a:t>
            </a:r>
            <a:endParaRPr lang="fr-CA" altLang="fr-FR" sz="1100" dirty="0" smtClean="0"/>
          </a:p>
          <a:p>
            <a:pPr marL="0" marR="0" lvl="1" indent="0" algn="l" defTabSz="914400" rtl="0" eaLnBrk="1" fontAlgn="base" latinLnBrk="0" hangingPunct="1">
              <a:lnSpc>
                <a:spcPct val="100000"/>
              </a:lnSpc>
              <a:spcBef>
                <a:spcPct val="30000"/>
              </a:spcBef>
              <a:spcAft>
                <a:spcPct val="0"/>
              </a:spcAft>
              <a:buClrTx/>
              <a:buSzTx/>
              <a:buFontTx/>
              <a:buNone/>
              <a:tabLst/>
              <a:defRPr/>
            </a:pPr>
            <a:endParaRPr lang="fr-CA" altLang="fr-FR" sz="1100" dirty="0" smtClean="0"/>
          </a:p>
          <a:p>
            <a:pPr marL="0" marR="0" lvl="1" indent="0" algn="l" defTabSz="914400" rtl="0" eaLnBrk="1" fontAlgn="base" latinLnBrk="0" hangingPunct="1">
              <a:lnSpc>
                <a:spcPct val="100000"/>
              </a:lnSpc>
              <a:spcBef>
                <a:spcPct val="30000"/>
              </a:spcBef>
              <a:spcAft>
                <a:spcPct val="0"/>
              </a:spcAft>
              <a:buClrTx/>
              <a:buSzTx/>
              <a:buFontTx/>
              <a:buNone/>
              <a:tabLst/>
              <a:defRPr/>
            </a:pPr>
            <a:r>
              <a:rPr lang="fr-CA" altLang="fr-FR" sz="1100" dirty="0" smtClean="0"/>
              <a:t>Ressources actuelles et à venir pour</a:t>
            </a:r>
            <a:r>
              <a:rPr lang="fr-CA" altLang="fr-FR" sz="1100" baseline="0" dirty="0" smtClean="0"/>
              <a:t> intégrer le Profil TIC des étudiants dans un cours, un programme : d’ailleurs, si vous avez des suggestions à faire, elles seront les bienvenues !</a:t>
            </a:r>
          </a:p>
          <a:p>
            <a:pPr marL="0" marR="0" lvl="1" indent="0" algn="l" defTabSz="914400" rtl="0" eaLnBrk="1" fontAlgn="base" latinLnBrk="0" hangingPunct="1">
              <a:lnSpc>
                <a:spcPct val="100000"/>
              </a:lnSpc>
              <a:spcBef>
                <a:spcPct val="30000"/>
              </a:spcBef>
              <a:spcAft>
                <a:spcPct val="0"/>
              </a:spcAft>
              <a:buClrTx/>
              <a:buSzTx/>
              <a:buFontTx/>
              <a:buNone/>
              <a:tabLst/>
              <a:defRPr/>
            </a:pPr>
            <a:endParaRPr lang="fr-CA" altLang="fr-FR" sz="1100" baseline="0" dirty="0" smtClean="0"/>
          </a:p>
          <a:p>
            <a:pPr marL="0" marR="0" lvl="1" indent="0" algn="l" defTabSz="914400" rtl="0" eaLnBrk="1" fontAlgn="base" latinLnBrk="0" hangingPunct="1">
              <a:lnSpc>
                <a:spcPct val="100000"/>
              </a:lnSpc>
              <a:spcBef>
                <a:spcPct val="30000"/>
              </a:spcBef>
              <a:spcAft>
                <a:spcPct val="0"/>
              </a:spcAft>
              <a:buClrTx/>
              <a:buSzTx/>
              <a:buFontTx/>
              <a:buNone/>
              <a:tabLst/>
              <a:defRPr/>
            </a:pPr>
            <a:r>
              <a:rPr lang="fr-CA" altLang="fr-FR" sz="1100" baseline="0" dirty="0" smtClean="0"/>
              <a:t>Prévu une période d’échanges d’une vingtaine de minutes à propos de la place du Profil TIC des étudiants dans vos cours, dans votre programme, dans votre collège</a:t>
            </a:r>
          </a:p>
          <a:p>
            <a:endParaRPr lang="fr-CA" sz="1200" b="0" dirty="0" smtClean="0"/>
          </a:p>
        </p:txBody>
      </p:sp>
      <p:sp>
        <p:nvSpPr>
          <p:cNvPr id="23556"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432FA4A1-D381-4840-A9CA-9149DA9E1D5B}" type="slidenum">
              <a:rPr lang="fr-CA" altLang="fr-FR" smtClean="0">
                <a:latin typeface="Calibri" pitchFamily="34" charset="0"/>
              </a:rPr>
              <a:pPr eaLnBrk="1" hangingPunct="1">
                <a:defRPr/>
              </a:pPr>
              <a:t>3</a:t>
            </a:fld>
            <a:endParaRPr lang="fr-CA" altLang="fr-FR" dirty="0" smtClean="0">
              <a:latin typeface="Calibri" pitchFamily="34" charset="0"/>
            </a:endParaRPr>
          </a:p>
        </p:txBody>
      </p:sp>
    </p:spTree>
    <p:extLst>
      <p:ext uri="{BB962C8B-B14F-4D97-AF65-F5344CB8AC3E}">
        <p14:creationId xmlns:p14="http://schemas.microsoft.com/office/powerpoint/2010/main" val="40846179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sz="1200" b="1" dirty="0" smtClean="0"/>
              <a:t>[Nicole]</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fr-CA" sz="1200" kern="1200" dirty="0" smtClean="0">
                <a:solidFill>
                  <a:schemeClr val="tx1"/>
                </a:solidFill>
                <a:latin typeface="+mn-lt"/>
                <a:ea typeface="+mn-ea"/>
                <a:cs typeface="+mn-cs"/>
              </a:rPr>
              <a:t>Voici un autre exemple qui illustre aussi comment le Profil TIC des étudiants peut être utilisé avantageusement dans un cours  : le cours </a:t>
            </a:r>
            <a:r>
              <a:rPr lang="fr-CA" sz="1200" i="1" kern="1200" dirty="0" smtClean="0">
                <a:solidFill>
                  <a:schemeClr val="tx1"/>
                </a:solidFill>
                <a:latin typeface="+mn-lt"/>
                <a:ea typeface="+mn-ea"/>
                <a:cs typeface="+mn-cs"/>
              </a:rPr>
              <a:t>Explorer</a:t>
            </a:r>
            <a:r>
              <a:rPr lang="fr-CA" sz="1200" kern="1200" dirty="0" smtClean="0">
                <a:solidFill>
                  <a:schemeClr val="tx1"/>
                </a:solidFill>
                <a:latin typeface="+mn-lt"/>
                <a:ea typeface="+mn-ea"/>
                <a:cs typeface="+mn-cs"/>
              </a:rPr>
              <a:t> du Tremplin DEC du Cégep Limoilou vise à permettre aux étudiants de valider leur choix de carrière tout en les aidant à développer diverses aptitudes. Le tableau met en lumière la correspondance existant entre des activités et habiletés propres à ce cours et des objectifs spécifiques au Profil TIC des étudiants. Les professeurs ont, encore une fois ici, tout intérêt à s’appuyer sur le Profil pour spécifier les étapes à suivre afin de mener à bien une activité.</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fr-CA" sz="1200" kern="1200" dirty="0" smtClean="0">
                <a:solidFill>
                  <a:schemeClr val="tx1"/>
                </a:solidFill>
                <a:latin typeface="+mn-lt"/>
                <a:ea typeface="+mn-ea"/>
                <a:cs typeface="+mn-cs"/>
              </a:rPr>
              <a:t>Ces exemples démontrent qu’il est tout à fait possible de tirer profit des habiletés du Profil TIC à l’échelle d’une activité ou d’un cours. Cependant, c’est lorsqu'il est intégré à une approche-programme, au sein d'une démarche concertée et structurée, que le Profil prend toute sa signification et son utilité.</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sz="1200" kern="1200" dirty="0" smtClean="0">
              <a:solidFill>
                <a:schemeClr val="tx1"/>
              </a:solidFill>
              <a:latin typeface="+mn-lt"/>
              <a:ea typeface="+mn-ea"/>
              <a:cs typeface="+mn-cs"/>
            </a:endParaRPr>
          </a:p>
          <a:p>
            <a:endParaRPr lang="fr-CA" sz="1200" b="1"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28C59B83-8B79-4433-B677-9E0C9DF4A1E6}" type="slidenum">
              <a:rPr lang="fr-CA" altLang="fr-FR" smtClean="0">
                <a:latin typeface="Calibri" pitchFamily="34" charset="0"/>
              </a:rPr>
              <a:pPr eaLnBrk="1" hangingPunct="1">
                <a:defRPr/>
              </a:pPr>
              <a:t>30</a:t>
            </a:fld>
            <a:endParaRPr lang="fr-CA" altLang="fr-FR" dirty="0" smtClean="0">
              <a:latin typeface="Calibri" pitchFamily="34" charset="0"/>
            </a:endParaRPr>
          </a:p>
        </p:txBody>
      </p:sp>
    </p:spTree>
    <p:extLst>
      <p:ext uri="{BB962C8B-B14F-4D97-AF65-F5344CB8AC3E}">
        <p14:creationId xmlns:p14="http://schemas.microsoft.com/office/powerpoint/2010/main" val="11484534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altLang="fr-FR" sz="1200" b="1" dirty="0" smtClean="0"/>
          </a:p>
          <a:p>
            <a:pPr defTabSz="922255">
              <a:buFontTx/>
              <a:buChar char="•"/>
            </a:pPr>
            <a:r>
              <a:rPr lang="fr-CA" altLang="fr-FR" dirty="0" smtClean="0"/>
              <a:t>Plus seulement initiatives individuelles, prise en charge du programme, on ne</a:t>
            </a:r>
            <a:r>
              <a:rPr lang="fr-CA" altLang="fr-FR" baseline="0" dirty="0" smtClean="0"/>
              <a:t> suppose plus, on planifie. Que veut-on pour nos étudiants?</a:t>
            </a:r>
            <a:endParaRPr lang="fr-CA" altLang="fr-FR" dirty="0" smtClean="0"/>
          </a:p>
          <a:p>
            <a:pPr defTabSz="922255">
              <a:buFontTx/>
              <a:buChar char="•"/>
            </a:pPr>
            <a:r>
              <a:rPr lang="fr-CA" altLang="fr-FR" dirty="0" smtClean="0"/>
              <a:t>Concertation comme dans toute opération de gestion des programmes (plans-cadres, évaluation, plan d’encadrement, etc.)</a:t>
            </a:r>
          </a:p>
          <a:p>
            <a:pPr marL="0" marR="0" indent="0" algn="l" defTabSz="922255" rtl="0" eaLnBrk="1" fontAlgn="base" latinLnBrk="0" hangingPunct="1">
              <a:lnSpc>
                <a:spcPct val="100000"/>
              </a:lnSpc>
              <a:spcBef>
                <a:spcPct val="30000"/>
              </a:spcBef>
              <a:spcAft>
                <a:spcPct val="0"/>
              </a:spcAft>
              <a:buClrTx/>
              <a:buSzTx/>
              <a:buFontTx/>
              <a:buChar char="•"/>
              <a:tabLst/>
              <a:defRPr/>
            </a:pPr>
            <a:r>
              <a:rPr lang="fr-CA" altLang="fr-FR" dirty="0" smtClean="0"/>
              <a:t>Développement progressif et cohérent tout comme on le fait avec les compétences des programmes d’études réparties sur plusieurs sessions. </a:t>
            </a:r>
            <a:r>
              <a:rPr lang="fr-CA" sz="1200" b="0" i="0" u="none" strike="noStrike" kern="1200" baseline="0" dirty="0" smtClean="0">
                <a:solidFill>
                  <a:schemeClr val="tx1"/>
                </a:solidFill>
                <a:latin typeface="+mn-lt"/>
                <a:ea typeface="+mn-ea"/>
                <a:cs typeface="+mn-cs"/>
              </a:rPr>
              <a:t>Profil de sortie! Le profil ne se développe pas entièrement dans un seul cours, même pour une habileté on peut la répartir, comme on le fait avec une compétence. Progression, réinvestissement, intégration. Augmentation en complexité et en autonomie pour atteindre le profil de sortie en 4</a:t>
            </a:r>
            <a:r>
              <a:rPr lang="fr-CA" sz="1200" b="0" i="0" u="none" strike="noStrike" kern="1200" baseline="30000" dirty="0" smtClean="0">
                <a:solidFill>
                  <a:schemeClr val="tx1"/>
                </a:solidFill>
                <a:latin typeface="+mn-lt"/>
                <a:ea typeface="+mn-ea"/>
                <a:cs typeface="+mn-cs"/>
              </a:rPr>
              <a:t>e</a:t>
            </a:r>
            <a:r>
              <a:rPr lang="fr-CA" sz="1200" b="0" i="0" u="none" strike="noStrike" kern="1200" baseline="0" dirty="0" smtClean="0">
                <a:solidFill>
                  <a:schemeClr val="tx1"/>
                </a:solidFill>
                <a:latin typeface="+mn-lt"/>
                <a:ea typeface="+mn-ea"/>
                <a:cs typeface="+mn-cs"/>
              </a:rPr>
              <a:t>ou 6</a:t>
            </a:r>
            <a:r>
              <a:rPr lang="fr-CA" sz="1200" b="0" i="0" u="none" strike="noStrike" kern="1200" baseline="30000" dirty="0" smtClean="0">
                <a:solidFill>
                  <a:schemeClr val="tx1"/>
                </a:solidFill>
                <a:latin typeface="+mn-lt"/>
                <a:ea typeface="+mn-ea"/>
                <a:cs typeface="+mn-cs"/>
              </a:rPr>
              <a:t>e</a:t>
            </a:r>
            <a:r>
              <a:rPr lang="fr-CA" sz="1200" b="0" i="0" u="none" strike="noStrike" kern="1200" baseline="0" dirty="0" smtClean="0">
                <a:solidFill>
                  <a:schemeClr val="tx1"/>
                </a:solidFill>
                <a:latin typeface="+mn-lt"/>
                <a:ea typeface="+mn-ea"/>
                <a:cs typeface="+mn-cs"/>
              </a:rPr>
              <a:t> session. Ça se fait en concertation!</a:t>
            </a:r>
            <a:endParaRPr lang="fr-CA" altLang="fr-FR" dirty="0" smtClean="0"/>
          </a:p>
          <a:p>
            <a:pPr defTabSz="922255">
              <a:buFontTx/>
              <a:buChar char="•"/>
            </a:pPr>
            <a:r>
              <a:rPr lang="fr-CA" altLang="fr-FR" dirty="0" smtClean="0"/>
              <a:t>Conditions : en collaboration avec les personnes-ressources et services du collège et par le biais de processus comme les budgets d’immobilisation, le plan TIC institutionnel, les programmes de perfectionnement, etc. Perfectionnement des enseignants, activités pédagogiques, évaluation. Équipements.</a:t>
            </a:r>
          </a:p>
          <a:p>
            <a:pPr defTabSz="922255">
              <a:buFontTx/>
              <a:buNone/>
            </a:pPr>
            <a:endParaRPr lang="fr-CA" altLang="fr-FR" dirty="0" smtClean="0"/>
          </a:p>
          <a:p>
            <a:pPr defTabSz="922255">
              <a:buFontTx/>
              <a:buNone/>
            </a:pPr>
            <a:endParaRPr lang="fr-CA" altLang="fr-FR"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28C59B83-8B79-4433-B677-9E0C9DF4A1E6}" type="slidenum">
              <a:rPr lang="fr-CA" altLang="fr-FR" smtClean="0">
                <a:latin typeface="Calibri" pitchFamily="34" charset="0"/>
              </a:rPr>
              <a:pPr eaLnBrk="1" hangingPunct="1">
                <a:defRPr/>
              </a:pPr>
              <a:t>31</a:t>
            </a:fld>
            <a:endParaRPr lang="fr-CA" altLang="fr-FR" dirty="0" smtClean="0">
              <a:latin typeface="Calibri" pitchFamily="34" charset="0"/>
            </a:endParaRPr>
          </a:p>
        </p:txBody>
      </p:sp>
    </p:spTree>
    <p:extLst>
      <p:ext uri="{BB962C8B-B14F-4D97-AF65-F5344CB8AC3E}">
        <p14:creationId xmlns:p14="http://schemas.microsoft.com/office/powerpoint/2010/main" val="11015650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b="1" dirty="0" smtClean="0"/>
              <a:t>[Huguette]</a:t>
            </a:r>
          </a:p>
          <a:p>
            <a:endParaRPr lang="fr-CA" sz="1200" b="1"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fr-CA" altLang="fr-FR" dirty="0" smtClean="0"/>
              <a:t>Il y a tout plein de rendez-vous à ne pas manquer, il faut les saisir au vol!</a:t>
            </a:r>
          </a:p>
          <a:p>
            <a:endParaRPr lang="fr-CA" sz="1200" b="0" i="0" u="none" strike="noStrike" kern="1200" baseline="0" dirty="0" smtClean="0">
              <a:solidFill>
                <a:schemeClr val="tx1"/>
              </a:solidFill>
              <a:latin typeface="+mn-lt"/>
              <a:ea typeface="+mn-ea"/>
              <a:cs typeface="+mn-cs"/>
            </a:endParaRPr>
          </a:p>
          <a:p>
            <a:r>
              <a:rPr lang="fr-CA" sz="1200" b="0" i="0" u="none" strike="noStrike" kern="1200" baseline="0" dirty="0" smtClean="0">
                <a:solidFill>
                  <a:schemeClr val="tx1"/>
                </a:solidFill>
                <a:latin typeface="+mn-lt"/>
                <a:ea typeface="+mn-ea"/>
                <a:cs typeface="+mn-cs"/>
              </a:rPr>
              <a:t>Les portes sont grandes ouvertes pour l’intégration des TIC dans un programme d’études lorsque celui-ci se trouve dans une période clé de son évolution, où différentes occasions se présentent. Les étapes qui conduisent à l’intégration du Profil s’harmonisent bien avec celles de l’implantation d’un nouveau programme ainsi qu’avec celles de l’évaluation ou de la révision d’un programme existant. Ces moments privilégiés sont à considérer. D’autres occasions peuvent également être saisies au vol : réflexion sur la couleur du programme, révision des plans-cadres, mise en place d’un programme mobile ou d’un projet d’entreprise d’entrainement, etc. </a:t>
            </a:r>
          </a:p>
          <a:p>
            <a:endParaRPr lang="fr-CA" sz="1200" b="0" i="0" u="none" strike="noStrike" kern="1200" baseline="0" dirty="0" smtClean="0">
              <a:solidFill>
                <a:schemeClr val="tx1"/>
              </a:solidFill>
              <a:latin typeface="+mn-lt"/>
              <a:ea typeface="+mn-ea"/>
              <a:cs typeface="+mn-cs"/>
            </a:endParaRPr>
          </a:p>
          <a:p>
            <a:pPr defTabSz="922986">
              <a:defRPr/>
            </a:pPr>
            <a:r>
              <a:rPr lang="fr-CA" sz="1200" i="1" dirty="0" smtClean="0">
                <a:solidFill>
                  <a:schemeClr val="accent3"/>
                </a:solidFill>
              </a:rPr>
              <a:t>Plusieurs équipes ont saisi des opportunités dans le réseau!! Au moins une trentaine de collèges ont implanté le Profil TIC des étudiants dans un ou plusieurs programmes et d’autres ont amorcé des travaux en ce sens. </a:t>
            </a:r>
            <a:endParaRPr lang="fr-CA" sz="1200" b="0" i="0" u="none" strike="noStrike" kern="1200" baseline="0" dirty="0" smtClean="0">
              <a:solidFill>
                <a:schemeClr val="tx1"/>
              </a:solidFill>
              <a:latin typeface="+mn-lt"/>
              <a:ea typeface="+mn-ea"/>
              <a:cs typeface="+mn-cs"/>
            </a:endParaRPr>
          </a:p>
          <a:p>
            <a:pPr defTabSz="922255">
              <a:buFontTx/>
              <a:buChar char="•"/>
            </a:pPr>
            <a:endParaRPr lang="fr-CA" altLang="fr-FR"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28C59B83-8B79-4433-B677-9E0C9DF4A1E6}" type="slidenum">
              <a:rPr lang="fr-CA" altLang="fr-FR" smtClean="0">
                <a:latin typeface="Calibri" pitchFamily="34" charset="0"/>
              </a:rPr>
              <a:pPr eaLnBrk="1" hangingPunct="1">
                <a:defRPr/>
              </a:pPr>
              <a:t>32</a:t>
            </a:fld>
            <a:endParaRPr lang="fr-CA" altLang="fr-FR" dirty="0" smtClean="0">
              <a:latin typeface="Calibri" pitchFamily="34" charset="0"/>
            </a:endParaRPr>
          </a:p>
        </p:txBody>
      </p:sp>
    </p:spTree>
    <p:extLst>
      <p:ext uri="{BB962C8B-B14F-4D97-AF65-F5344CB8AC3E}">
        <p14:creationId xmlns:p14="http://schemas.microsoft.com/office/powerpoint/2010/main" val="25001334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7500" lnSpcReduction="20000"/>
          </a:bodyPr>
          <a:lstStyle/>
          <a:p>
            <a:r>
              <a:rPr lang="fr-CA" sz="1200" b="1" dirty="0" smtClean="0"/>
              <a:t>[Huguette]</a:t>
            </a:r>
          </a:p>
          <a:p>
            <a:pPr defTabSz="922255">
              <a:buFontTx/>
              <a:buNone/>
            </a:pPr>
            <a:endParaRPr lang="fr-CA" altLang="fr-FR" dirty="0" smtClean="0"/>
          </a:p>
          <a:p>
            <a:r>
              <a:rPr lang="fr-CA" sz="1200" b="0" dirty="0" smtClean="0"/>
              <a:t>Démarche typique de tout projet  : analyse, élaboration, planification, mise en œuvre</a:t>
            </a:r>
            <a:r>
              <a:rPr lang="fr-CA" sz="1200" b="0" baseline="0" dirty="0" smtClean="0"/>
              <a:t> [puis </a:t>
            </a:r>
            <a:r>
              <a:rPr lang="fr-CA" sz="1200" b="0" dirty="0" smtClean="0"/>
              <a:t>évaluation].</a:t>
            </a:r>
          </a:p>
          <a:p>
            <a:endParaRPr lang="fr-CA" sz="1200" b="0" dirty="0" smtClean="0"/>
          </a:p>
          <a:p>
            <a:r>
              <a:rPr lang="fr-CA" sz="1200" b="0" dirty="0" smtClean="0"/>
              <a:t>En gros : On part des pratiques</a:t>
            </a:r>
            <a:r>
              <a:rPr lang="fr-CA" sz="1200" b="0" baseline="0" dirty="0" smtClean="0"/>
              <a:t> actuelles (ce que les profs font déjà), on observe la nature du programme, on élabore le profil et la répartition des habiletés dans un esprit de pertinence et de cohérence, on définit le plan de match pour y arriver et on procède à l’intégration sur le terrain.</a:t>
            </a:r>
          </a:p>
          <a:p>
            <a:endParaRPr lang="fr-CA" sz="1200" b="0" baseline="0" dirty="0" smtClean="0"/>
          </a:p>
          <a:p>
            <a:r>
              <a:rPr lang="fr-CA" sz="1200" b="0" baseline="0" dirty="0" smtClean="0"/>
              <a:t>1: Contexte TIC</a:t>
            </a:r>
          </a:p>
          <a:p>
            <a:pPr marL="0" marR="0" indent="0" algn="l" defTabSz="914400" rtl="0" eaLnBrk="1" fontAlgn="base" latinLnBrk="0" hangingPunct="1">
              <a:lnSpc>
                <a:spcPct val="100000"/>
              </a:lnSpc>
              <a:spcBef>
                <a:spcPct val="30000"/>
              </a:spcBef>
              <a:spcAft>
                <a:spcPct val="0"/>
              </a:spcAft>
              <a:buClrTx/>
              <a:buSzTx/>
              <a:buFontTx/>
              <a:buNone/>
              <a:tabLst/>
              <a:defRPr/>
            </a:pPr>
            <a:r>
              <a:rPr lang="fr-CA" sz="1200" b="0" i="0" u="none" strike="noStrike" kern="1200" baseline="0" dirty="0" smtClean="0">
                <a:solidFill>
                  <a:schemeClr val="tx1"/>
                </a:solidFill>
                <a:latin typeface="+mn-lt"/>
                <a:ea typeface="+mn-ea"/>
                <a:cs typeface="+mn-cs"/>
              </a:rPr>
              <a:t>Brosser un portrait du rôle actuel que jouent les TIC dans le programme. Recenser les activités faisant déjà appel aux TIC. À l’aide d’une grille de collecte, consigner les activités pédagogiques que réalisent leurs étudiants en recourant aux technologies et d’associer ces activités aux habiletés du Profil TIC correspondantes. Ensuite : transposer dans une grille « habiletés-cours » qui associe, pour tous les cours du programme, les activités sollicitant les TIC et les habiletés du Profil qui leur correspondent. Regard global sur les pratiques : permet d’identifier les lacunes à combler et les acquis à préserver. Constat : les professeurs réalisent déjà un bon nombre d’activités pédagogiques soutenues par les TIC et qu’ils contribuent au développement d’habiletés du Profil. Lacunes : dégager les habiletés qui n’y sont pas déjà abordées (les trous dans le tricot), les redondances, les problèmes de progression, le manque de variété, etc. Aussi : démarches complémentaires de collecte d’informations auprès des professeurs, des étudiants, des diplômés, des employeurs ou d’autres acteurs du milieu.</a:t>
            </a:r>
          </a:p>
          <a:p>
            <a:pPr marL="0" marR="0" indent="0" algn="l" defTabSz="914400" rtl="0" eaLnBrk="1" fontAlgn="base" latinLnBrk="0" hangingPunct="1">
              <a:lnSpc>
                <a:spcPct val="100000"/>
              </a:lnSpc>
              <a:spcBef>
                <a:spcPct val="30000"/>
              </a:spcBef>
              <a:spcAft>
                <a:spcPct val="0"/>
              </a:spcAft>
              <a:buClrTx/>
              <a:buSzTx/>
              <a:buFontTx/>
              <a:buNone/>
              <a:tabLst/>
              <a:defRPr/>
            </a:pPr>
            <a:r>
              <a:rPr lang="fr-CA" sz="1200" b="0" i="0" u="none" strike="noStrike" kern="1200" baseline="0" dirty="0" smtClean="0">
                <a:solidFill>
                  <a:schemeClr val="tx1"/>
                </a:solidFill>
                <a:latin typeface="+mn-lt"/>
                <a:ea typeface="+mn-ea"/>
                <a:cs typeface="+mn-cs"/>
              </a:rPr>
              <a:t>2: Situer les TIC dans le programme</a:t>
            </a:r>
          </a:p>
          <a:p>
            <a:pPr marL="0" marR="0" indent="0" algn="l" defTabSz="914400" rtl="0" eaLnBrk="1" fontAlgn="base" latinLnBrk="0" hangingPunct="1">
              <a:lnSpc>
                <a:spcPct val="100000"/>
              </a:lnSpc>
              <a:spcBef>
                <a:spcPct val="30000"/>
              </a:spcBef>
              <a:spcAft>
                <a:spcPct val="0"/>
              </a:spcAft>
              <a:buClrTx/>
              <a:buSzTx/>
              <a:buFontTx/>
              <a:buNone/>
              <a:tabLst/>
              <a:defRPr/>
            </a:pPr>
            <a:r>
              <a:rPr lang="fr-CA" sz="1200" b="0" i="0" u="none" strike="noStrike" kern="1200" baseline="0" dirty="0" smtClean="0">
                <a:solidFill>
                  <a:schemeClr val="tx1"/>
                </a:solidFill>
                <a:latin typeface="+mn-lt"/>
                <a:ea typeface="+mn-ea"/>
                <a:cs typeface="+mn-cs"/>
              </a:rPr>
              <a:t>Regarder le programme avec de nouvelles lunettes. Se pencher sur les caractéristiques du programme d’études (buts généraux, objectifs et standards, etc.) Prescriptions et opportunités : certains devis ministériels comportent des prescriptions qui peuvent être liées de manière évidente à l’utilisation des TIC et des situations où la nature d’une composante suggère un usage pertinent des TIC. Outils possibles : annotation du devis et grille d’analyse.</a:t>
            </a:r>
            <a:endParaRPr lang="fr-CA" sz="1100" b="1"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fr-CA" sz="1200" b="0" i="0" u="none" strike="noStrike" kern="1200" baseline="0" dirty="0" smtClean="0">
                <a:solidFill>
                  <a:schemeClr val="tx1"/>
                </a:solidFill>
                <a:latin typeface="+mn-lt"/>
                <a:ea typeface="+mn-ea"/>
                <a:cs typeface="+mn-cs"/>
              </a:rPr>
              <a:t>3 : Élaborer Profil TIC</a:t>
            </a:r>
          </a:p>
          <a:p>
            <a:r>
              <a:rPr lang="fr-CA" sz="1200" b="0" i="0" u="none" strike="noStrike" kern="1200" baseline="0" dirty="0" smtClean="0">
                <a:solidFill>
                  <a:schemeClr val="tx1"/>
                </a:solidFill>
                <a:latin typeface="+mn-lt"/>
                <a:ea typeface="+mn-ea"/>
                <a:cs typeface="+mn-cs"/>
              </a:rPr>
              <a:t>Établir le développement, progressif et cohérent, des habiletés du Profil. Les habiletés TIC sont associées, de manière plus formelle, à des activités d’apprentissage et d’évaluation directement liées au développement des compétences du programme. Cours porteurs ou approche par projet. S’assurer que l’étudiant sera incité, au fil de son cheminement, à utiliser une variété d’outils et de ressources spécifiques aux TIC, dans différents contextes. Il développera ses stratégies, son autonomie ainsi que son efficacité et il réalisera des apprentissages en profondeur. </a:t>
            </a:r>
          </a:p>
          <a:p>
            <a:r>
              <a:rPr lang="fr-CA" sz="1200" b="0" i="0" u="none" strike="noStrike" kern="1200" baseline="0" dirty="0" smtClean="0">
                <a:solidFill>
                  <a:schemeClr val="tx1"/>
                </a:solidFill>
                <a:latin typeface="+mn-lt"/>
                <a:ea typeface="+mn-ea"/>
                <a:cs typeface="+mn-cs"/>
              </a:rPr>
              <a:t>Partage des responsabilités liées à l’enseignement des habiletés du Profil : recours à une grille de correspondance habiletés-cours (enseignement explicite, réinvestissement, évaluation formative ou sommative, etc.) Intégrées aux plans-cadres et associées à une variété de compétences. Formation spécifique, disciplines contributives, formation générale (approche-programme). Développement réparti sur plusieurs sessions. Processus par raffinements successifs. Profil de sortie collégial = renforce les habiletés, complexifie les tâches, augmente les exigences, d’un cours à l’autre et d’une session à l’autre. </a:t>
            </a:r>
          </a:p>
          <a:p>
            <a:r>
              <a:rPr lang="fr-CA" altLang="fr-FR" sz="1200" b="0" i="0" u="none" strike="noStrike" kern="1200" baseline="0" dirty="0" smtClean="0">
                <a:solidFill>
                  <a:schemeClr val="tx1"/>
                </a:solidFill>
                <a:latin typeface="+mn-lt"/>
                <a:ea typeface="+mn-ea"/>
                <a:cs typeface="+mn-cs"/>
              </a:rPr>
              <a:t>4 : Planification et mise en œuvre</a:t>
            </a:r>
          </a:p>
          <a:p>
            <a:r>
              <a:rPr lang="fr-CA" sz="1200" b="0" i="0" u="none" strike="noStrike" kern="1200" baseline="0" dirty="0" smtClean="0">
                <a:solidFill>
                  <a:schemeClr val="tx1"/>
                </a:solidFill>
                <a:latin typeface="+mn-lt"/>
                <a:ea typeface="+mn-ea"/>
                <a:cs typeface="+mn-cs"/>
              </a:rPr>
              <a:t>Un plan d’action et un échéancier sont des outils très utiles à cette étape. Adapter les stratégies et les activités pédagogiques en fonction des objectifs fixés. Mise en place de conditions pédagogiques et organisationnelles : perfectionnement, développement d’activités et de stratégies pédagogiques, création ou ajustement de services, soutien technique approprié, accompagnement du personnel enseignant (CP, biblio), disponibilité de l’équipement et des applications nécessaires, etc. Étudiant au cœur de la démarche : l’informer, mises en contexte. Volonté et engagement des établissements. Les collèges introduisent des objectifs liés au Profil TIC des étudiants au sein de leurs grandes orientations, telles que le plan d’aide à la réussite, le plan de développement des TIC et même le plan stratégique : justifier les actions et les ressources + mobiliser le milieu + arrimer l’intégration du Profil aux mécanismes (plans de travail annuels, budgets attribués aux immobilisations, programmes de perfectionnement, pédagogie de première année, plans d’encadrement, etc.)</a:t>
            </a:r>
            <a:endParaRPr lang="fr-CA" sz="1100" b="1" dirty="0" smtClean="0"/>
          </a:p>
          <a:p>
            <a:endParaRPr lang="fr-CA" altLang="fr-FR" sz="1200" b="0" i="0" u="none" strike="noStrike" kern="1200" baseline="0" dirty="0" smtClean="0">
              <a:solidFill>
                <a:schemeClr val="tx1"/>
              </a:solidFill>
              <a:latin typeface="+mn-lt"/>
              <a:ea typeface="+mn-ea"/>
              <a:cs typeface="+mn-cs"/>
            </a:endParaRPr>
          </a:p>
          <a:p>
            <a:r>
              <a:rPr lang="fr-CA" sz="1200" b="0" i="0" u="none" strike="noStrike" kern="1200" baseline="0" dirty="0" smtClean="0">
                <a:solidFill>
                  <a:schemeClr val="tx1"/>
                </a:solidFill>
                <a:latin typeface="+mn-lt"/>
                <a:ea typeface="+mn-ea"/>
                <a:cs typeface="+mn-cs"/>
              </a:rPr>
              <a:t>Afin de soutenir la réalisation des travaux menant à l’intégration du Profil TIC, le Réseau REPTIC a mis en ligne un guide (Aubin, 2009) et diverses ressources pour aiguiller les acteurs du milieu collégial. Ce guide propose une démarche qui peut s’accorder avec les étapes d’implantation, de mise en </a:t>
            </a:r>
            <a:r>
              <a:rPr lang="fr-CA" sz="1200" b="0" i="0" u="none" strike="noStrike" kern="1200" baseline="0" dirty="0" err="1" smtClean="0">
                <a:solidFill>
                  <a:schemeClr val="tx1"/>
                </a:solidFill>
                <a:latin typeface="+mn-lt"/>
                <a:ea typeface="+mn-ea"/>
                <a:cs typeface="+mn-cs"/>
              </a:rPr>
              <a:t>oeuvre</a:t>
            </a:r>
            <a:r>
              <a:rPr lang="fr-CA" sz="1200" b="0" i="0" u="none" strike="noStrike" kern="1200" baseline="0" dirty="0" smtClean="0">
                <a:solidFill>
                  <a:schemeClr val="tx1"/>
                </a:solidFill>
                <a:latin typeface="+mn-lt"/>
                <a:ea typeface="+mn-ea"/>
                <a:cs typeface="+mn-cs"/>
              </a:rPr>
              <a:t>, d’évaluation et de révision d’un programme. Comme il n’y a pas de recette unique, les collèges sont invités à coordonner l’intégration du Profil TIC à leur propre processus de gestion des programmes d’études. Accessibles dans la section « Intégrer le Profil » du site du Réseau REPTIC.</a:t>
            </a:r>
          </a:p>
          <a:p>
            <a:endParaRPr lang="fr-CA" altLang="fr-FR" sz="1200" b="0" i="0" u="none" strike="noStrike" kern="1200" baseline="0" dirty="0" smtClean="0">
              <a:solidFill>
                <a:schemeClr val="tx1"/>
              </a:solidFill>
              <a:latin typeface="+mn-lt"/>
              <a:ea typeface="+mn-ea"/>
              <a:cs typeface="+mn-cs"/>
            </a:endParaRPr>
          </a:p>
          <a:p>
            <a:endParaRPr lang="fr-CA" altLang="fr-FR"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28C59B83-8B79-4433-B677-9E0C9DF4A1E6}" type="slidenum">
              <a:rPr lang="fr-CA" altLang="fr-FR" smtClean="0">
                <a:latin typeface="Calibri" pitchFamily="34" charset="0"/>
              </a:rPr>
              <a:pPr eaLnBrk="1" hangingPunct="1">
                <a:defRPr/>
              </a:pPr>
              <a:t>33</a:t>
            </a:fld>
            <a:endParaRPr lang="fr-CA" altLang="fr-FR" dirty="0" smtClean="0">
              <a:latin typeface="Calibri" pitchFamily="34" charset="0"/>
            </a:endParaRPr>
          </a:p>
        </p:txBody>
      </p:sp>
    </p:spTree>
    <p:extLst>
      <p:ext uri="{BB962C8B-B14F-4D97-AF65-F5344CB8AC3E}">
        <p14:creationId xmlns:p14="http://schemas.microsoft.com/office/powerpoint/2010/main" val="31826081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7113892D-D764-4A97-B3A2-9FBB3A4BD845}" type="slidenum">
              <a:rPr lang="fr-CA" altLang="fr-FR" smtClean="0"/>
              <a:pPr/>
              <a:t>34</a:t>
            </a:fld>
            <a:endParaRPr lang="fr-CA" altLang="fr-FR"/>
          </a:p>
        </p:txBody>
      </p:sp>
    </p:spTree>
    <p:extLst>
      <p:ext uri="{BB962C8B-B14F-4D97-AF65-F5344CB8AC3E}">
        <p14:creationId xmlns:p14="http://schemas.microsoft.com/office/powerpoint/2010/main" val="33466899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100" b="1" dirty="0" smtClean="0"/>
              <a:t>[Nicole]</a:t>
            </a:r>
          </a:p>
          <a:p>
            <a:endParaRPr lang="fr-CA" sz="1100" b="1"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fr-CA" sz="1200" b="1" kern="1200" dirty="0" smtClean="0">
                <a:solidFill>
                  <a:schemeClr val="tx1"/>
                </a:solidFill>
                <a:latin typeface="+mn-lt"/>
                <a:ea typeface="+mn-ea"/>
                <a:cs typeface="+mn-cs"/>
              </a:rPr>
              <a:t>Diapason</a:t>
            </a:r>
            <a:r>
              <a:rPr lang="fr-CA" sz="1200" kern="1200" dirty="0" smtClean="0">
                <a:solidFill>
                  <a:schemeClr val="tx1"/>
                </a:solidFill>
                <a:latin typeface="+mn-lt"/>
                <a:ea typeface="+mn-ea"/>
                <a:cs typeface="+mn-cs"/>
              </a:rPr>
              <a:t> : ce site propose aux étudiants du collégial et du premier cycle universitaire des ressources d’apprentissage dans le domaine de la recherche d’information. On y trouve des tutoriels, des vidéos, des guides, des outils de travail, des aide-mémoires, etc. Le site dédie également une section aux formateurs (professeurs, bibliothécaires), comprenant notamment des scénarios et des astuces pédagogiques.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fr-CA" sz="1200" kern="1200" dirty="0" smtClean="0">
              <a:solidFill>
                <a:schemeClr val="tx1"/>
              </a:solidFill>
              <a:latin typeface="+mn-lt"/>
              <a:ea typeface="+mn-ea"/>
              <a:cs typeface="+mn-cs"/>
            </a:endParaRPr>
          </a:p>
          <a:p>
            <a:pPr lvl="0"/>
            <a:r>
              <a:rPr lang="fr-CA" sz="1200" b="1" kern="1200" dirty="0" smtClean="0">
                <a:solidFill>
                  <a:schemeClr val="tx1"/>
                </a:solidFill>
                <a:latin typeface="+mn-lt"/>
                <a:ea typeface="+mn-ea"/>
                <a:cs typeface="+mn-cs"/>
              </a:rPr>
              <a:t>Les capsules vidéos du Profil TIC</a:t>
            </a:r>
            <a:r>
              <a:rPr lang="fr-CA" sz="1200" kern="1200" dirty="0" smtClean="0">
                <a:solidFill>
                  <a:schemeClr val="tx1"/>
                </a:solidFill>
                <a:latin typeface="+mn-lt"/>
                <a:ea typeface="+mn-ea"/>
                <a:cs typeface="+mn-cs"/>
              </a:rPr>
              <a:t> : fruit d’une collaboration entre le Cégep à distance et le Réseau REPTIC, les capsules sont des tutoriels qui permettent de développer des habiletés du Profil TIC. Plus d’une quarantaine de capsules sont actuellement disponibles, en français et en anglais, et 15 autres s’y ajouteront d’ici au 30 juin 2015.</a:t>
            </a:r>
          </a:p>
          <a:p>
            <a:pPr lvl="0"/>
            <a:endParaRPr lang="fr-CA" sz="1200" kern="1200" dirty="0" smtClean="0">
              <a:solidFill>
                <a:schemeClr val="tx1"/>
              </a:solidFill>
              <a:latin typeface="+mn-lt"/>
              <a:ea typeface="+mn-ea"/>
              <a:cs typeface="+mn-cs"/>
            </a:endParaRPr>
          </a:p>
          <a:p>
            <a:pPr lvl="0"/>
            <a:r>
              <a:rPr lang="fr-CA" sz="1200" b="1" kern="1200" dirty="0" smtClean="0">
                <a:solidFill>
                  <a:schemeClr val="tx1"/>
                </a:solidFill>
                <a:latin typeface="+mn-lt"/>
                <a:ea typeface="+mn-ea"/>
                <a:cs typeface="+mn-cs"/>
              </a:rPr>
              <a:t>Le monde en images</a:t>
            </a:r>
            <a:r>
              <a:rPr lang="fr-CA" sz="1200" kern="1200" dirty="0" smtClean="0">
                <a:solidFill>
                  <a:schemeClr val="tx1"/>
                </a:solidFill>
                <a:latin typeface="+mn-lt"/>
                <a:ea typeface="+mn-ea"/>
                <a:cs typeface="+mn-cs"/>
              </a:rPr>
              <a:t>, </a:t>
            </a:r>
            <a:r>
              <a:rPr lang="fr-CA" sz="1200" b="1" kern="1200" dirty="0" smtClean="0">
                <a:solidFill>
                  <a:schemeClr val="tx1"/>
                </a:solidFill>
                <a:latin typeface="+mn-lt"/>
                <a:ea typeface="+mn-ea"/>
                <a:cs typeface="+mn-cs"/>
              </a:rPr>
              <a:t>Amélioration du français</a:t>
            </a:r>
            <a:r>
              <a:rPr lang="fr-CA" sz="1200" kern="1200" dirty="0" smtClean="0">
                <a:solidFill>
                  <a:schemeClr val="tx1"/>
                </a:solidFill>
                <a:latin typeface="+mn-lt"/>
                <a:ea typeface="+mn-ea"/>
                <a:cs typeface="+mn-cs"/>
              </a:rPr>
              <a:t> et une </a:t>
            </a:r>
            <a:r>
              <a:rPr lang="fr-CA" sz="1200" b="1" kern="1200" dirty="0" smtClean="0">
                <a:solidFill>
                  <a:schemeClr val="tx1"/>
                </a:solidFill>
                <a:latin typeface="+mn-lt"/>
                <a:ea typeface="+mn-ea"/>
                <a:cs typeface="+mn-cs"/>
              </a:rPr>
              <a:t>panoplie de ressources informatisées</a:t>
            </a:r>
            <a:r>
              <a:rPr lang="fr-CA" sz="1200" kern="1200" dirty="0" smtClean="0">
                <a:solidFill>
                  <a:schemeClr val="tx1"/>
                </a:solidFill>
                <a:latin typeface="+mn-lt"/>
                <a:ea typeface="+mn-ea"/>
                <a:cs typeface="+mn-cs"/>
              </a:rPr>
              <a:t> (sites Web, logiciels), produites par le Centre collégial de développement de matériel didactique (CCDMD) : conçues expressément pour répondre aux besoins ressentis dans les programmes collégiaux, ces ressources facilitent l’apprentissage effectué à l’aide des technologies.</a:t>
            </a:r>
          </a:p>
          <a:p>
            <a:pPr lvl="0"/>
            <a:endParaRPr lang="fr-CA" sz="1200" kern="1200" dirty="0" smtClean="0">
              <a:solidFill>
                <a:schemeClr val="tx1"/>
              </a:solidFill>
              <a:latin typeface="+mn-lt"/>
              <a:ea typeface="+mn-ea"/>
              <a:cs typeface="+mn-cs"/>
            </a:endParaRPr>
          </a:p>
          <a:p>
            <a:pPr lvl="0"/>
            <a:endParaRPr lang="fr-CA" sz="1200" kern="1200" dirty="0" smtClean="0">
              <a:solidFill>
                <a:schemeClr val="tx1"/>
              </a:solidFill>
              <a:latin typeface="+mn-lt"/>
              <a:ea typeface="+mn-ea"/>
              <a:cs typeface="+mn-cs"/>
            </a:endParaRPr>
          </a:p>
          <a:p>
            <a:pPr lvl="0"/>
            <a:endParaRPr lang="fr-CA" sz="1200" kern="1200" dirty="0" smtClean="0">
              <a:solidFill>
                <a:schemeClr val="tx1"/>
              </a:solidFill>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fr-CA"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5"/>
          </p:nvPr>
        </p:nvSpPr>
        <p:spPr/>
        <p:txBody>
          <a:bodyPr/>
          <a:lstStyle/>
          <a:p>
            <a:pPr>
              <a:defRPr/>
            </a:pPr>
            <a:fld id="{3B31CE05-8B05-4A19-808F-A135546D4B6D}" type="slidenum">
              <a:rPr lang="fr-CA" altLang="fr-FR" smtClean="0"/>
              <a:pPr>
                <a:defRPr/>
              </a:pPr>
              <a:t>35</a:t>
            </a:fld>
            <a:endParaRPr lang="fr-CA" altLang="fr-FR" dirty="0"/>
          </a:p>
        </p:txBody>
      </p:sp>
    </p:spTree>
    <p:extLst>
      <p:ext uri="{BB962C8B-B14F-4D97-AF65-F5344CB8AC3E}">
        <p14:creationId xmlns:p14="http://schemas.microsoft.com/office/powerpoint/2010/main" val="10738042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85000" lnSpcReduction="20000"/>
          </a:bodyPr>
          <a:lstStyle/>
          <a:p>
            <a:r>
              <a:rPr lang="fr-CA" sz="1100" b="1" dirty="0" smtClean="0"/>
              <a:t>[Nicole]</a:t>
            </a:r>
          </a:p>
          <a:p>
            <a:endParaRPr lang="fr-CA" sz="1100" b="1" dirty="0" smtClean="0"/>
          </a:p>
          <a:p>
            <a:pPr lvl="0"/>
            <a:r>
              <a:rPr lang="fr-CA" sz="1200" b="1" kern="1200" dirty="0" smtClean="0">
                <a:solidFill>
                  <a:schemeClr val="tx1"/>
                </a:solidFill>
                <a:latin typeface="+mn-lt"/>
                <a:ea typeface="+mn-ea"/>
                <a:cs typeface="+mn-cs"/>
              </a:rPr>
              <a:t>Le dossier « Profil TIC des étudiants » du site REPTIC</a:t>
            </a:r>
            <a:r>
              <a:rPr lang="fr-CA" sz="1200" kern="1200" dirty="0" smtClean="0">
                <a:solidFill>
                  <a:schemeClr val="tx1"/>
                </a:solidFill>
                <a:latin typeface="+mn-lt"/>
                <a:ea typeface="+mn-ea"/>
                <a:cs typeface="+mn-cs"/>
              </a:rPr>
              <a:t> : bien qu'il soit principalement dédié aux répondants TIC des collèges, les professeurs et les autres acteurs intéressés par l'usage des technologies peuvent consulter ce dossier, qui contient de l’information, des ressources et des outils visant, tout en animant le milieu, à promouvoir le Profil, mais aussi à planifier son intégration et à réaliser sa mise en œuvre.</a:t>
            </a:r>
          </a:p>
          <a:p>
            <a:pPr lvl="0"/>
            <a:endParaRPr lang="fr-CA" sz="1200" kern="1200" dirty="0" smtClean="0">
              <a:solidFill>
                <a:schemeClr val="tx1"/>
              </a:solidFill>
              <a:latin typeface="+mn-lt"/>
              <a:ea typeface="+mn-ea"/>
              <a:cs typeface="+mn-cs"/>
            </a:endParaRPr>
          </a:p>
          <a:p>
            <a:pPr lvl="0"/>
            <a:r>
              <a:rPr lang="fr-CA" sz="1200" kern="1200" dirty="0" smtClean="0">
                <a:solidFill>
                  <a:schemeClr val="tx1"/>
                </a:solidFill>
                <a:latin typeface="+mn-lt"/>
                <a:ea typeface="+mn-ea"/>
                <a:cs typeface="+mn-cs"/>
              </a:rPr>
              <a:t>Le site </a:t>
            </a:r>
            <a:r>
              <a:rPr lang="fr-CA" sz="1200" b="1" kern="1200" dirty="0" smtClean="0">
                <a:solidFill>
                  <a:schemeClr val="tx1"/>
                </a:solidFill>
                <a:latin typeface="+mn-lt"/>
                <a:ea typeface="+mn-ea"/>
                <a:cs typeface="+mn-cs"/>
              </a:rPr>
              <a:t>Profweb :</a:t>
            </a:r>
            <a:r>
              <a:rPr lang="fr-CA" sz="1200" kern="1200" dirty="0" smtClean="0">
                <a:solidFill>
                  <a:schemeClr val="tx1"/>
                </a:solidFill>
                <a:latin typeface="+mn-lt"/>
                <a:ea typeface="+mn-ea"/>
                <a:cs typeface="+mn-cs"/>
              </a:rPr>
              <a:t> destiné à la promotion de ressources numériques au collégial, ce site regorge de publications inspirantes telles que des récits de professeurs, issus de diverses disciplines, ayant intégré les technologies à l’apprentissage et à l’enseignement. Il présente également divers outils et services qui facilitent l'intégration des TIC dans les collèges. Profweb est une mine d’or qui permet de s’inspirer d’exemples concrets présentant des activités liées aux habiletés du Profil.</a:t>
            </a:r>
          </a:p>
          <a:p>
            <a:pPr lvl="0"/>
            <a:endParaRPr lang="fr-CA" sz="1200" kern="1200" dirty="0" smtClean="0">
              <a:solidFill>
                <a:schemeClr val="tx1"/>
              </a:solidFill>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fr-CA" sz="1200" kern="1200" dirty="0" smtClean="0">
                <a:solidFill>
                  <a:schemeClr val="tx1"/>
                </a:solidFill>
                <a:latin typeface="+mn-lt"/>
                <a:ea typeface="+mn-ea"/>
                <a:cs typeface="+mn-cs"/>
              </a:rPr>
              <a:t>Le site</a:t>
            </a:r>
            <a:r>
              <a:rPr lang="fr-CA" sz="1200" b="1" kern="1200" dirty="0" smtClean="0">
                <a:solidFill>
                  <a:schemeClr val="tx1"/>
                </a:solidFill>
                <a:latin typeface="+mn-lt"/>
                <a:ea typeface="+mn-ea"/>
                <a:cs typeface="+mn-cs"/>
              </a:rPr>
              <a:t> FutursProfs</a:t>
            </a:r>
            <a:r>
              <a:rPr lang="fr-CA" sz="1200" kern="1200" dirty="0" smtClean="0">
                <a:solidFill>
                  <a:schemeClr val="tx1"/>
                </a:solidFill>
                <a:latin typeface="+mn-lt"/>
                <a:ea typeface="+mn-ea"/>
                <a:cs typeface="+mn-cs"/>
              </a:rPr>
              <a:t> : ce site a été conçu conjointement par le CCDMD et l’Université de Montréal. On y trouve des modules de formation portant sur les compétences liées au design pédagogique, dont bon nombre portent sur des applications logicielles, et des scénarios pédagogiques à utiliser lors de la tenue d'activités visant à développer les habiletés du Profil.</a:t>
            </a:r>
          </a:p>
          <a:p>
            <a:pPr lvl="0"/>
            <a:endParaRPr lang="fr-CA" sz="1200" kern="1200" dirty="0" smtClean="0">
              <a:solidFill>
                <a:schemeClr val="tx1"/>
              </a:solidFill>
              <a:latin typeface="+mn-lt"/>
              <a:ea typeface="+mn-ea"/>
              <a:cs typeface="+mn-cs"/>
            </a:endParaRPr>
          </a:p>
          <a:p>
            <a:pPr lvl="0"/>
            <a:r>
              <a:rPr lang="fr-CA" sz="1200" kern="1200" dirty="0" smtClean="0">
                <a:solidFill>
                  <a:schemeClr val="tx1"/>
                </a:solidFill>
                <a:latin typeface="+mn-lt"/>
                <a:ea typeface="+mn-ea"/>
                <a:cs typeface="+mn-cs"/>
              </a:rPr>
              <a:t>Des </a:t>
            </a:r>
            <a:r>
              <a:rPr lang="fr-CA" sz="1200" b="1" kern="1200" dirty="0" smtClean="0">
                <a:solidFill>
                  <a:schemeClr val="tx1"/>
                </a:solidFill>
                <a:latin typeface="+mn-lt"/>
                <a:ea typeface="+mn-ea"/>
                <a:cs typeface="+mn-cs"/>
              </a:rPr>
              <a:t>activités de formation non créditées</a:t>
            </a:r>
            <a:r>
              <a:rPr lang="fr-CA" sz="1200" i="1" kern="1200" dirty="0" smtClean="0">
                <a:solidFill>
                  <a:schemeClr val="tx1"/>
                </a:solidFill>
                <a:latin typeface="+mn-lt"/>
                <a:ea typeface="+mn-ea"/>
                <a:cs typeface="+mn-cs"/>
              </a:rPr>
              <a:t>,</a:t>
            </a:r>
            <a:r>
              <a:rPr lang="fr-CA" sz="1200" kern="1200" dirty="0" smtClean="0">
                <a:solidFill>
                  <a:schemeClr val="tx1"/>
                </a:solidFill>
                <a:latin typeface="+mn-lt"/>
                <a:ea typeface="+mn-ea"/>
                <a:cs typeface="+mn-cs"/>
              </a:rPr>
              <a:t> directement liées au domaine de l’intégration pédagogique des TIC en enseignement et en apprentissage, offertes par l’Association pour les applications pédagogiques de l’ordinateur au postsecondaire (APOP)</a:t>
            </a:r>
            <a:r>
              <a:rPr lang="fr-CA" sz="1200" b="1" kern="1200" dirty="0" smtClean="0">
                <a:solidFill>
                  <a:schemeClr val="tx1"/>
                </a:solidFill>
                <a:latin typeface="+mn-lt"/>
                <a:ea typeface="+mn-ea"/>
                <a:cs typeface="+mn-cs"/>
              </a:rPr>
              <a:t> :</a:t>
            </a:r>
            <a:r>
              <a:rPr lang="fr-CA" sz="1200" kern="1200" dirty="0" smtClean="0">
                <a:solidFill>
                  <a:schemeClr val="tx1"/>
                </a:solidFill>
                <a:latin typeface="+mn-lt"/>
                <a:ea typeface="+mn-ea"/>
                <a:cs typeface="+mn-cs"/>
              </a:rPr>
              <a:t> ces ateliers ont souvent pour objet des thématiques liées à des habiletés du Profil TIC.</a:t>
            </a:r>
          </a:p>
          <a:p>
            <a:pPr lvl="0"/>
            <a:r>
              <a:rPr lang="fr-CA" sz="1200" kern="1200" dirty="0" smtClean="0">
                <a:solidFill>
                  <a:schemeClr val="tx1"/>
                </a:solidFill>
                <a:latin typeface="+mn-lt"/>
                <a:ea typeface="+mn-ea"/>
                <a:cs typeface="+mn-cs"/>
              </a:rPr>
              <a:t>Des </a:t>
            </a:r>
            <a:r>
              <a:rPr lang="fr-CA" sz="1200" b="1" kern="1200" dirty="0" smtClean="0">
                <a:solidFill>
                  <a:schemeClr val="tx1"/>
                </a:solidFill>
                <a:latin typeface="+mn-lt"/>
                <a:ea typeface="+mn-ea"/>
                <a:cs typeface="+mn-cs"/>
              </a:rPr>
              <a:t>programmes universitaires de perfectionnement crédités</a:t>
            </a:r>
            <a:r>
              <a:rPr lang="fr-CA" sz="1200" kern="1200" dirty="0" smtClean="0">
                <a:solidFill>
                  <a:schemeClr val="tx1"/>
                </a:solidFill>
                <a:latin typeface="+mn-lt"/>
                <a:ea typeface="+mn-ea"/>
                <a:cs typeface="+mn-cs"/>
              </a:rPr>
              <a:t> dans le domaine de la pédagogie collégiale, offerts par Performa aux établissements membres : les technologies sont souvent des thèmes à l’étude. De plus, certains cours concernent directement l’intégration des technologies à l’apprentissage et à l’enseignement</a:t>
            </a:r>
          </a:p>
          <a:p>
            <a:pPr lvl="0"/>
            <a:endParaRPr lang="fr-CA"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5"/>
          </p:nvPr>
        </p:nvSpPr>
        <p:spPr/>
        <p:txBody>
          <a:bodyPr/>
          <a:lstStyle/>
          <a:p>
            <a:pPr>
              <a:defRPr/>
            </a:pPr>
            <a:fld id="{3B31CE05-8B05-4A19-808F-A135546D4B6D}" type="slidenum">
              <a:rPr lang="fr-CA" altLang="fr-FR" smtClean="0"/>
              <a:pPr>
                <a:defRPr/>
              </a:pPr>
              <a:t>36</a:t>
            </a:fld>
            <a:endParaRPr lang="fr-CA" altLang="fr-FR" dirty="0"/>
          </a:p>
        </p:txBody>
      </p:sp>
    </p:spTree>
    <p:extLst>
      <p:ext uri="{BB962C8B-B14F-4D97-AF65-F5344CB8AC3E}">
        <p14:creationId xmlns:p14="http://schemas.microsoft.com/office/powerpoint/2010/main" val="33748754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Espace réservé des commentaires 2"/>
          <p:cNvSpPr>
            <a:spLocks noGrp="1"/>
          </p:cNvSpPr>
          <p:nvPr>
            <p:ph type="body" idx="1"/>
          </p:nvPr>
        </p:nvSpPr>
        <p:spPr/>
        <p:txBody>
          <a:bodyPr>
            <a:normAutofit lnSpcReduction="10000"/>
          </a:bodyPr>
          <a:lstStyle/>
          <a:p>
            <a:r>
              <a:rPr lang="fr-CA" sz="1200" b="1" dirty="0" smtClean="0"/>
              <a:t>[Nicole]</a:t>
            </a:r>
          </a:p>
          <a:p>
            <a:endParaRPr lang="fr-CA" sz="1100" b="1" dirty="0" smtClean="0"/>
          </a:p>
          <a:p>
            <a:pPr lvl="0"/>
            <a:r>
              <a:rPr lang="fr-CA" sz="1200" b="1" kern="1200" dirty="0" smtClean="0">
                <a:solidFill>
                  <a:schemeClr val="tx1"/>
                </a:solidFill>
                <a:latin typeface="+mn-lt"/>
                <a:ea typeface="+mn-ea"/>
                <a:cs typeface="+mn-cs"/>
              </a:rPr>
              <a:t>Le site profiltic.ca</a:t>
            </a:r>
            <a:r>
              <a:rPr lang="fr-CA" sz="1200" kern="1200" dirty="0" smtClean="0">
                <a:solidFill>
                  <a:schemeClr val="tx1"/>
                </a:solidFill>
                <a:latin typeface="+mn-lt"/>
                <a:ea typeface="+mn-ea"/>
                <a:cs typeface="+mn-cs"/>
              </a:rPr>
              <a:t> : la mise en ligne de ce site, qui vise à soutenir l’intégration du Profil TIC dans les collèges, se fera au début de l’automne 2015. Conçu principalement à l’intention des professeurs et des étudiants, le site offrira aux divers intervenants du réseau collégial une foule de renseignements et d’outils : information générale sur le Profil, ressources d’apprentissage pour les témoignages et récits, scénarios pédagogiques, foire aux questions, etc. </a:t>
            </a:r>
            <a:endParaRPr lang="fr-CA" altLang="fr-FR" sz="1100" dirty="0" smtClean="0"/>
          </a:p>
          <a:p>
            <a:pPr>
              <a:lnSpc>
                <a:spcPct val="90000"/>
              </a:lnSpc>
            </a:pPr>
            <a:endParaRPr lang="fr-CA" altLang="fr-FR" sz="1100" dirty="0" smtClean="0"/>
          </a:p>
          <a:p>
            <a:pPr>
              <a:lnSpc>
                <a:spcPct val="90000"/>
              </a:lnSpc>
            </a:pPr>
            <a:r>
              <a:rPr lang="fr-CA" altLang="fr-FR" sz="1100" dirty="0" smtClean="0"/>
              <a:t>On conviendra que l’acquisition d’habiletés informationnelles et technologiques chez les étudiants peut contribuer à leur réussite. En matière d’intégration du Profil TIC des étudiants du collégial, il faut outiller les REPTIC dans leur approche avec les enseignants (et ceux-ci avec leurs étudiants), les professionnels et directions des collèges en facilitant l’accessibilité aux ressources associées au Profil.</a:t>
            </a:r>
          </a:p>
          <a:p>
            <a:pPr>
              <a:lnSpc>
                <a:spcPct val="90000"/>
              </a:lnSpc>
            </a:pPr>
            <a:endParaRPr lang="fr-CA" altLang="fr-FR" sz="1100" dirty="0" smtClean="0"/>
          </a:p>
          <a:p>
            <a:pPr>
              <a:lnSpc>
                <a:spcPct val="90000"/>
              </a:lnSpc>
            </a:pPr>
            <a:r>
              <a:rPr lang="fr-CA" altLang="fr-FR" sz="1100" dirty="0" smtClean="0"/>
              <a:t>FAQ :</a:t>
            </a:r>
          </a:p>
          <a:p>
            <a:pPr marL="171450" indent="-171450">
              <a:lnSpc>
                <a:spcPct val="90000"/>
              </a:lnSpc>
              <a:buFont typeface="Arial" panose="020B0604020202020204" pitchFamily="34" charset="0"/>
              <a:buChar char="•"/>
            </a:pPr>
            <a:r>
              <a:rPr lang="fr-CA" altLang="fr-FR" sz="1100" dirty="0" smtClean="0"/>
              <a:t>Les habiletés informationnelles et technologiques et habiletés cognitives de haut niveau : ce que la recherche révèle</a:t>
            </a:r>
          </a:p>
          <a:p>
            <a:pPr marL="171450" indent="-171450">
              <a:lnSpc>
                <a:spcPct val="90000"/>
              </a:lnSpc>
              <a:buFont typeface="Arial" panose="020B0604020202020204" pitchFamily="34" charset="0"/>
              <a:buChar char="•"/>
            </a:pPr>
            <a:r>
              <a:rPr lang="fr-CA" altLang="fr-FR" sz="1100" dirty="0" smtClean="0"/>
              <a:t>Comment évaluer la maîtrise des habiletés informationnelles et technologiques</a:t>
            </a:r>
          </a:p>
          <a:p>
            <a:pPr marL="171450" indent="-171450">
              <a:lnSpc>
                <a:spcPct val="90000"/>
              </a:lnSpc>
              <a:buFont typeface="Arial" panose="020B0604020202020204" pitchFamily="34" charset="0"/>
              <a:buChar char="•"/>
            </a:pPr>
            <a:r>
              <a:rPr lang="fr-CA" altLang="fr-FR" sz="1100" dirty="0" smtClean="0"/>
              <a:t>Retombées pour le collège</a:t>
            </a:r>
          </a:p>
          <a:p>
            <a:pPr marL="171450" indent="-171450">
              <a:lnSpc>
                <a:spcPct val="90000"/>
              </a:lnSpc>
              <a:buFont typeface="Arial" panose="020B0604020202020204" pitchFamily="34" charset="0"/>
              <a:buChar char="•"/>
            </a:pPr>
            <a:r>
              <a:rPr lang="fr-CA" altLang="fr-FR" sz="1100" dirty="0" smtClean="0"/>
              <a:t>Est-ce que je dois intégrer ça dans mon plan de cours ?</a:t>
            </a:r>
          </a:p>
          <a:p>
            <a:pPr marL="171450" indent="-171450">
              <a:lnSpc>
                <a:spcPct val="90000"/>
              </a:lnSpc>
              <a:buFont typeface="Arial" panose="020B0604020202020204" pitchFamily="34" charset="0"/>
              <a:buChar char="•"/>
            </a:pPr>
            <a:r>
              <a:rPr lang="fr-CA" altLang="fr-FR" sz="1100" dirty="0" smtClean="0"/>
              <a:t>Est-ce un ajout à ma tâche ?</a:t>
            </a:r>
          </a:p>
          <a:p>
            <a:pPr marL="171450" indent="-171450">
              <a:lnSpc>
                <a:spcPct val="90000"/>
              </a:lnSpc>
              <a:buFont typeface="Arial" panose="020B0604020202020204" pitchFamily="34" charset="0"/>
              <a:buChar char="•"/>
            </a:pPr>
            <a:r>
              <a:rPr lang="fr-CA" altLang="fr-FR" sz="1100" dirty="0" smtClean="0"/>
              <a:t>Est-ce qu’il faut être bon en TIC ?</a:t>
            </a:r>
          </a:p>
        </p:txBody>
      </p:sp>
      <p:sp>
        <p:nvSpPr>
          <p:cNvPr id="4" name="Espace réservé du numéro de diapositive 3"/>
          <p:cNvSpPr>
            <a:spLocks noGrp="1"/>
          </p:cNvSpPr>
          <p:nvPr>
            <p:ph type="sldNum" sz="quarter" idx="5"/>
          </p:nvPr>
        </p:nvSpPr>
        <p:spPr/>
        <p:txBody>
          <a:bodyPr/>
          <a:lstStyle/>
          <a:p>
            <a:pPr>
              <a:defRPr/>
            </a:pPr>
            <a:fld id="{F26A0AC5-BF55-40A8-B074-A1A6F4A8CF3E}" type="slidenum">
              <a:rPr lang="fr-CA" altLang="fr-FR" smtClean="0"/>
              <a:pPr>
                <a:defRPr/>
              </a:pPr>
              <a:t>37</a:t>
            </a:fld>
            <a:endParaRPr lang="fr-CA" altLang="fr-FR" dirty="0"/>
          </a:p>
        </p:txBody>
      </p:sp>
    </p:spTree>
    <p:extLst>
      <p:ext uri="{BB962C8B-B14F-4D97-AF65-F5344CB8AC3E}">
        <p14:creationId xmlns:p14="http://schemas.microsoft.com/office/powerpoint/2010/main" val="37755618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Espace réservé des commentaires 2"/>
          <p:cNvSpPr>
            <a:spLocks noGrp="1"/>
          </p:cNvSpPr>
          <p:nvPr>
            <p:ph type="body" idx="1"/>
          </p:nvPr>
        </p:nvSpPr>
        <p:spPr/>
        <p:txBody>
          <a:bodyPr>
            <a:normAutofit fontScale="47500" lnSpcReduction="20000"/>
          </a:bodyPr>
          <a:lstStyle/>
          <a:p>
            <a:r>
              <a:rPr lang="fr-CA" sz="1000" b="1" dirty="0" smtClean="0"/>
              <a:t>[Huguette]</a:t>
            </a:r>
          </a:p>
          <a:p>
            <a:endParaRPr lang="fr-CA" sz="1000" b="1" dirty="0" smtClean="0"/>
          </a:p>
          <a:p>
            <a:r>
              <a:rPr lang="fr-CA" sz="1000" b="1" dirty="0" smtClean="0"/>
              <a:t>Démonstration/Visite guidée de l’espace Web du Profil TIC sur le site</a:t>
            </a:r>
            <a:r>
              <a:rPr lang="fr-CA" sz="1000" b="1" baseline="0" dirty="0" smtClean="0"/>
              <a:t> de développement.  </a:t>
            </a:r>
          </a:p>
          <a:p>
            <a:r>
              <a:rPr lang="fr-CA" sz="1000" b="1" baseline="0" dirty="0" smtClean="0"/>
              <a:t>En complément : maquettes et esquisses fonctionnelles.  </a:t>
            </a:r>
          </a:p>
          <a:p>
            <a:endParaRPr lang="fr-CA" sz="1000" b="1" baseline="0" dirty="0" smtClean="0"/>
          </a:p>
          <a:p>
            <a:pPr marL="171450" indent="-171450">
              <a:buFont typeface="Arial" panose="020B0604020202020204" pitchFamily="34" charset="0"/>
              <a:buChar char="•"/>
            </a:pPr>
            <a:r>
              <a:rPr lang="fr-CA" sz="1000" b="0" baseline="0" dirty="0" smtClean="0"/>
              <a:t>Nouvelle section Cadres de références ou adresse directe </a:t>
            </a:r>
            <a:r>
              <a:rPr lang="fr-CA" sz="1000" b="0" baseline="0" dirty="0" err="1" smtClean="0"/>
              <a:t>profiltic.qc</a:t>
            </a:r>
            <a:endParaRPr lang="fr-CA" sz="1000" b="0" baseline="0" dirty="0" smtClean="0"/>
          </a:p>
          <a:p>
            <a:pPr marL="171450" indent="-171450">
              <a:buFont typeface="Arial" panose="020B0604020202020204" pitchFamily="34" charset="0"/>
              <a:buChar char="•"/>
            </a:pPr>
            <a:r>
              <a:rPr lang="fr-CA" sz="1000" b="0" baseline="0" dirty="0" smtClean="0"/>
              <a:t>Navigation principale + Fil d’Ariane + Navigation secondaire bloc de droite</a:t>
            </a:r>
          </a:p>
          <a:p>
            <a:pPr marL="171450" indent="-171450">
              <a:buFont typeface="Arial" panose="020B0604020202020204" pitchFamily="34" charset="0"/>
              <a:buChar char="•"/>
            </a:pPr>
            <a:r>
              <a:rPr lang="fr-CA" sz="1000" b="0" baseline="0" dirty="0" smtClean="0"/>
              <a:t>Page d’accueil et sous-sections À propos du Profil </a:t>
            </a:r>
          </a:p>
          <a:p>
            <a:pPr marL="171450" indent="-171450">
              <a:buFont typeface="Arial" panose="020B0604020202020204" pitchFamily="34" charset="0"/>
              <a:buChar char="•"/>
            </a:pPr>
            <a:r>
              <a:rPr lang="fr-CA" sz="1000" b="0" baseline="0" dirty="0" smtClean="0"/>
              <a:t>Publications Profil TIC (et éventuellement bloc des récits adapté)</a:t>
            </a:r>
          </a:p>
          <a:p>
            <a:pPr marL="171450" indent="-171450">
              <a:buFont typeface="Arial" panose="020B0604020202020204" pitchFamily="34" charset="0"/>
              <a:buChar char="•"/>
            </a:pPr>
            <a:r>
              <a:rPr lang="fr-CA" sz="1000" b="0" baseline="0" dirty="0" smtClean="0"/>
              <a:t>Contenus de gauche vs blocs de droite</a:t>
            </a:r>
          </a:p>
          <a:p>
            <a:pPr marL="171450" indent="-171450">
              <a:buFont typeface="Arial" panose="020B0604020202020204" pitchFamily="34" charset="0"/>
              <a:buChar char="•"/>
            </a:pPr>
            <a:r>
              <a:rPr lang="fr-CA" sz="1000" b="0" baseline="0" dirty="0" smtClean="0"/>
              <a:t>Bloc des habiletés toujours accessible</a:t>
            </a:r>
          </a:p>
          <a:p>
            <a:pPr marL="171450" indent="-171450">
              <a:buFont typeface="Arial" panose="020B0604020202020204" pitchFamily="34" charset="0"/>
              <a:buChar char="•"/>
            </a:pPr>
            <a:r>
              <a:rPr lang="fr-CA" sz="1000" b="0" baseline="0" dirty="0" smtClean="0"/>
              <a:t>Choix de l’équipe Profil TIC (fixe, en valeur)</a:t>
            </a:r>
          </a:p>
          <a:p>
            <a:pPr marL="171450" indent="-171450">
              <a:buFont typeface="Arial" panose="020B0604020202020204" pitchFamily="34" charset="0"/>
              <a:buChar char="•"/>
            </a:pPr>
            <a:r>
              <a:rPr lang="fr-CA" sz="1000" b="0" baseline="0" dirty="0" smtClean="0"/>
              <a:t>Habileté 1 : description et navigation + ressources associées (bloc dynamique)</a:t>
            </a:r>
          </a:p>
          <a:p>
            <a:pPr marL="171450" indent="-171450">
              <a:buFont typeface="Arial" panose="020B0604020202020204" pitchFamily="34" charset="0"/>
              <a:buChar char="•"/>
            </a:pPr>
            <a:r>
              <a:rPr lang="fr-CA" sz="1000" b="0" baseline="0" dirty="0" smtClean="0"/>
              <a:t>Méga table des matières</a:t>
            </a:r>
          </a:p>
          <a:p>
            <a:pPr marL="171450" indent="-171450">
              <a:buFont typeface="Arial" panose="020B0604020202020204" pitchFamily="34" charset="0"/>
              <a:buChar char="•"/>
            </a:pPr>
            <a:r>
              <a:rPr lang="fr-CA" sz="1000" b="0" baseline="0" dirty="0" smtClean="0"/>
              <a:t>Page Ressources</a:t>
            </a:r>
          </a:p>
          <a:p>
            <a:pPr marL="171450" indent="-171450">
              <a:buFont typeface="Arial" panose="020B0604020202020204" pitchFamily="34" charset="0"/>
              <a:buChar char="•"/>
            </a:pPr>
            <a:r>
              <a:rPr lang="fr-CA" sz="1000" b="0" baseline="0" dirty="0" smtClean="0"/>
              <a:t>Intégration (cours, programme, etc.)</a:t>
            </a:r>
          </a:p>
          <a:p>
            <a:pPr marL="171450" indent="-171450">
              <a:buFont typeface="Arial" panose="020B0604020202020204" pitchFamily="34" charset="0"/>
              <a:buChar char="•"/>
            </a:pPr>
            <a:r>
              <a:rPr lang="fr-CA" sz="1000" b="0" baseline="0" dirty="0" smtClean="0"/>
              <a:t>FAQ (questions des étudiants, des enseignants, des CP, des gestionnaires, etc.)</a:t>
            </a:r>
          </a:p>
          <a:p>
            <a:endParaRPr lang="fr-CA" sz="1000" b="1" dirty="0" smtClean="0"/>
          </a:p>
          <a:p>
            <a:pPr marL="0" indent="0">
              <a:buNone/>
            </a:pPr>
            <a:r>
              <a:rPr lang="fr-CA" altLang="fr-FR" sz="1000" b="1" dirty="0" smtClean="0"/>
              <a:t>Description pour chaque habileté, objectif ou tâche </a:t>
            </a:r>
            <a:r>
              <a:rPr lang="fr-CA" altLang="fr-FR" sz="1000" dirty="0" smtClean="0"/>
              <a:t>:</a:t>
            </a:r>
          </a:p>
          <a:p>
            <a:r>
              <a:rPr lang="fr-CA" altLang="fr-FR" sz="1000" dirty="0" smtClean="0">
                <a:solidFill>
                  <a:srgbClr val="0070C0"/>
                </a:solidFill>
              </a:rPr>
              <a:t>Description : </a:t>
            </a:r>
            <a:r>
              <a:rPr lang="fr-CA" altLang="fr-FR" sz="1000" dirty="0" smtClean="0"/>
              <a:t>Aperçu de l’habileté, de l’objectif ou de la tâche.</a:t>
            </a:r>
          </a:p>
          <a:p>
            <a:r>
              <a:rPr lang="fr-CA" altLang="fr-FR" sz="1000" dirty="0" smtClean="0">
                <a:solidFill>
                  <a:srgbClr val="0070C0"/>
                </a:solidFill>
              </a:rPr>
              <a:t>Précisions</a:t>
            </a:r>
            <a:r>
              <a:rPr lang="fr-CA" altLang="fr-FR" sz="1000" dirty="0" smtClean="0"/>
              <a:t> :  Information complémentaire sur l’habileté, l’objectif ou la tâche</a:t>
            </a:r>
          </a:p>
          <a:p>
            <a:r>
              <a:rPr lang="fr-CA" altLang="fr-FR" sz="1000" dirty="0" smtClean="0">
                <a:solidFill>
                  <a:srgbClr val="0070C0"/>
                </a:solidFill>
              </a:rPr>
              <a:t>Exigences</a:t>
            </a:r>
            <a:r>
              <a:rPr lang="fr-CA" altLang="fr-FR" sz="1000" dirty="0" smtClean="0"/>
              <a:t> :  Attentes envers les étudiants à propos de la maîtrise de l'habileté, de l'objectif ou de la tâche (critères de performance).</a:t>
            </a:r>
          </a:p>
          <a:p>
            <a:r>
              <a:rPr lang="fr-CA" altLang="fr-FR" sz="1000" dirty="0" smtClean="0">
                <a:solidFill>
                  <a:srgbClr val="0070C0"/>
                </a:solidFill>
              </a:rPr>
              <a:t>Outils potentiels commentés : outils de</a:t>
            </a:r>
            <a:r>
              <a:rPr lang="fr-CA" altLang="fr-FR" sz="1000" baseline="0" dirty="0" smtClean="0">
                <a:solidFill>
                  <a:srgbClr val="0070C0"/>
                </a:solidFill>
              </a:rPr>
              <a:t> travail, </a:t>
            </a:r>
            <a:r>
              <a:rPr lang="fr-CA" altLang="fr-FR" sz="1000" dirty="0" smtClean="0"/>
              <a:t>logiciels ou catégories d’outils associées à l’habileté, l’objectifs ou la tâche</a:t>
            </a:r>
          </a:p>
          <a:p>
            <a:r>
              <a:rPr lang="fr-CA" altLang="fr-FR" sz="1000" dirty="0" smtClean="0">
                <a:solidFill>
                  <a:srgbClr val="0070C0"/>
                </a:solidFill>
              </a:rPr>
              <a:t>Dans la pratique</a:t>
            </a:r>
            <a:r>
              <a:rPr lang="fr-CA" altLang="fr-FR" sz="1000" dirty="0" smtClean="0"/>
              <a:t>:  Nuances, explications, exemples</a:t>
            </a:r>
          </a:p>
          <a:p>
            <a:endParaRPr lang="fr-CA" altLang="fr-FR" sz="1000" b="1" dirty="0" smtClean="0"/>
          </a:p>
          <a:p>
            <a:pPr marL="0" indent="0">
              <a:buNone/>
            </a:pPr>
            <a:r>
              <a:rPr lang="fr-CA" altLang="fr-FR" sz="1000" b="1" dirty="0" smtClean="0"/>
              <a:t>Ressources générales + Ressources pour</a:t>
            </a:r>
            <a:r>
              <a:rPr lang="fr-CA" altLang="fr-FR" sz="1000" dirty="0" smtClean="0"/>
              <a:t> </a:t>
            </a:r>
            <a:r>
              <a:rPr lang="fr-CA" altLang="fr-FR" sz="1000" b="1" dirty="0" smtClean="0"/>
              <a:t>chaque  habileté, objectif ou tâche (6 catégories) :</a:t>
            </a:r>
          </a:p>
          <a:p>
            <a:r>
              <a:rPr lang="fr-CA" altLang="fr-FR" sz="1000" dirty="0" smtClean="0">
                <a:solidFill>
                  <a:srgbClr val="0070C0"/>
                </a:solidFill>
              </a:rPr>
              <a:t>Découvrir le Profil TIC : information générale , présentation, explications. Exemples :</a:t>
            </a:r>
          </a:p>
          <a:p>
            <a:pPr lvl="1"/>
            <a:r>
              <a:rPr lang="fr-CA" altLang="fr-FR" sz="1000" dirty="0" smtClean="0">
                <a:solidFill>
                  <a:srgbClr val="0070C0"/>
                </a:solidFill>
              </a:rPr>
              <a:t>Capsules</a:t>
            </a:r>
            <a:r>
              <a:rPr lang="fr-CA" altLang="fr-FR" sz="1000" baseline="0" dirty="0" smtClean="0">
                <a:solidFill>
                  <a:srgbClr val="0070C0"/>
                </a:solidFill>
              </a:rPr>
              <a:t> vidéos qui expliquent le profil et les habiletés</a:t>
            </a:r>
          </a:p>
          <a:p>
            <a:pPr lvl="1"/>
            <a:r>
              <a:rPr lang="fr-CA" altLang="fr-FR" sz="1000" baseline="0" dirty="0" smtClean="0">
                <a:solidFill>
                  <a:srgbClr val="0070C0"/>
                </a:solidFill>
              </a:rPr>
              <a:t>Version imprimable du Profil</a:t>
            </a:r>
          </a:p>
          <a:p>
            <a:pPr lvl="1"/>
            <a:r>
              <a:rPr lang="fr-CA" altLang="fr-FR" sz="1000" baseline="0" dirty="0" smtClean="0">
                <a:solidFill>
                  <a:srgbClr val="0070C0"/>
                </a:solidFill>
              </a:rPr>
              <a:t>Textes de Pédagogie collégiale qui expliquent le profil et l’intégration</a:t>
            </a:r>
            <a:endParaRPr lang="fr-CA" altLang="fr-FR" sz="1000" dirty="0" smtClean="0">
              <a:solidFill>
                <a:srgbClr val="0070C0"/>
              </a:solidFill>
            </a:endParaRPr>
          </a:p>
          <a:p>
            <a:r>
              <a:rPr lang="fr-CA" altLang="fr-FR" sz="1000" dirty="0" smtClean="0">
                <a:solidFill>
                  <a:srgbClr val="0070C0"/>
                </a:solidFill>
              </a:rPr>
              <a:t>Inspiration pédagogique </a:t>
            </a:r>
            <a:r>
              <a:rPr lang="fr-CA" altLang="fr-FR" sz="1000" dirty="0" smtClean="0"/>
              <a:t>:  </a:t>
            </a:r>
            <a:r>
              <a:rPr lang="fr-CA" altLang="fr-FR" sz="1000" dirty="0" smtClean="0">
                <a:hlinkClick r:id="rId3"/>
              </a:rPr>
              <a:t>récits d’enseignants</a:t>
            </a:r>
            <a:r>
              <a:rPr lang="fr-CA" altLang="fr-FR" sz="1000" dirty="0" smtClean="0"/>
              <a:t>, exemples de mise en œuvre, situations d’apprentissage. Exemples :</a:t>
            </a:r>
          </a:p>
          <a:p>
            <a:pPr lvl="1"/>
            <a:r>
              <a:rPr lang="fr-CA" altLang="fr-FR" sz="1000" dirty="0" smtClean="0"/>
              <a:t>Récit Profweb: </a:t>
            </a:r>
            <a:r>
              <a:rPr lang="fr-CA" altLang="fr-FR" sz="1000" dirty="0" smtClean="0">
                <a:hlinkClick r:id="rId4"/>
              </a:rPr>
              <a:t>Les </a:t>
            </a:r>
            <a:r>
              <a:rPr lang="fr-CA" altLang="fr-FR" sz="1000" dirty="0" err="1" smtClean="0">
                <a:hlinkClick r:id="rId4"/>
              </a:rPr>
              <a:t>cyberquêtes</a:t>
            </a:r>
            <a:r>
              <a:rPr lang="fr-CA" altLang="fr-FR" sz="1000" dirty="0" smtClean="0">
                <a:hlinkClick r:id="rId4"/>
              </a:rPr>
              <a:t>, une stratégie passionnante pour faire chercher les élèves</a:t>
            </a:r>
            <a:endParaRPr lang="fr-CA" altLang="fr-FR" sz="1000" dirty="0" smtClean="0"/>
          </a:p>
          <a:p>
            <a:pPr lvl="1"/>
            <a:r>
              <a:rPr lang="fr-CA" sz="1000" dirty="0" smtClean="0"/>
              <a:t>Récit Profweb : </a:t>
            </a:r>
            <a:r>
              <a:rPr lang="fr-CA" sz="1000" dirty="0" smtClean="0">
                <a:hlinkClick r:id="rId5"/>
              </a:rPr>
              <a:t>Faciliter l’apprentissage de nouveaux concepts par l’exercice des cartes conceptuelles </a:t>
            </a:r>
            <a:endParaRPr lang="fr-CA" sz="1000" dirty="0" smtClean="0"/>
          </a:p>
          <a:p>
            <a:r>
              <a:rPr lang="fr-CA" altLang="fr-FR" sz="1000" dirty="0" smtClean="0">
                <a:solidFill>
                  <a:srgbClr val="0070C0"/>
                </a:solidFill>
              </a:rPr>
              <a:t>Ressources d’enseignement </a:t>
            </a:r>
            <a:r>
              <a:rPr lang="fr-CA" altLang="fr-FR" sz="1000" dirty="0" smtClean="0"/>
              <a:t>: scénarios pédagogiques, didactique du Profil. Exemples : </a:t>
            </a:r>
          </a:p>
          <a:p>
            <a:pPr lvl="1"/>
            <a:r>
              <a:rPr lang="fr-CA" altLang="fr-FR" sz="1000" dirty="0" smtClean="0"/>
              <a:t>Diapason : </a:t>
            </a:r>
            <a:r>
              <a:rPr lang="fr-CA" altLang="fr-FR" sz="1000" dirty="0" smtClean="0">
                <a:hlinkClick r:id="rId6"/>
              </a:rPr>
              <a:t>Préciser mon sujet et énoncer ma question de recherche</a:t>
            </a:r>
            <a:endParaRPr lang="fr-CA" altLang="fr-FR" sz="1000" dirty="0" smtClean="0"/>
          </a:p>
          <a:p>
            <a:pPr lvl="1"/>
            <a:r>
              <a:rPr lang="fr-CA" altLang="fr-FR" sz="1000" dirty="0" smtClean="0"/>
              <a:t>Diapason  : </a:t>
            </a:r>
            <a:r>
              <a:rPr lang="fr-CA" altLang="fr-FR" sz="1000" dirty="0" smtClean="0">
                <a:hlinkClick r:id="rId7"/>
              </a:rPr>
              <a:t>Choisir le bon outil de recherche</a:t>
            </a:r>
            <a:endParaRPr lang="fr-CA" altLang="fr-FR" sz="1000" dirty="0" smtClean="0"/>
          </a:p>
          <a:p>
            <a:r>
              <a:rPr lang="fr-CA" altLang="fr-FR" sz="1000" dirty="0" smtClean="0">
                <a:solidFill>
                  <a:srgbClr val="0070C0"/>
                </a:solidFill>
              </a:rPr>
              <a:t>Ressources d’apprentissage </a:t>
            </a:r>
            <a:r>
              <a:rPr lang="fr-CA" altLang="fr-FR" sz="1000" dirty="0" smtClean="0"/>
              <a:t>: tutoriels, guides, activités d’apprentissage, exerciseurs. Exemples :</a:t>
            </a:r>
          </a:p>
          <a:p>
            <a:pPr lvl="1"/>
            <a:r>
              <a:rPr lang="fr-CA" altLang="fr-FR" sz="1000" dirty="0" smtClean="0"/>
              <a:t>Diapason : </a:t>
            </a:r>
            <a:r>
              <a:rPr lang="fr-CA" altLang="fr-FR" sz="1000" dirty="0" smtClean="0">
                <a:hlinkClick r:id="rId8"/>
              </a:rPr>
              <a:t>Consigner mes références dans </a:t>
            </a:r>
            <a:r>
              <a:rPr lang="fr-CA" altLang="fr-FR" sz="1000" dirty="0" err="1" smtClean="0">
                <a:hlinkClick r:id="rId8"/>
              </a:rPr>
              <a:t>EndNote</a:t>
            </a:r>
            <a:endParaRPr lang="fr-CA" altLang="fr-FR" sz="1000" dirty="0" smtClean="0"/>
          </a:p>
          <a:p>
            <a:pPr lvl="1"/>
            <a:r>
              <a:rPr lang="fr-CA" altLang="fr-FR" sz="1000" dirty="0" smtClean="0"/>
              <a:t>Diapason : </a:t>
            </a:r>
            <a:r>
              <a:rPr lang="fr-CA" altLang="fr-FR" sz="1000" dirty="0" smtClean="0">
                <a:hlinkClick r:id="rId9"/>
              </a:rPr>
              <a:t>Trucs de recherche avec Google</a:t>
            </a:r>
            <a:endParaRPr lang="fr-CA" altLang="fr-FR" sz="1000" dirty="0" smtClean="0"/>
          </a:p>
          <a:p>
            <a:r>
              <a:rPr lang="fr-CA" altLang="fr-FR" sz="1000" dirty="0" smtClean="0">
                <a:solidFill>
                  <a:srgbClr val="0070C0"/>
                </a:solidFill>
              </a:rPr>
              <a:t>Applications logicielles </a:t>
            </a:r>
            <a:r>
              <a:rPr lang="fr-CA" altLang="fr-FR" sz="1000" dirty="0" smtClean="0"/>
              <a:t>: applications pertinentes pour une habileté donnée. Exemples :</a:t>
            </a:r>
          </a:p>
          <a:p>
            <a:pPr lvl="1"/>
            <a:r>
              <a:rPr lang="fr-CA" altLang="fr-FR" sz="1000" dirty="0" smtClean="0"/>
              <a:t>Diapason : </a:t>
            </a:r>
            <a:r>
              <a:rPr lang="fr-CA" altLang="fr-FR" sz="1000" dirty="0" err="1" smtClean="0">
                <a:hlinkClick r:id="rId10"/>
              </a:rPr>
              <a:t>Zotero</a:t>
            </a:r>
            <a:r>
              <a:rPr lang="fr-CA" altLang="fr-FR" sz="1000" dirty="0" smtClean="0">
                <a:hlinkClick r:id="rId10"/>
              </a:rPr>
              <a:t>, un logiciel de gestion de références bibliographiques</a:t>
            </a:r>
            <a:endParaRPr lang="fr-CA" altLang="fr-FR" sz="1000" dirty="0" smtClean="0"/>
          </a:p>
          <a:p>
            <a:r>
              <a:rPr lang="fr-CA" altLang="fr-FR" sz="1000" dirty="0" smtClean="0">
                <a:solidFill>
                  <a:srgbClr val="0070C0"/>
                </a:solidFill>
              </a:rPr>
              <a:t>Évaluation des habiletés du Profil TIC </a:t>
            </a:r>
            <a:r>
              <a:rPr lang="fr-CA" altLang="fr-FR" sz="1000" dirty="0" smtClean="0"/>
              <a:t>: grilles d’observation et d’évaluation, critères de correction, etc. </a:t>
            </a:r>
          </a:p>
          <a:p>
            <a:pPr lvl="0"/>
            <a:endParaRPr lang="fr-CA" sz="2400" dirty="0" smtClean="0"/>
          </a:p>
        </p:txBody>
      </p:sp>
      <p:sp>
        <p:nvSpPr>
          <p:cNvPr id="4" name="Espace réservé du numéro de diapositive 3"/>
          <p:cNvSpPr>
            <a:spLocks noGrp="1"/>
          </p:cNvSpPr>
          <p:nvPr>
            <p:ph type="sldNum" sz="quarter" idx="5"/>
          </p:nvPr>
        </p:nvSpPr>
        <p:spPr/>
        <p:txBody>
          <a:bodyPr/>
          <a:lstStyle/>
          <a:p>
            <a:pPr>
              <a:defRPr/>
            </a:pPr>
            <a:fld id="{F26A0AC5-BF55-40A8-B074-A1A6F4A8CF3E}" type="slidenum">
              <a:rPr lang="fr-CA" altLang="fr-FR" smtClean="0"/>
              <a:pPr>
                <a:defRPr/>
              </a:pPr>
              <a:t>38</a:t>
            </a:fld>
            <a:endParaRPr lang="fr-CA" altLang="fr-FR" dirty="0"/>
          </a:p>
        </p:txBody>
      </p:sp>
    </p:spTree>
    <p:extLst>
      <p:ext uri="{BB962C8B-B14F-4D97-AF65-F5344CB8AC3E}">
        <p14:creationId xmlns:p14="http://schemas.microsoft.com/office/powerpoint/2010/main" val="25313616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sz="1200" b="1" dirty="0" smtClean="0"/>
              <a:t>[Huguette]</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fr-CA" b="1" dirty="0" smtClean="0"/>
              <a:t>Nos perceptions…</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b="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fr-CA" b="0" dirty="0" smtClean="0"/>
              <a:t>Pour nous, le Profil</a:t>
            </a:r>
            <a:r>
              <a:rPr lang="fr-CA" b="0" baseline="0" dirty="0" smtClean="0"/>
              <a:t> TIC est </a:t>
            </a:r>
            <a:r>
              <a:rPr lang="fr-CA" b="0" baseline="0" dirty="0" err="1" smtClean="0"/>
              <a:t>interordres</a:t>
            </a:r>
            <a:r>
              <a:rPr lang="fr-CA" b="0" baseline="0" dirty="0" smtClean="0"/>
              <a:t> (secondaire-collégial-universitaire). Les contextes sont semblables :  programmes d’études, étudiants, enseignants, technologies, Internet … c’est universel! Les </a:t>
            </a:r>
            <a:r>
              <a:rPr lang="fr-CA" dirty="0" smtClean="0"/>
              <a:t>productions étudiantes requièrent des</a:t>
            </a:r>
            <a:r>
              <a:rPr lang="fr-CA" baseline="0" dirty="0" smtClean="0"/>
              <a:t> </a:t>
            </a:r>
            <a:r>
              <a:rPr lang="fr-CA" dirty="0" smtClean="0"/>
              <a:t>habiletés du Profil. Ils rechercheront</a:t>
            </a:r>
            <a:r>
              <a:rPr lang="fr-CA" baseline="0" dirty="0" smtClean="0"/>
              <a:t> de l’info et feront face aux défis des compétences informationnelles et de la surabondance sur Internet; ils vont présenter le fruit de leur travail; ils auront à communiquer et collaborer. </a:t>
            </a:r>
            <a:r>
              <a:rPr lang="fr-CA" dirty="0" smtClean="0"/>
              <a:t>Notre perception c’est que qu’il y a un transfert possible dans votre contexte, dans votre réalité. </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fr-CA" dirty="0" smtClean="0"/>
              <a:t>Le profil TIC des</a:t>
            </a:r>
            <a:r>
              <a:rPr lang="fr-CA" baseline="0" dirty="0" smtClean="0"/>
              <a:t> étudiants s’applique-t-il à votre réalité? En quoi peut-il soutenir les activités d’apprentissage? En quoi peut-il est pertinent pour un programme? Pourquoi un établissement d’enseignement y accorderait-il de l’importance dans ses actions stratégiques? Comment peut-il être utilisé dans votre contexte?</a:t>
            </a:r>
            <a:endParaRPr lang="fr-CA"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fr-CA"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fr-CA" b="1" dirty="0" smtClean="0"/>
              <a:t>On vous écoute!</a:t>
            </a:r>
          </a:p>
        </p:txBody>
      </p:sp>
      <p:sp>
        <p:nvSpPr>
          <p:cNvPr id="4" name="Espace réservé du numéro de diapositive 3"/>
          <p:cNvSpPr>
            <a:spLocks noGrp="1"/>
          </p:cNvSpPr>
          <p:nvPr>
            <p:ph type="sldNum" sz="quarter" idx="10"/>
          </p:nvPr>
        </p:nvSpPr>
        <p:spPr/>
        <p:txBody>
          <a:bodyPr/>
          <a:lstStyle/>
          <a:p>
            <a:fld id="{7113892D-D764-4A97-B3A2-9FBB3A4BD845}" type="slidenum">
              <a:rPr lang="fr-CA" altLang="fr-FR" smtClean="0"/>
              <a:pPr/>
              <a:t>39</a:t>
            </a:fld>
            <a:endParaRPr lang="fr-CA" altLang="fr-FR"/>
          </a:p>
        </p:txBody>
      </p:sp>
    </p:spTree>
    <p:extLst>
      <p:ext uri="{BB962C8B-B14F-4D97-AF65-F5344CB8AC3E}">
        <p14:creationId xmlns:p14="http://schemas.microsoft.com/office/powerpoint/2010/main" val="9627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7113892D-D764-4A97-B3A2-9FBB3A4BD845}" type="slidenum">
              <a:rPr lang="fr-CA" altLang="fr-FR" smtClean="0"/>
              <a:pPr/>
              <a:t>4</a:t>
            </a:fld>
            <a:endParaRPr lang="fr-CA" altLang="fr-FR"/>
          </a:p>
        </p:txBody>
      </p:sp>
    </p:spTree>
    <p:extLst>
      <p:ext uri="{BB962C8B-B14F-4D97-AF65-F5344CB8AC3E}">
        <p14:creationId xmlns:p14="http://schemas.microsoft.com/office/powerpoint/2010/main" val="37841323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200" b="1" dirty="0" smtClean="0"/>
              <a:t>[Nicole]</a:t>
            </a:r>
          </a:p>
          <a:p>
            <a:endParaRPr lang="fr-CA" sz="1200" b="1" dirty="0" smtClean="0"/>
          </a:p>
          <a:p>
            <a:r>
              <a:rPr lang="fr-CA" dirty="0" smtClean="0"/>
              <a:t>Cool ;-)</a:t>
            </a:r>
            <a:endParaRPr lang="fr-CA" dirty="0"/>
          </a:p>
        </p:txBody>
      </p:sp>
      <p:sp>
        <p:nvSpPr>
          <p:cNvPr id="4" name="Espace réservé du numéro de diapositive 3"/>
          <p:cNvSpPr>
            <a:spLocks noGrp="1"/>
          </p:cNvSpPr>
          <p:nvPr>
            <p:ph type="sldNum" sz="quarter" idx="10"/>
          </p:nvPr>
        </p:nvSpPr>
        <p:spPr/>
        <p:txBody>
          <a:bodyPr/>
          <a:lstStyle/>
          <a:p>
            <a:fld id="{7113892D-D764-4A97-B3A2-9FBB3A4BD845}" type="slidenum">
              <a:rPr lang="fr-CA" altLang="fr-FR" smtClean="0"/>
              <a:pPr/>
              <a:t>40</a:t>
            </a:fld>
            <a:endParaRPr lang="fr-CA" altLang="fr-FR"/>
          </a:p>
        </p:txBody>
      </p:sp>
    </p:spTree>
    <p:extLst>
      <p:ext uri="{BB962C8B-B14F-4D97-AF65-F5344CB8AC3E}">
        <p14:creationId xmlns:p14="http://schemas.microsoft.com/office/powerpoint/2010/main" val="28397511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CA" altLang="fr-FR" smtClean="0"/>
          </a:p>
          <a:p>
            <a:endParaRPr lang="fr-CA" altLang="fr-FR" smtClean="0"/>
          </a:p>
          <a:p>
            <a:endParaRPr lang="fr-CA" altLang="fr-FR" smtClean="0"/>
          </a:p>
        </p:txBody>
      </p:sp>
      <p:sp>
        <p:nvSpPr>
          <p:cNvPr id="4" name="Espace réservé du numéro de diapositive 3"/>
          <p:cNvSpPr>
            <a:spLocks noGrp="1"/>
          </p:cNvSpPr>
          <p:nvPr>
            <p:ph type="sldNum" sz="quarter" idx="5"/>
          </p:nvPr>
        </p:nvSpPr>
        <p:spPr/>
        <p:txBody>
          <a:bodyPr/>
          <a:lstStyle/>
          <a:p>
            <a:pPr>
              <a:defRPr/>
            </a:pPr>
            <a:fld id="{B8ACD233-236E-40FA-AB95-6C412BA48D04}" type="slidenum">
              <a:rPr lang="fr-CA" altLang="fr-FR" smtClean="0"/>
              <a:pPr>
                <a:defRPr/>
              </a:pPr>
              <a:t>41</a:t>
            </a:fld>
            <a:endParaRPr lang="fr-CA" altLang="fr-FR" dirty="0"/>
          </a:p>
        </p:txBody>
      </p:sp>
    </p:spTree>
    <p:extLst>
      <p:ext uri="{BB962C8B-B14F-4D97-AF65-F5344CB8AC3E}">
        <p14:creationId xmlns:p14="http://schemas.microsoft.com/office/powerpoint/2010/main" val="34556387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CA" altLang="fr-FR" dirty="0" smtClean="0"/>
          </a:p>
          <a:p>
            <a:endParaRPr lang="fr-CA" altLang="fr-FR" smtClean="0"/>
          </a:p>
          <a:p>
            <a:endParaRPr lang="fr-CA" altLang="fr-FR" smtClean="0"/>
          </a:p>
          <a:p>
            <a:endParaRPr lang="fr-CA" altLang="fr-FR" dirty="0" smtClean="0"/>
          </a:p>
        </p:txBody>
      </p:sp>
      <p:sp>
        <p:nvSpPr>
          <p:cNvPr id="4" name="Espace réservé du numéro de diapositive 3"/>
          <p:cNvSpPr>
            <a:spLocks noGrp="1"/>
          </p:cNvSpPr>
          <p:nvPr>
            <p:ph type="sldNum" sz="quarter" idx="5"/>
          </p:nvPr>
        </p:nvSpPr>
        <p:spPr/>
        <p:txBody>
          <a:bodyPr/>
          <a:lstStyle/>
          <a:p>
            <a:pPr>
              <a:defRPr/>
            </a:pPr>
            <a:fld id="{CF8D5BFE-C9B3-4188-B2CB-EB2E683147D4}" type="slidenum">
              <a:rPr lang="fr-CA" altLang="fr-FR" smtClean="0"/>
              <a:pPr>
                <a:defRPr/>
              </a:pPr>
              <a:t>42</a:t>
            </a:fld>
            <a:endParaRPr lang="fr-CA" altLang="fr-FR" dirty="0"/>
          </a:p>
        </p:txBody>
      </p:sp>
    </p:spTree>
    <p:extLst>
      <p:ext uri="{BB962C8B-B14F-4D97-AF65-F5344CB8AC3E}">
        <p14:creationId xmlns:p14="http://schemas.microsoft.com/office/powerpoint/2010/main" val="1996683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100" b="1" dirty="0" smtClean="0"/>
              <a:t>[Nicole]</a:t>
            </a:r>
          </a:p>
          <a:p>
            <a:pPr defTabSz="922255"/>
            <a:r>
              <a:rPr lang="fr-CA" altLang="fr-FR" sz="1100" dirty="0" smtClean="0"/>
              <a:t>Nous</a:t>
            </a:r>
            <a:r>
              <a:rPr lang="fr-CA" altLang="fr-FR" sz="1100" baseline="0" dirty="0" smtClean="0"/>
              <a:t> ne ferons que survoler cette section de la présentation car, si vous êtes présents à cet atelier, c’est que vous êtes probablement tous et toutes conscients de la plus que pertinence que nos étudiants développent des habiletés TIC et informationnelles.</a:t>
            </a:r>
          </a:p>
          <a:p>
            <a:pPr defTabSz="922255"/>
            <a:endParaRPr lang="fr-CA" altLang="fr-FR" sz="1100" dirty="0" smtClean="0"/>
          </a:p>
          <a:p>
            <a:pPr defTabSz="922255"/>
            <a:r>
              <a:rPr lang="fr-CA" altLang="fr-FR" sz="1100" dirty="0" smtClean="0"/>
              <a:t>Tous les programmes universitaires et techniques du réseau collégial comportent des compétences ou des objectifs associés à des habiletés informationnelles et technologiques.</a:t>
            </a:r>
          </a:p>
          <a:p>
            <a:pPr defTabSz="922255">
              <a:buFontTx/>
              <a:buChar char="•"/>
            </a:pPr>
            <a:r>
              <a:rPr lang="fr-CA" altLang="fr-FR" sz="1100" dirty="0" smtClean="0"/>
              <a:t>Programmes techniques :</a:t>
            </a:r>
          </a:p>
          <a:p>
            <a:pPr marL="460333" lvl="1" defTabSz="922255">
              <a:buFontTx/>
              <a:buChar char="•"/>
            </a:pPr>
            <a:r>
              <a:rPr lang="fr-CA" altLang="fr-FR" sz="1100" dirty="0" smtClean="0"/>
              <a:t>Techniques biologiques et physiques : Soins infirmiers, hygiène dentaire, santé animale, Gestion et technologies d'entreprise agricole, génie civil, génie industriel, avionique</a:t>
            </a:r>
          </a:p>
          <a:p>
            <a:pPr marL="460333" lvl="1" defTabSz="922255">
              <a:buFontTx/>
              <a:buChar char="•"/>
            </a:pPr>
            <a:r>
              <a:rPr lang="fr-CA" altLang="fr-FR" sz="1100" dirty="0" smtClean="0"/>
              <a:t>Techniques humaines et administratives : techniques policières, techniques juridiques, éducation à l’enfance, éducation spécialisée, travail social, logistique du transport, comptabilité et gestion, gestion de commerce, bureautique, tourisme, informatique</a:t>
            </a:r>
          </a:p>
          <a:p>
            <a:pPr marL="460333" lvl="1" defTabSz="922255">
              <a:buFontTx/>
              <a:buChar char="•"/>
            </a:pPr>
            <a:r>
              <a:rPr lang="fr-CA" altLang="fr-FR" sz="1100" dirty="0" smtClean="0"/>
              <a:t>Techniques artistiques : graphisme, design de présentation, intégration multimédia</a:t>
            </a:r>
          </a:p>
          <a:p>
            <a:pPr defTabSz="922255"/>
            <a:endParaRPr lang="fr-CA" altLang="fr-FR" sz="1100" dirty="0" smtClean="0"/>
          </a:p>
          <a:p>
            <a:pPr defTabSz="922255">
              <a:buFontTx/>
              <a:buChar char="•"/>
            </a:pPr>
            <a:r>
              <a:rPr lang="fr-CA" altLang="fr-FR" sz="1100" dirty="0" smtClean="0"/>
              <a:t> Programmes préuniversitaires Sciences de la nature, Sciences humaines, Arts, lettres et communications, etc. </a:t>
            </a:r>
          </a:p>
          <a:p>
            <a:pPr defTabSz="922255">
              <a:buFontTx/>
              <a:buChar char="•"/>
            </a:pPr>
            <a:endParaRPr lang="fr-CA" altLang="fr-FR" dirty="0" smtClean="0"/>
          </a:p>
          <a:p>
            <a:pPr defTabSz="922255">
              <a:buFontTx/>
              <a:buChar char="•"/>
            </a:pPr>
            <a:endParaRPr lang="fr-CA" altLang="fr-FR"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E27651FE-5564-4533-A9FB-04A75A6A98A0}" type="slidenum">
              <a:rPr lang="fr-CA" altLang="fr-FR" smtClean="0">
                <a:latin typeface="Calibri" pitchFamily="34" charset="0"/>
              </a:rPr>
              <a:pPr eaLnBrk="1" hangingPunct="1">
                <a:defRPr/>
              </a:pPr>
              <a:t>5</a:t>
            </a:fld>
            <a:endParaRPr lang="fr-CA" altLang="fr-FR" dirty="0" smtClean="0">
              <a:latin typeface="Calibri" pitchFamily="34" charset="0"/>
            </a:endParaRPr>
          </a:p>
        </p:txBody>
      </p:sp>
    </p:spTree>
    <p:extLst>
      <p:ext uri="{BB962C8B-B14F-4D97-AF65-F5344CB8AC3E}">
        <p14:creationId xmlns:p14="http://schemas.microsoft.com/office/powerpoint/2010/main" val="2123979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CA" sz="1100" b="1" dirty="0" smtClean="0"/>
              <a:t>[Nicole]</a:t>
            </a:r>
          </a:p>
          <a:p>
            <a:endParaRPr lang="fr-CA" sz="1100" b="1" dirty="0" smtClean="0"/>
          </a:p>
          <a:p>
            <a:pPr defTabSz="922986">
              <a:defRPr/>
            </a:pPr>
            <a:r>
              <a:rPr lang="fr-CA" sz="1100" dirty="0" smtClean="0"/>
              <a:t>Difficile d’imaginer une profession ou un métier où la maîtrise d’habiletés informationnelles et technologiques n’est pas requise</a:t>
            </a:r>
          </a:p>
          <a:p>
            <a:pPr defTabSz="922986">
              <a:defRPr/>
            </a:pPr>
            <a:endParaRPr lang="fr-CA" sz="1100" dirty="0" smtClean="0"/>
          </a:p>
          <a:p>
            <a:pPr defTabSz="922986">
              <a:defRPr/>
            </a:pPr>
            <a:r>
              <a:rPr lang="fr-CA" sz="1100" dirty="0" smtClean="0"/>
              <a:t>La maîtrise de ces habiletés est maintenant nécessaire, qui plus est, réclamée par le marché du travail et les universités, quel que soit le programme d’études ou la discipline </a:t>
            </a:r>
          </a:p>
          <a:p>
            <a:pPr defTabSz="922986">
              <a:defRPr/>
            </a:pPr>
            <a:endParaRPr lang="fr-CA" sz="1100" dirty="0"/>
          </a:p>
          <a:p>
            <a:pPr defTabSz="922986">
              <a:defRPr/>
            </a:pPr>
            <a:r>
              <a:rPr lang="fr-CA" sz="1100" dirty="0"/>
              <a:t>MOTTET, M. Former à la recherche d’infos : pourquoi et comment? Résonances - Mensuel de l’École valaisanne (Février 2014), p. 22-23, </a:t>
            </a:r>
            <a:r>
              <a:rPr lang="fr-CA" sz="1100" u="sng" dirty="0">
                <a:hlinkClick r:id="rId3"/>
              </a:rPr>
              <a:t>http://www.faireunerecherche.fse.ulaval.ca/fichiers/site_mmottet/documents/CompInf/pubs/MottetFatoux_2014_.FormerALaRechercheDInfos.pdf</a:t>
            </a:r>
            <a:r>
              <a:rPr lang="fr-CA" sz="1100" dirty="0"/>
              <a:t> (Page consultée le 30 juin 2014)</a:t>
            </a:r>
          </a:p>
          <a:p>
            <a:pPr defTabSz="922986">
              <a:defRPr/>
            </a:pPr>
            <a:endParaRPr lang="fr-CA" sz="1100" dirty="0" smtClean="0"/>
          </a:p>
          <a:p>
            <a:pPr defTabSz="922986">
              <a:defRPr/>
            </a:pPr>
            <a:endParaRPr lang="fr-CA" dirty="0" smtClean="0"/>
          </a:p>
          <a:p>
            <a:pPr defTabSz="922986">
              <a:buFont typeface="Arial" pitchFamily="34" charset="0"/>
              <a:buChar char="•"/>
              <a:defRPr/>
            </a:pPr>
            <a:endParaRPr lang="fr-CA" dirty="0" smtClean="0"/>
          </a:p>
          <a:p>
            <a:pPr defTabSz="922986">
              <a:buFont typeface="Arial" pitchFamily="34" charset="0"/>
              <a:buChar char="•"/>
              <a:defRPr/>
            </a:pPr>
            <a:endParaRPr lang="fr-CA" altLang="fr-FR"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5E305F2D-EBE3-4621-81C6-55B27A4A31CF}" type="slidenum">
              <a:rPr lang="fr-CA" altLang="fr-FR" smtClean="0">
                <a:latin typeface="Calibri" pitchFamily="34" charset="0"/>
              </a:rPr>
              <a:pPr eaLnBrk="1" hangingPunct="1">
                <a:defRPr/>
              </a:pPr>
              <a:t>6</a:t>
            </a:fld>
            <a:endParaRPr lang="fr-CA" altLang="fr-FR" dirty="0" smtClean="0">
              <a:latin typeface="Calibri" pitchFamily="34" charset="0"/>
            </a:endParaRPr>
          </a:p>
        </p:txBody>
      </p:sp>
    </p:spTree>
    <p:extLst>
      <p:ext uri="{BB962C8B-B14F-4D97-AF65-F5344CB8AC3E}">
        <p14:creationId xmlns:p14="http://schemas.microsoft.com/office/powerpoint/2010/main" val="1868100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Espace réservé des commentaires 2"/>
          <p:cNvSpPr>
            <a:spLocks noGrp="1"/>
          </p:cNvSpPr>
          <p:nvPr>
            <p:ph type="body" idx="1"/>
          </p:nvPr>
        </p:nvSpPr>
        <p:spPr/>
        <p:txBody>
          <a:bodyPr/>
          <a:lstStyle/>
          <a:p>
            <a:r>
              <a:rPr lang="fr-CA" sz="1100" b="1" dirty="0" smtClean="0"/>
              <a:t>[Nicole]</a:t>
            </a:r>
          </a:p>
          <a:p>
            <a:endParaRPr lang="fr-CA" sz="1100" b="1" dirty="0" smtClean="0"/>
          </a:p>
          <a:p>
            <a:pPr>
              <a:lnSpc>
                <a:spcPct val="80000"/>
              </a:lnSpc>
            </a:pPr>
            <a:r>
              <a:rPr lang="fr-CA" altLang="fr-FR" sz="1100" dirty="0" smtClean="0"/>
              <a:t>Si vous</a:t>
            </a:r>
            <a:r>
              <a:rPr lang="fr-CA" altLang="fr-FR" sz="1100" baseline="0" dirty="0" smtClean="0"/>
              <a:t> demandiez </a:t>
            </a:r>
            <a:r>
              <a:rPr lang="fr-CA" altLang="fr-FR" sz="1100" dirty="0" smtClean="0"/>
              <a:t>à </a:t>
            </a:r>
            <a:r>
              <a:rPr lang="fr-CA" altLang="fr-FR" sz="1100" dirty="0"/>
              <a:t>un étudiant du collégial de nommer les outils qu’il utilise pour faire ses recherches? Wikipédia + Google.</a:t>
            </a:r>
          </a:p>
          <a:p>
            <a:pPr>
              <a:lnSpc>
                <a:spcPct val="80000"/>
              </a:lnSpc>
            </a:pPr>
            <a:endParaRPr lang="fr-CA" altLang="fr-FR" sz="1100" dirty="0" smtClean="0"/>
          </a:p>
          <a:p>
            <a:pPr marL="0" marR="0" indent="0" algn="l" defTabSz="914400" rtl="0" eaLnBrk="1" fontAlgn="base" latinLnBrk="0" hangingPunct="1">
              <a:lnSpc>
                <a:spcPct val="80000"/>
              </a:lnSpc>
              <a:spcBef>
                <a:spcPct val="30000"/>
              </a:spcBef>
              <a:spcAft>
                <a:spcPct val="0"/>
              </a:spcAft>
              <a:buClrTx/>
              <a:buSzTx/>
              <a:buFontTx/>
              <a:buNone/>
              <a:tabLst/>
              <a:defRPr/>
            </a:pPr>
            <a:r>
              <a:rPr lang="fr-CA" altLang="fr-FR" sz="1100" dirty="0" smtClean="0"/>
              <a:t>Contexte d’</a:t>
            </a:r>
            <a:r>
              <a:rPr lang="fr-CA" altLang="fr-FR" sz="1100" dirty="0" err="1" smtClean="0"/>
              <a:t>infoboulimie</a:t>
            </a:r>
            <a:r>
              <a:rPr lang="fr-CA" altLang="fr-FR" sz="1100" dirty="0" smtClean="0"/>
              <a:t>; inondés d’information. Augmentation exponentielle de la quantité de sources et de contenus disponibles. Défis grandissant : la capacité des individus d'accéder à l'information,</a:t>
            </a:r>
            <a:r>
              <a:rPr lang="fr-CA" altLang="fr-FR" sz="1100" baseline="0" dirty="0" smtClean="0"/>
              <a:t> de valider leur qualité et </a:t>
            </a:r>
            <a:r>
              <a:rPr lang="fr-CA" altLang="fr-FR" sz="1100" dirty="0" smtClean="0"/>
              <a:t>de la traiter. Est-ce que les premiers résultats d’une recherche dans Google et dans Wikipédia sont suffisants</a:t>
            </a:r>
            <a:r>
              <a:rPr lang="fr-CA" altLang="fr-FR" sz="1100" baseline="0" dirty="0" smtClean="0"/>
              <a:t> dans ce contexte?</a:t>
            </a:r>
            <a:endParaRPr lang="fr-CA" altLang="fr-FR" sz="1100" dirty="0" smtClean="0"/>
          </a:p>
        </p:txBody>
      </p:sp>
      <p:sp>
        <p:nvSpPr>
          <p:cNvPr id="4" name="Espace réservé du numéro de diapositive 3"/>
          <p:cNvSpPr>
            <a:spLocks noGrp="1"/>
          </p:cNvSpPr>
          <p:nvPr>
            <p:ph type="sldNum" sz="quarter" idx="5"/>
          </p:nvPr>
        </p:nvSpPr>
        <p:spPr/>
        <p:txBody>
          <a:bodyPr/>
          <a:lstStyle/>
          <a:p>
            <a:pPr>
              <a:defRPr/>
            </a:pPr>
            <a:fld id="{9E74800C-6963-4AB0-BC8D-66BB8CAC090E}" type="slidenum">
              <a:rPr lang="fr-CA" altLang="fr-FR" smtClean="0"/>
              <a:pPr>
                <a:defRPr/>
              </a:pPr>
              <a:t>7</a:t>
            </a:fld>
            <a:endParaRPr lang="fr-CA" altLang="fr-FR" dirty="0"/>
          </a:p>
        </p:txBody>
      </p:sp>
    </p:spTree>
    <p:extLst>
      <p:ext uri="{BB962C8B-B14F-4D97-AF65-F5344CB8AC3E}">
        <p14:creationId xmlns:p14="http://schemas.microsoft.com/office/powerpoint/2010/main" val="2878437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CA" sz="1100" b="1" dirty="0" smtClean="0"/>
              <a:t>[Nicole]</a:t>
            </a:r>
          </a:p>
          <a:p>
            <a:endParaRPr lang="fr-CA" sz="1100" b="1" dirty="0" smtClean="0"/>
          </a:p>
          <a:p>
            <a:pPr defTabSz="922255"/>
            <a:r>
              <a:rPr lang="fr-CA" altLang="fr-FR" sz="1100" dirty="0" smtClean="0"/>
              <a:t>Ils en font un usage ludique (et non académique) et en surface (fonctionnelle, mais non efficace ni en profondeur)  (le CEFRIO avait déclaré : les filles jasent, les gars s’amusent).</a:t>
            </a:r>
          </a:p>
          <a:p>
            <a:pPr defTabSz="922255"/>
            <a:endParaRPr lang="fr-CA" altLang="fr-FR" sz="1100" dirty="0" smtClean="0"/>
          </a:p>
          <a:p>
            <a:pPr defTabSz="922255"/>
            <a:r>
              <a:rPr lang="fr-CA" altLang="fr-FR" sz="1100" dirty="0" smtClean="0"/>
              <a:t>Quoi qu’ils en disent et quoi qu’on en pense, et vous serez probablement d’accord, nos étudiants ont beau utiliser Facebook, se connecter à </a:t>
            </a:r>
            <a:r>
              <a:rPr lang="fr-CA" altLang="fr-FR" sz="1100" dirty="0" err="1" smtClean="0"/>
              <a:t>Flicker</a:t>
            </a:r>
            <a:r>
              <a:rPr lang="fr-CA" altLang="fr-FR" sz="1100" dirty="0" smtClean="0"/>
              <a:t>, avoir un téléphone intelligent pour texter, ils ont des lacunes importantes en matière d’habiletés informationnelles et technologiques. Lacunes d’ordre cognitif et méthodologique dans leur utilisation des TIC dans un cadre scolaire. </a:t>
            </a:r>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3F8FD4FD-01EA-4841-9C88-896C4544CD20}" type="slidenum">
              <a:rPr lang="fr-CA" altLang="fr-FR" smtClean="0">
                <a:latin typeface="Calibri" pitchFamily="34" charset="0"/>
              </a:rPr>
              <a:pPr eaLnBrk="1" hangingPunct="1">
                <a:defRPr/>
              </a:pPr>
              <a:t>8</a:t>
            </a:fld>
            <a:endParaRPr lang="fr-CA" altLang="fr-FR" dirty="0" smtClean="0">
              <a:latin typeface="Calibri" pitchFamily="34" charset="0"/>
            </a:endParaRPr>
          </a:p>
        </p:txBody>
      </p:sp>
    </p:spTree>
    <p:extLst>
      <p:ext uri="{BB962C8B-B14F-4D97-AF65-F5344CB8AC3E}">
        <p14:creationId xmlns:p14="http://schemas.microsoft.com/office/powerpoint/2010/main" val="3696627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100" b="1" dirty="0" smtClean="0"/>
              <a:t>[Nicole]</a:t>
            </a:r>
          </a:p>
          <a:p>
            <a:endParaRPr lang="fr-CA" sz="1100" b="1" dirty="0" smtClean="0"/>
          </a:p>
          <a:p>
            <a:pPr marL="0" lvl="1" defTabSz="912730"/>
            <a:r>
              <a:rPr lang="fr-CA" altLang="fr-FR" sz="1100" dirty="0" smtClean="0"/>
              <a:t>Or, </a:t>
            </a:r>
          </a:p>
          <a:p>
            <a:pPr marL="0" lvl="1" defTabSz="912730"/>
            <a:r>
              <a:rPr lang="fr-CA" altLang="fr-FR" sz="1100" dirty="0" smtClean="0"/>
              <a:t>Dans le cadre d’un</a:t>
            </a:r>
            <a:r>
              <a:rPr lang="fr-CA" altLang="fr-FR" sz="1100" baseline="0" dirty="0" smtClean="0"/>
              <a:t> s</a:t>
            </a:r>
            <a:r>
              <a:rPr lang="fr-CA" altLang="fr-FR" sz="1100" dirty="0" smtClean="0"/>
              <a:t>ondage administré auprès de 30 724 étudiants du réseau collégial québécois, en 2012,</a:t>
            </a:r>
            <a:r>
              <a:rPr lang="fr-CA" altLang="fr-FR" sz="1100" baseline="0" dirty="0" smtClean="0"/>
              <a:t> </a:t>
            </a:r>
            <a:r>
              <a:rPr lang="fr-CA" altLang="fr-FR" sz="1100" dirty="0" smtClean="0"/>
              <a:t>Poellhuber</a:t>
            </a:r>
            <a:r>
              <a:rPr lang="fr-CA" altLang="fr-FR" sz="1100" baseline="0" dirty="0" smtClean="0"/>
              <a:t> et </a:t>
            </a:r>
            <a:r>
              <a:rPr lang="fr-CA" altLang="fr-FR" sz="1100" dirty="0" err="1" smtClean="0"/>
              <a:t>Karsenti</a:t>
            </a:r>
            <a:r>
              <a:rPr lang="fr-CA" altLang="fr-FR" sz="1100" dirty="0" smtClean="0"/>
              <a:t> ont demandé aux étudiants comment ils se percevaient dans la réalisation de tâches liées à des compétences informationnelles.</a:t>
            </a:r>
          </a:p>
          <a:p>
            <a:pPr marL="0" lvl="1" defTabSz="912730"/>
            <a:endParaRPr lang="fr-CA" altLang="fr-FR" sz="1100" dirty="0" smtClean="0"/>
          </a:p>
          <a:p>
            <a:pPr marL="0" lvl="1" defTabSz="912730"/>
            <a:r>
              <a:rPr lang="fr-CA" altLang="fr-FR" sz="1100" dirty="0" smtClean="0"/>
              <a:t>Comme l’indique la figure,</a:t>
            </a:r>
            <a:r>
              <a:rPr lang="fr-CA" altLang="fr-FR" sz="1100" baseline="0" dirty="0" smtClean="0"/>
              <a:t> </a:t>
            </a:r>
            <a:r>
              <a:rPr lang="fr-CA" altLang="fr-FR" sz="1100" dirty="0" smtClean="0"/>
              <a:t>la grande majorité des étudiants</a:t>
            </a:r>
            <a:r>
              <a:rPr lang="fr-CA" altLang="fr-FR" sz="1100" baseline="0" dirty="0" smtClean="0"/>
              <a:t> </a:t>
            </a:r>
            <a:r>
              <a:rPr lang="fr-CA" altLang="fr-FR" sz="1100" dirty="0" smtClean="0"/>
              <a:t>s’estiment compétents, voire experts, dans les différents aspects touchant les compétences informationnelles. Il y a donc un gap, un gouffre pourrait-on dire entre la perception que les étudiants ont de leurs compétences et ce qui est observé par</a:t>
            </a:r>
            <a:r>
              <a:rPr lang="fr-CA" altLang="fr-FR" sz="1100" baseline="0" dirty="0" smtClean="0"/>
              <a:t> les enseignants.</a:t>
            </a:r>
            <a:endParaRPr lang="fr-CA" altLang="fr-FR" sz="1100" dirty="0" smtClean="0"/>
          </a:p>
        </p:txBody>
      </p:sp>
      <p:sp>
        <p:nvSpPr>
          <p:cNvPr id="24580" name="Espace réservé du numéro de diapositive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9925" indent="-288433" eaLnBrk="0" hangingPunct="0">
              <a:defRPr>
                <a:solidFill>
                  <a:schemeClr val="tx1"/>
                </a:solidFill>
                <a:latin typeface="Arial" charset="0"/>
              </a:defRPr>
            </a:lvl2pPr>
            <a:lvl3pPr marL="1153732" indent="-230746" eaLnBrk="0" hangingPunct="0">
              <a:defRPr>
                <a:solidFill>
                  <a:schemeClr val="tx1"/>
                </a:solidFill>
                <a:latin typeface="Arial" charset="0"/>
              </a:defRPr>
            </a:lvl3pPr>
            <a:lvl4pPr marL="1615223" indent="-230746" eaLnBrk="0" hangingPunct="0">
              <a:defRPr>
                <a:solidFill>
                  <a:schemeClr val="tx1"/>
                </a:solidFill>
                <a:latin typeface="Arial" charset="0"/>
              </a:defRPr>
            </a:lvl4pPr>
            <a:lvl5pPr marL="2076715" indent="-230746" eaLnBrk="0" hangingPunct="0">
              <a:defRPr>
                <a:solidFill>
                  <a:schemeClr val="tx1"/>
                </a:solidFill>
                <a:latin typeface="Arial" charset="0"/>
              </a:defRPr>
            </a:lvl5pPr>
            <a:lvl6pPr marL="2538209" indent="-230746" eaLnBrk="0" fontAlgn="base" hangingPunct="0">
              <a:spcBef>
                <a:spcPct val="0"/>
              </a:spcBef>
              <a:spcAft>
                <a:spcPct val="0"/>
              </a:spcAft>
              <a:defRPr>
                <a:solidFill>
                  <a:schemeClr val="tx1"/>
                </a:solidFill>
                <a:latin typeface="Arial" charset="0"/>
              </a:defRPr>
            </a:lvl6pPr>
            <a:lvl7pPr marL="2999701" indent="-230746" eaLnBrk="0" fontAlgn="base" hangingPunct="0">
              <a:spcBef>
                <a:spcPct val="0"/>
              </a:spcBef>
              <a:spcAft>
                <a:spcPct val="0"/>
              </a:spcAft>
              <a:defRPr>
                <a:solidFill>
                  <a:schemeClr val="tx1"/>
                </a:solidFill>
                <a:latin typeface="Arial" charset="0"/>
              </a:defRPr>
            </a:lvl7pPr>
            <a:lvl8pPr marL="3461195" indent="-230746" eaLnBrk="0" fontAlgn="base" hangingPunct="0">
              <a:spcBef>
                <a:spcPct val="0"/>
              </a:spcBef>
              <a:spcAft>
                <a:spcPct val="0"/>
              </a:spcAft>
              <a:defRPr>
                <a:solidFill>
                  <a:schemeClr val="tx1"/>
                </a:solidFill>
                <a:latin typeface="Arial" charset="0"/>
              </a:defRPr>
            </a:lvl8pPr>
            <a:lvl9pPr marL="3922687" indent="-230746" eaLnBrk="0" fontAlgn="base" hangingPunct="0">
              <a:spcBef>
                <a:spcPct val="0"/>
              </a:spcBef>
              <a:spcAft>
                <a:spcPct val="0"/>
              </a:spcAft>
              <a:defRPr>
                <a:solidFill>
                  <a:schemeClr val="tx1"/>
                </a:solidFill>
                <a:latin typeface="Arial" charset="0"/>
              </a:defRPr>
            </a:lvl9pPr>
          </a:lstStyle>
          <a:p>
            <a:pPr eaLnBrk="1" hangingPunct="1">
              <a:defRPr/>
            </a:pPr>
            <a:fld id="{4AA6F5EC-0C6A-40D5-AAC2-2EA3016CA5B3}" type="slidenum">
              <a:rPr lang="fr-CA" altLang="fr-FR" smtClean="0">
                <a:latin typeface="Calibri" pitchFamily="34" charset="0"/>
              </a:rPr>
              <a:pPr eaLnBrk="1" hangingPunct="1">
                <a:defRPr/>
              </a:pPr>
              <a:t>9</a:t>
            </a:fld>
            <a:endParaRPr lang="fr-CA" altLang="fr-FR" dirty="0" smtClean="0">
              <a:latin typeface="Calibri" pitchFamily="34" charset="0"/>
            </a:endParaRPr>
          </a:p>
        </p:txBody>
      </p:sp>
    </p:spTree>
    <p:extLst>
      <p:ext uri="{BB962C8B-B14F-4D97-AF65-F5344CB8AC3E}">
        <p14:creationId xmlns:p14="http://schemas.microsoft.com/office/powerpoint/2010/main" val="36412009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00113" y="2133600"/>
            <a:ext cx="7772400" cy="1470025"/>
          </a:xfrm>
        </p:spPr>
        <p:txBody>
          <a:bodyPr/>
          <a:lstStyle>
            <a:lvl1pPr algn="r">
              <a:defRPr sz="2600">
                <a:latin typeface="Calibri" panose="020F0502020204030204" pitchFamily="34" charset="0"/>
              </a:defRPr>
            </a:lvl1pPr>
          </a:lstStyle>
          <a:p>
            <a:r>
              <a:rPr lang="fr-FR" smtClean="0"/>
              <a:t>Modifiez le style du titre</a:t>
            </a:r>
            <a:endParaRPr lang="en-CA"/>
          </a:p>
        </p:txBody>
      </p:sp>
      <p:sp>
        <p:nvSpPr>
          <p:cNvPr id="3075" name="Rectangle 3"/>
          <p:cNvSpPr>
            <a:spLocks noGrp="1" noChangeArrowheads="1"/>
          </p:cNvSpPr>
          <p:nvPr>
            <p:ph type="subTitle" idx="1"/>
          </p:nvPr>
        </p:nvSpPr>
        <p:spPr>
          <a:xfrm>
            <a:off x="1547813" y="3860800"/>
            <a:ext cx="7121525" cy="1752600"/>
          </a:xfrm>
        </p:spPr>
        <p:txBody>
          <a:bodyPr/>
          <a:lstStyle>
            <a:lvl1pPr marL="0" indent="0" algn="r">
              <a:buFont typeface="Wingdings" pitchFamily="2" charset="2"/>
              <a:buNone/>
              <a:defRPr sz="2000">
                <a:latin typeface="Calibri" panose="020F0502020204030204" pitchFamily="34" charset="0"/>
              </a:defRPr>
            </a:lvl1pPr>
          </a:lstStyle>
          <a:p>
            <a:r>
              <a:rPr lang="fr-FR" smtClean="0"/>
              <a:t>Modifiez le style des sous-titres du masque</a:t>
            </a:r>
            <a:endParaRPr lang="en-CA"/>
          </a:p>
        </p:txBody>
      </p:sp>
      <p:sp>
        <p:nvSpPr>
          <p:cNvPr id="4" name="Rectangle 4"/>
          <p:cNvSpPr>
            <a:spLocks noGrp="1" noChangeArrowheads="1"/>
          </p:cNvSpPr>
          <p:nvPr>
            <p:ph type="dt" sz="half" idx="10"/>
          </p:nvPr>
        </p:nvSpPr>
        <p:spPr/>
        <p:txBody>
          <a:bodyPr/>
          <a:lstStyle>
            <a:lvl1pPr>
              <a:defRPr>
                <a:latin typeface="Calibri" panose="020F0502020204030204" pitchFamily="34" charset="0"/>
              </a:defRPr>
            </a:lvl1pPr>
          </a:lstStyle>
          <a:p>
            <a:fld id="{9795CFF8-4E9B-49F1-8334-BA92B558968C}" type="datetime1">
              <a:rPr lang="fr-FR" altLang="fr-FR" smtClean="0"/>
              <a:pPr/>
              <a:t>04/06/2015</a:t>
            </a:fld>
            <a:endParaRPr lang="fr-CA" altLang="fr-FR" dirty="0"/>
          </a:p>
        </p:txBody>
      </p:sp>
      <p:sp>
        <p:nvSpPr>
          <p:cNvPr id="5" name="Rectangle 5"/>
          <p:cNvSpPr>
            <a:spLocks noGrp="1" noChangeArrowheads="1"/>
          </p:cNvSpPr>
          <p:nvPr>
            <p:ph type="ftr" sz="quarter" idx="11"/>
          </p:nvPr>
        </p:nvSpPr>
        <p:spPr/>
        <p:txBody>
          <a:bodyPr/>
          <a:lstStyle>
            <a:lvl1pPr>
              <a:defRPr>
                <a:latin typeface="Calibri" panose="020F0502020204030204" pitchFamily="34" charset="0"/>
              </a:defRPr>
            </a:lvl1pPr>
          </a:lstStyle>
          <a:p>
            <a:endParaRPr lang="fr-CA" altLang="fr-FR" dirty="0"/>
          </a:p>
        </p:txBody>
      </p:sp>
      <p:sp>
        <p:nvSpPr>
          <p:cNvPr id="6" name="Rectangle 6"/>
          <p:cNvSpPr>
            <a:spLocks noGrp="1" noChangeArrowheads="1"/>
          </p:cNvSpPr>
          <p:nvPr>
            <p:ph type="sldNum" sz="quarter" idx="12"/>
          </p:nvPr>
        </p:nvSpPr>
        <p:spPr/>
        <p:txBody>
          <a:bodyPr/>
          <a:lstStyle>
            <a:lvl1pPr>
              <a:defRPr>
                <a:latin typeface="Calibri" panose="020F0502020204030204" pitchFamily="34" charset="0"/>
              </a:defRPr>
            </a:lvl1pPr>
          </a:lstStyle>
          <a:p>
            <a:fld id="{BF7F9B83-6239-4019-AEF9-80268DAA5534}" type="slidenum">
              <a:rPr lang="fr-CA" altLang="fr-FR" smtClean="0"/>
              <a:pPr/>
              <a:t>‹N°›</a:t>
            </a:fld>
            <a:endParaRPr lang="fr-CA" altLang="fr-FR"/>
          </a:p>
        </p:txBody>
      </p:sp>
    </p:spTree>
    <p:extLst>
      <p:ext uri="{BB962C8B-B14F-4D97-AF65-F5344CB8AC3E}">
        <p14:creationId xmlns:p14="http://schemas.microsoft.com/office/powerpoint/2010/main" val="2202584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atin typeface="Calibri" panose="020F0502020204030204" pitchFamily="34" charset="0"/>
              </a:defRPr>
            </a:lvl1p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Rectangle 4"/>
          <p:cNvSpPr>
            <a:spLocks noGrp="1" noChangeArrowheads="1"/>
          </p:cNvSpPr>
          <p:nvPr>
            <p:ph type="dt" sz="half" idx="10"/>
          </p:nvPr>
        </p:nvSpPr>
        <p:spPr>
          <a:ln/>
        </p:spPr>
        <p:txBody>
          <a:bodyPr/>
          <a:lstStyle>
            <a:lvl1pPr>
              <a:defRPr>
                <a:latin typeface="Calibri" panose="020F0502020204030204" pitchFamily="34" charset="0"/>
              </a:defRPr>
            </a:lvl1pPr>
          </a:lstStyle>
          <a:p>
            <a:fld id="{15E4C6AA-5F9A-4B33-9991-03031FF09B8B}" type="datetime1">
              <a:rPr lang="fr-FR" altLang="fr-FR" smtClean="0"/>
              <a:pPr/>
              <a:t>04/06/2015</a:t>
            </a:fld>
            <a:endParaRPr lang="fr-CA" altLang="fr-FR"/>
          </a:p>
        </p:txBody>
      </p:sp>
      <p:sp>
        <p:nvSpPr>
          <p:cNvPr id="5" name="Rectangle 5"/>
          <p:cNvSpPr>
            <a:spLocks noGrp="1" noChangeArrowheads="1"/>
          </p:cNvSpPr>
          <p:nvPr>
            <p:ph type="ftr" sz="quarter" idx="11"/>
          </p:nvPr>
        </p:nvSpPr>
        <p:spPr>
          <a:ln/>
        </p:spPr>
        <p:txBody>
          <a:bodyPr/>
          <a:lstStyle>
            <a:lvl1pPr>
              <a:defRPr>
                <a:latin typeface="Calibri" panose="020F0502020204030204" pitchFamily="34" charset="0"/>
              </a:defRPr>
            </a:lvl1pPr>
          </a:lstStyle>
          <a:p>
            <a:endParaRPr lang="fr-CA" altLang="fr-FR"/>
          </a:p>
        </p:txBody>
      </p:sp>
      <p:sp>
        <p:nvSpPr>
          <p:cNvPr id="6" name="Rectangle 6"/>
          <p:cNvSpPr>
            <a:spLocks noGrp="1" noChangeArrowheads="1"/>
          </p:cNvSpPr>
          <p:nvPr>
            <p:ph type="sldNum" sz="quarter" idx="12"/>
          </p:nvPr>
        </p:nvSpPr>
        <p:spPr>
          <a:ln/>
        </p:spPr>
        <p:txBody>
          <a:bodyPr/>
          <a:lstStyle>
            <a:lvl1pPr>
              <a:defRPr>
                <a:latin typeface="Calibri" panose="020F0502020204030204" pitchFamily="34" charset="0"/>
              </a:defRPr>
            </a:lvl1pPr>
          </a:lstStyle>
          <a:p>
            <a:fld id="{32A6FC9F-7DCD-4C13-9D0D-3515EB2E851A}" type="slidenum">
              <a:rPr lang="fr-CA" altLang="fr-FR" smtClean="0"/>
              <a:pPr/>
              <a:t>‹N°›</a:t>
            </a:fld>
            <a:endParaRPr lang="fr-CA" altLang="fr-FR"/>
          </a:p>
        </p:txBody>
      </p:sp>
    </p:spTree>
    <p:extLst>
      <p:ext uri="{BB962C8B-B14F-4D97-AF65-F5344CB8AC3E}">
        <p14:creationId xmlns:p14="http://schemas.microsoft.com/office/powerpoint/2010/main" val="4136325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78613" y="131763"/>
            <a:ext cx="2141537" cy="5994400"/>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250825" y="131763"/>
            <a:ext cx="6275388" cy="59944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Rectangle 4"/>
          <p:cNvSpPr>
            <a:spLocks noGrp="1" noChangeArrowheads="1"/>
          </p:cNvSpPr>
          <p:nvPr>
            <p:ph type="dt" sz="half" idx="10"/>
          </p:nvPr>
        </p:nvSpPr>
        <p:spPr>
          <a:ln/>
        </p:spPr>
        <p:txBody>
          <a:bodyPr/>
          <a:lstStyle>
            <a:lvl1pPr>
              <a:defRPr/>
            </a:lvl1pPr>
          </a:lstStyle>
          <a:p>
            <a:fld id="{9B9654D9-E2B8-48B3-A3BF-EAE3291E76F8}" type="datetime1">
              <a:rPr lang="fr-FR" altLang="fr-FR"/>
              <a:pPr/>
              <a:t>04/06/2015</a:t>
            </a:fld>
            <a:endParaRPr lang="fr-CA" altLang="fr-FR"/>
          </a:p>
        </p:txBody>
      </p:sp>
      <p:sp>
        <p:nvSpPr>
          <p:cNvPr id="5" name="Rectangle 5"/>
          <p:cNvSpPr>
            <a:spLocks noGrp="1" noChangeArrowheads="1"/>
          </p:cNvSpPr>
          <p:nvPr>
            <p:ph type="ftr" sz="quarter" idx="11"/>
          </p:nvPr>
        </p:nvSpPr>
        <p:spPr>
          <a:ln/>
        </p:spPr>
        <p:txBody>
          <a:bodyPr/>
          <a:lstStyle>
            <a:lvl1pPr>
              <a:defRPr/>
            </a:lvl1pPr>
          </a:lstStyle>
          <a:p>
            <a:endParaRPr lang="fr-CA" altLang="fr-FR"/>
          </a:p>
        </p:txBody>
      </p:sp>
      <p:sp>
        <p:nvSpPr>
          <p:cNvPr id="6" name="Rectangle 6"/>
          <p:cNvSpPr>
            <a:spLocks noGrp="1" noChangeArrowheads="1"/>
          </p:cNvSpPr>
          <p:nvPr>
            <p:ph type="sldNum" sz="quarter" idx="12"/>
          </p:nvPr>
        </p:nvSpPr>
        <p:spPr>
          <a:ln/>
        </p:spPr>
        <p:txBody>
          <a:bodyPr/>
          <a:lstStyle>
            <a:lvl1pPr>
              <a:defRPr/>
            </a:lvl1pPr>
          </a:lstStyle>
          <a:p>
            <a:fld id="{1D3CDBD0-2A8A-4AE0-B032-F072DE2399CC}" type="slidenum">
              <a:rPr lang="fr-CA" altLang="fr-FR"/>
              <a:pPr/>
              <a:t>‹N°›</a:t>
            </a:fld>
            <a:endParaRPr lang="fr-CA" altLang="fr-FR"/>
          </a:p>
        </p:txBody>
      </p:sp>
    </p:spTree>
    <p:extLst>
      <p:ext uri="{BB962C8B-B14F-4D97-AF65-F5344CB8AC3E}">
        <p14:creationId xmlns:p14="http://schemas.microsoft.com/office/powerpoint/2010/main" val="4022879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atin typeface="Calibri" panose="020F0502020204030204" pitchFamily="34" charset="0"/>
              </a:defRPr>
            </a:lvl1pPr>
          </a:lstStyle>
          <a:p>
            <a:r>
              <a:rPr lang="fr-FR" dirty="0" smtClean="0"/>
              <a:t>Modifiez le style du titre</a:t>
            </a:r>
            <a:endParaRPr lang="fr-CA" dirty="0"/>
          </a:p>
        </p:txBody>
      </p:sp>
      <p:sp>
        <p:nvSpPr>
          <p:cNvPr id="3" name="Espace réservé du contenu 2"/>
          <p:cNvSpPr>
            <a:spLocks noGrp="1"/>
          </p:cNvSpPr>
          <p:nvPr>
            <p:ph idx="1"/>
          </p:nvPr>
        </p:nvSpPr>
        <p:spPr/>
        <p:txBody>
          <a:bodyPr/>
          <a:lstStyle>
            <a:lvl1pPr>
              <a:defRPr sz="3000">
                <a:latin typeface="Calibri" panose="020F0502020204030204" pitchFamily="34" charset="0"/>
              </a:defRPr>
            </a:lvl1pPr>
            <a:lvl2pPr>
              <a:defRPr sz="2800">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4" name="Rectangle 4"/>
          <p:cNvSpPr>
            <a:spLocks noGrp="1" noChangeArrowheads="1"/>
          </p:cNvSpPr>
          <p:nvPr>
            <p:ph type="dt" sz="half" idx="10"/>
          </p:nvPr>
        </p:nvSpPr>
        <p:spPr>
          <a:ln/>
        </p:spPr>
        <p:txBody>
          <a:bodyPr/>
          <a:lstStyle>
            <a:lvl1pPr>
              <a:defRPr/>
            </a:lvl1pPr>
          </a:lstStyle>
          <a:p>
            <a:fld id="{64CC0F1A-F0A5-4D39-BCE5-A3A562F7F1BC}" type="datetime1">
              <a:rPr lang="fr-FR" altLang="fr-FR"/>
              <a:pPr/>
              <a:t>04/06/2015</a:t>
            </a:fld>
            <a:endParaRPr lang="fr-CA" altLang="fr-FR"/>
          </a:p>
        </p:txBody>
      </p:sp>
      <p:sp>
        <p:nvSpPr>
          <p:cNvPr id="5" name="Rectangle 5"/>
          <p:cNvSpPr>
            <a:spLocks noGrp="1" noChangeArrowheads="1"/>
          </p:cNvSpPr>
          <p:nvPr>
            <p:ph type="ftr" sz="quarter" idx="11"/>
          </p:nvPr>
        </p:nvSpPr>
        <p:spPr>
          <a:ln/>
        </p:spPr>
        <p:txBody>
          <a:bodyPr/>
          <a:lstStyle>
            <a:lvl1pPr>
              <a:defRPr/>
            </a:lvl1pPr>
          </a:lstStyle>
          <a:p>
            <a:endParaRPr lang="fr-CA" altLang="fr-FR"/>
          </a:p>
        </p:txBody>
      </p:sp>
      <p:sp>
        <p:nvSpPr>
          <p:cNvPr id="6" name="Rectangle 6"/>
          <p:cNvSpPr>
            <a:spLocks noGrp="1" noChangeArrowheads="1"/>
          </p:cNvSpPr>
          <p:nvPr>
            <p:ph type="sldNum" sz="quarter" idx="12"/>
          </p:nvPr>
        </p:nvSpPr>
        <p:spPr>
          <a:ln/>
        </p:spPr>
        <p:txBody>
          <a:bodyPr/>
          <a:lstStyle>
            <a:lvl1pPr>
              <a:defRPr/>
            </a:lvl1pPr>
          </a:lstStyle>
          <a:p>
            <a:fld id="{318FF5F1-53C9-4D6F-A0FD-63DD6CC5CBFF}" type="slidenum">
              <a:rPr lang="fr-CA" altLang="fr-FR"/>
              <a:pPr/>
              <a:t>‹N°›</a:t>
            </a:fld>
            <a:endParaRPr lang="fr-CA" altLang="fr-FR"/>
          </a:p>
        </p:txBody>
      </p:sp>
    </p:spTree>
    <p:extLst>
      <p:ext uri="{BB962C8B-B14F-4D97-AF65-F5344CB8AC3E}">
        <p14:creationId xmlns:p14="http://schemas.microsoft.com/office/powerpoint/2010/main" val="856807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atin typeface="Calibri" panose="020F0502020204030204" pitchFamily="34" charset="0"/>
              </a:defRPr>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a:ln/>
        </p:spPr>
        <p:txBody>
          <a:bodyPr/>
          <a:lstStyle>
            <a:lvl1pPr>
              <a:defRPr>
                <a:latin typeface="Calibri" panose="020F0502020204030204" pitchFamily="34" charset="0"/>
              </a:defRPr>
            </a:lvl1pPr>
          </a:lstStyle>
          <a:p>
            <a:fld id="{DD66B592-BDE2-4BCB-A329-BD40EB2C07A4}" type="datetime1">
              <a:rPr lang="fr-FR" altLang="fr-FR" smtClean="0"/>
              <a:pPr/>
              <a:t>04/06/2015</a:t>
            </a:fld>
            <a:endParaRPr lang="fr-CA" altLang="fr-FR"/>
          </a:p>
        </p:txBody>
      </p:sp>
      <p:sp>
        <p:nvSpPr>
          <p:cNvPr id="5" name="Rectangle 5"/>
          <p:cNvSpPr>
            <a:spLocks noGrp="1" noChangeArrowheads="1"/>
          </p:cNvSpPr>
          <p:nvPr>
            <p:ph type="ftr" sz="quarter" idx="11"/>
          </p:nvPr>
        </p:nvSpPr>
        <p:spPr>
          <a:ln/>
        </p:spPr>
        <p:txBody>
          <a:bodyPr/>
          <a:lstStyle>
            <a:lvl1pPr>
              <a:defRPr>
                <a:latin typeface="Calibri" panose="020F0502020204030204" pitchFamily="34" charset="0"/>
              </a:defRPr>
            </a:lvl1pPr>
          </a:lstStyle>
          <a:p>
            <a:endParaRPr lang="fr-CA" altLang="fr-FR"/>
          </a:p>
        </p:txBody>
      </p:sp>
      <p:sp>
        <p:nvSpPr>
          <p:cNvPr id="6" name="Rectangle 6"/>
          <p:cNvSpPr>
            <a:spLocks noGrp="1" noChangeArrowheads="1"/>
          </p:cNvSpPr>
          <p:nvPr>
            <p:ph type="sldNum" sz="quarter" idx="12"/>
          </p:nvPr>
        </p:nvSpPr>
        <p:spPr>
          <a:ln/>
        </p:spPr>
        <p:txBody>
          <a:bodyPr/>
          <a:lstStyle>
            <a:lvl1pPr>
              <a:defRPr>
                <a:latin typeface="Calibri" panose="020F0502020204030204" pitchFamily="34" charset="0"/>
              </a:defRPr>
            </a:lvl1pPr>
          </a:lstStyle>
          <a:p>
            <a:fld id="{46FF1150-0A34-4F02-9A3A-3F2420896F09}" type="slidenum">
              <a:rPr lang="fr-CA" altLang="fr-FR" smtClean="0"/>
              <a:pPr/>
              <a:t>‹N°›</a:t>
            </a:fld>
            <a:endParaRPr lang="fr-CA" altLang="fr-FR"/>
          </a:p>
        </p:txBody>
      </p:sp>
    </p:spTree>
    <p:extLst>
      <p:ext uri="{BB962C8B-B14F-4D97-AF65-F5344CB8AC3E}">
        <p14:creationId xmlns:p14="http://schemas.microsoft.com/office/powerpoint/2010/main" val="289668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atin typeface="Calibri" panose="020F0502020204030204" pitchFamily="34" charset="0"/>
              </a:defRPr>
            </a:lvl1pPr>
          </a:lstStyle>
          <a:p>
            <a:r>
              <a:rPr lang="fr-FR" smtClean="0"/>
              <a:t>Modifiez le style du titre</a:t>
            </a:r>
            <a:endParaRPr lang="fr-CA"/>
          </a:p>
        </p:txBody>
      </p:sp>
      <p:sp>
        <p:nvSpPr>
          <p:cNvPr id="3" name="Espace réservé du contenu 2"/>
          <p:cNvSpPr>
            <a:spLocks noGrp="1"/>
          </p:cNvSpPr>
          <p:nvPr>
            <p:ph sz="half" idx="1"/>
          </p:nvPr>
        </p:nvSpPr>
        <p:spPr>
          <a:xfrm>
            <a:off x="457200" y="1484313"/>
            <a:ext cx="4038600" cy="4641850"/>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484313"/>
            <a:ext cx="4038600" cy="4641850"/>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Rectangle 4"/>
          <p:cNvSpPr>
            <a:spLocks noGrp="1" noChangeArrowheads="1"/>
          </p:cNvSpPr>
          <p:nvPr>
            <p:ph type="dt" sz="half" idx="10"/>
          </p:nvPr>
        </p:nvSpPr>
        <p:spPr>
          <a:ln/>
        </p:spPr>
        <p:txBody>
          <a:bodyPr/>
          <a:lstStyle>
            <a:lvl1pPr>
              <a:defRPr>
                <a:latin typeface="Calibri" panose="020F0502020204030204" pitchFamily="34" charset="0"/>
              </a:defRPr>
            </a:lvl1pPr>
          </a:lstStyle>
          <a:p>
            <a:fld id="{8B7FD604-5193-4ED3-AB1C-2BF953B388B3}" type="datetime1">
              <a:rPr lang="fr-FR" altLang="fr-FR" smtClean="0"/>
              <a:pPr/>
              <a:t>04/06/2015</a:t>
            </a:fld>
            <a:endParaRPr lang="fr-CA" altLang="fr-FR"/>
          </a:p>
        </p:txBody>
      </p:sp>
      <p:sp>
        <p:nvSpPr>
          <p:cNvPr id="6" name="Rectangle 5"/>
          <p:cNvSpPr>
            <a:spLocks noGrp="1" noChangeArrowheads="1"/>
          </p:cNvSpPr>
          <p:nvPr>
            <p:ph type="ftr" sz="quarter" idx="11"/>
          </p:nvPr>
        </p:nvSpPr>
        <p:spPr>
          <a:ln/>
        </p:spPr>
        <p:txBody>
          <a:bodyPr/>
          <a:lstStyle>
            <a:lvl1pPr>
              <a:defRPr>
                <a:latin typeface="Calibri" panose="020F0502020204030204" pitchFamily="34" charset="0"/>
              </a:defRPr>
            </a:lvl1pPr>
          </a:lstStyle>
          <a:p>
            <a:endParaRPr lang="fr-CA" altLang="fr-FR"/>
          </a:p>
        </p:txBody>
      </p:sp>
      <p:sp>
        <p:nvSpPr>
          <p:cNvPr id="7" name="Rectangle 6"/>
          <p:cNvSpPr>
            <a:spLocks noGrp="1" noChangeArrowheads="1"/>
          </p:cNvSpPr>
          <p:nvPr>
            <p:ph type="sldNum" sz="quarter" idx="12"/>
          </p:nvPr>
        </p:nvSpPr>
        <p:spPr>
          <a:ln/>
        </p:spPr>
        <p:txBody>
          <a:bodyPr/>
          <a:lstStyle>
            <a:lvl1pPr>
              <a:defRPr>
                <a:latin typeface="Calibri" panose="020F0502020204030204" pitchFamily="34" charset="0"/>
              </a:defRPr>
            </a:lvl1pPr>
          </a:lstStyle>
          <a:p>
            <a:fld id="{1CB92B76-4E1F-47AD-B190-11B8D4657E42}" type="slidenum">
              <a:rPr lang="fr-CA" altLang="fr-FR" smtClean="0"/>
              <a:pPr/>
              <a:t>‹N°›</a:t>
            </a:fld>
            <a:endParaRPr lang="fr-CA" altLang="fr-FR"/>
          </a:p>
        </p:txBody>
      </p:sp>
    </p:spTree>
    <p:extLst>
      <p:ext uri="{BB962C8B-B14F-4D97-AF65-F5344CB8AC3E}">
        <p14:creationId xmlns:p14="http://schemas.microsoft.com/office/powerpoint/2010/main" val="4059769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atin typeface="Calibri" panose="020F0502020204030204" pitchFamily="34" charset="0"/>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Rectangle 4"/>
          <p:cNvSpPr>
            <a:spLocks noGrp="1" noChangeArrowheads="1"/>
          </p:cNvSpPr>
          <p:nvPr>
            <p:ph type="dt" sz="half" idx="10"/>
          </p:nvPr>
        </p:nvSpPr>
        <p:spPr>
          <a:ln/>
        </p:spPr>
        <p:txBody>
          <a:bodyPr/>
          <a:lstStyle>
            <a:lvl1pPr>
              <a:defRPr>
                <a:latin typeface="Calibri" panose="020F0502020204030204" pitchFamily="34" charset="0"/>
              </a:defRPr>
            </a:lvl1pPr>
          </a:lstStyle>
          <a:p>
            <a:fld id="{FFA3D1AC-90AC-4B19-8BE5-4E2D2FE0605B}" type="datetime1">
              <a:rPr lang="fr-FR" altLang="fr-FR" smtClean="0"/>
              <a:pPr/>
              <a:t>04/06/2015</a:t>
            </a:fld>
            <a:endParaRPr lang="fr-CA" altLang="fr-FR"/>
          </a:p>
        </p:txBody>
      </p:sp>
      <p:sp>
        <p:nvSpPr>
          <p:cNvPr id="8" name="Rectangle 5"/>
          <p:cNvSpPr>
            <a:spLocks noGrp="1" noChangeArrowheads="1"/>
          </p:cNvSpPr>
          <p:nvPr>
            <p:ph type="ftr" sz="quarter" idx="11"/>
          </p:nvPr>
        </p:nvSpPr>
        <p:spPr>
          <a:ln/>
        </p:spPr>
        <p:txBody>
          <a:bodyPr/>
          <a:lstStyle>
            <a:lvl1pPr>
              <a:defRPr>
                <a:latin typeface="Calibri" panose="020F0502020204030204" pitchFamily="34" charset="0"/>
              </a:defRPr>
            </a:lvl1pPr>
          </a:lstStyle>
          <a:p>
            <a:endParaRPr lang="fr-CA" altLang="fr-FR"/>
          </a:p>
        </p:txBody>
      </p:sp>
      <p:sp>
        <p:nvSpPr>
          <p:cNvPr id="9" name="Rectangle 6"/>
          <p:cNvSpPr>
            <a:spLocks noGrp="1" noChangeArrowheads="1"/>
          </p:cNvSpPr>
          <p:nvPr>
            <p:ph type="sldNum" sz="quarter" idx="12"/>
          </p:nvPr>
        </p:nvSpPr>
        <p:spPr>
          <a:ln/>
        </p:spPr>
        <p:txBody>
          <a:bodyPr/>
          <a:lstStyle>
            <a:lvl1pPr>
              <a:defRPr>
                <a:latin typeface="Calibri" panose="020F0502020204030204" pitchFamily="34" charset="0"/>
              </a:defRPr>
            </a:lvl1pPr>
          </a:lstStyle>
          <a:p>
            <a:fld id="{7D608B06-9DF5-4169-96AA-88D70D1AB421}" type="slidenum">
              <a:rPr lang="fr-CA" altLang="fr-FR" smtClean="0"/>
              <a:pPr/>
              <a:t>‹N°›</a:t>
            </a:fld>
            <a:endParaRPr lang="fr-CA" altLang="fr-FR"/>
          </a:p>
        </p:txBody>
      </p:sp>
    </p:spTree>
    <p:extLst>
      <p:ext uri="{BB962C8B-B14F-4D97-AF65-F5344CB8AC3E}">
        <p14:creationId xmlns:p14="http://schemas.microsoft.com/office/powerpoint/2010/main" val="365214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atin typeface="Calibri" panose="020F0502020204030204" pitchFamily="34" charset="0"/>
              </a:defRPr>
            </a:lvl1pPr>
          </a:lstStyle>
          <a:p>
            <a:r>
              <a:rPr lang="fr-FR" smtClean="0"/>
              <a:t>Modifiez le style du titre</a:t>
            </a:r>
            <a:endParaRPr lang="fr-CA"/>
          </a:p>
        </p:txBody>
      </p:sp>
      <p:sp>
        <p:nvSpPr>
          <p:cNvPr id="3" name="Rectangle 4"/>
          <p:cNvSpPr>
            <a:spLocks noGrp="1" noChangeArrowheads="1"/>
          </p:cNvSpPr>
          <p:nvPr>
            <p:ph type="dt" sz="half" idx="10"/>
          </p:nvPr>
        </p:nvSpPr>
        <p:spPr/>
        <p:txBody>
          <a:bodyPr/>
          <a:lstStyle>
            <a:lvl1pPr>
              <a:defRPr/>
            </a:lvl1pPr>
          </a:lstStyle>
          <a:p>
            <a:fld id="{7F6FC790-8E76-45BE-9996-D2746C00F157}" type="datetime1">
              <a:rPr lang="fr-FR" altLang="fr-FR"/>
              <a:pPr/>
              <a:t>04/06/2015</a:t>
            </a:fld>
            <a:endParaRPr lang="fr-CA" altLang="fr-FR"/>
          </a:p>
        </p:txBody>
      </p:sp>
      <p:sp>
        <p:nvSpPr>
          <p:cNvPr id="4" name="Rectangle 5"/>
          <p:cNvSpPr>
            <a:spLocks noGrp="1" noChangeArrowheads="1"/>
          </p:cNvSpPr>
          <p:nvPr>
            <p:ph type="ftr" sz="quarter" idx="11"/>
          </p:nvPr>
        </p:nvSpPr>
        <p:spPr/>
        <p:txBody>
          <a:bodyPr/>
          <a:lstStyle>
            <a:lvl1pPr>
              <a:defRPr/>
            </a:lvl1pPr>
          </a:lstStyle>
          <a:p>
            <a:endParaRPr lang="fr-CA" altLang="fr-FR"/>
          </a:p>
        </p:txBody>
      </p:sp>
      <p:sp>
        <p:nvSpPr>
          <p:cNvPr id="5" name="Rectangle 6"/>
          <p:cNvSpPr>
            <a:spLocks noGrp="1" noChangeArrowheads="1"/>
          </p:cNvSpPr>
          <p:nvPr>
            <p:ph type="sldNum" sz="quarter" idx="12"/>
          </p:nvPr>
        </p:nvSpPr>
        <p:spPr>
          <a:xfrm>
            <a:off x="7072313" y="6000750"/>
            <a:ext cx="2133600" cy="476250"/>
          </a:xfrm>
        </p:spPr>
        <p:txBody>
          <a:bodyPr/>
          <a:lstStyle>
            <a:lvl1pPr>
              <a:defRPr/>
            </a:lvl1pPr>
          </a:lstStyle>
          <a:p>
            <a:fld id="{2FEDC2B6-30C5-46A8-9003-20A720ED88F1}" type="slidenum">
              <a:rPr lang="fr-CA" altLang="fr-FR"/>
              <a:pPr/>
              <a:t>‹N°›</a:t>
            </a:fld>
            <a:endParaRPr lang="fr-CA" altLang="fr-FR"/>
          </a:p>
        </p:txBody>
      </p:sp>
    </p:spTree>
    <p:extLst>
      <p:ext uri="{BB962C8B-B14F-4D97-AF65-F5344CB8AC3E}">
        <p14:creationId xmlns:p14="http://schemas.microsoft.com/office/powerpoint/2010/main" val="3693967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C98C921-CAE1-409A-96F2-963DF2C03755}" type="datetime1">
              <a:rPr lang="fr-FR" altLang="fr-FR"/>
              <a:pPr/>
              <a:t>04/06/2015</a:t>
            </a:fld>
            <a:endParaRPr lang="fr-CA" altLang="fr-FR"/>
          </a:p>
        </p:txBody>
      </p:sp>
      <p:sp>
        <p:nvSpPr>
          <p:cNvPr id="3" name="Rectangle 5"/>
          <p:cNvSpPr>
            <a:spLocks noGrp="1" noChangeArrowheads="1"/>
          </p:cNvSpPr>
          <p:nvPr>
            <p:ph type="ftr" sz="quarter" idx="11"/>
          </p:nvPr>
        </p:nvSpPr>
        <p:spPr>
          <a:ln/>
        </p:spPr>
        <p:txBody>
          <a:bodyPr/>
          <a:lstStyle>
            <a:lvl1pPr>
              <a:defRPr/>
            </a:lvl1pPr>
          </a:lstStyle>
          <a:p>
            <a:endParaRPr lang="fr-CA" altLang="fr-FR"/>
          </a:p>
        </p:txBody>
      </p:sp>
      <p:sp>
        <p:nvSpPr>
          <p:cNvPr id="4" name="Rectangle 6"/>
          <p:cNvSpPr>
            <a:spLocks noGrp="1" noChangeArrowheads="1"/>
          </p:cNvSpPr>
          <p:nvPr>
            <p:ph type="sldNum" sz="quarter" idx="12"/>
          </p:nvPr>
        </p:nvSpPr>
        <p:spPr>
          <a:ln/>
        </p:spPr>
        <p:txBody>
          <a:bodyPr/>
          <a:lstStyle>
            <a:lvl1pPr>
              <a:defRPr/>
            </a:lvl1pPr>
          </a:lstStyle>
          <a:p>
            <a:fld id="{EDC1A587-38CC-45F7-8344-F635073DE730}" type="slidenum">
              <a:rPr lang="fr-CA" altLang="fr-FR"/>
              <a:pPr/>
              <a:t>‹N°›</a:t>
            </a:fld>
            <a:endParaRPr lang="fr-CA" altLang="fr-FR"/>
          </a:p>
        </p:txBody>
      </p:sp>
    </p:spTree>
    <p:extLst>
      <p:ext uri="{BB962C8B-B14F-4D97-AF65-F5344CB8AC3E}">
        <p14:creationId xmlns:p14="http://schemas.microsoft.com/office/powerpoint/2010/main" val="2726756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atin typeface="Calibri" panose="020F0502020204030204" pitchFamily="34" charset="0"/>
              </a:defRPr>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atin typeface="Calibri" panose="020F0502020204030204" pitchFamily="34" charset="0"/>
              </a:defRPr>
            </a:lvl1pPr>
          </a:lstStyle>
          <a:p>
            <a:fld id="{AB9C762B-27D9-457E-9FB6-06154BED03BA}" type="datetime1">
              <a:rPr lang="fr-FR" altLang="fr-FR" smtClean="0"/>
              <a:pPr/>
              <a:t>04/06/2015</a:t>
            </a:fld>
            <a:endParaRPr lang="fr-CA" altLang="fr-FR"/>
          </a:p>
        </p:txBody>
      </p:sp>
      <p:sp>
        <p:nvSpPr>
          <p:cNvPr id="6" name="Rectangle 5"/>
          <p:cNvSpPr>
            <a:spLocks noGrp="1" noChangeArrowheads="1"/>
          </p:cNvSpPr>
          <p:nvPr>
            <p:ph type="ftr" sz="quarter" idx="11"/>
          </p:nvPr>
        </p:nvSpPr>
        <p:spPr>
          <a:ln/>
        </p:spPr>
        <p:txBody>
          <a:bodyPr/>
          <a:lstStyle>
            <a:lvl1pPr>
              <a:defRPr>
                <a:latin typeface="Calibri" panose="020F0502020204030204" pitchFamily="34" charset="0"/>
              </a:defRPr>
            </a:lvl1pPr>
          </a:lstStyle>
          <a:p>
            <a:endParaRPr lang="fr-CA" altLang="fr-FR"/>
          </a:p>
        </p:txBody>
      </p:sp>
      <p:sp>
        <p:nvSpPr>
          <p:cNvPr id="7" name="Rectangle 6"/>
          <p:cNvSpPr>
            <a:spLocks noGrp="1" noChangeArrowheads="1"/>
          </p:cNvSpPr>
          <p:nvPr>
            <p:ph type="sldNum" sz="quarter" idx="12"/>
          </p:nvPr>
        </p:nvSpPr>
        <p:spPr>
          <a:ln/>
        </p:spPr>
        <p:txBody>
          <a:bodyPr/>
          <a:lstStyle>
            <a:lvl1pPr>
              <a:defRPr>
                <a:latin typeface="Calibri" panose="020F0502020204030204" pitchFamily="34" charset="0"/>
              </a:defRPr>
            </a:lvl1pPr>
          </a:lstStyle>
          <a:p>
            <a:fld id="{AA3F0DCD-1972-408E-A80B-A2F4031DA983}" type="slidenum">
              <a:rPr lang="fr-CA" altLang="fr-FR" smtClean="0"/>
              <a:pPr/>
              <a:t>‹N°›</a:t>
            </a:fld>
            <a:endParaRPr lang="fr-CA" altLang="fr-FR"/>
          </a:p>
        </p:txBody>
      </p:sp>
    </p:spTree>
    <p:extLst>
      <p:ext uri="{BB962C8B-B14F-4D97-AF65-F5344CB8AC3E}">
        <p14:creationId xmlns:p14="http://schemas.microsoft.com/office/powerpoint/2010/main" val="2651117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atin typeface="Calibri" panose="020F0502020204030204" pitchFamily="34" charset="0"/>
              </a:defRPr>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atin typeface="Calibri" panose="020F0502020204030204" pitchFamily="34" charset="0"/>
              </a:defRPr>
            </a:lvl1pPr>
          </a:lstStyle>
          <a:p>
            <a:fld id="{517010BC-351C-485F-8357-2447D24828AE}" type="datetime1">
              <a:rPr lang="fr-FR" altLang="fr-FR" smtClean="0"/>
              <a:pPr/>
              <a:t>04/06/2015</a:t>
            </a:fld>
            <a:endParaRPr lang="fr-CA" altLang="fr-FR"/>
          </a:p>
        </p:txBody>
      </p:sp>
      <p:sp>
        <p:nvSpPr>
          <p:cNvPr id="6" name="Rectangle 5"/>
          <p:cNvSpPr>
            <a:spLocks noGrp="1" noChangeArrowheads="1"/>
          </p:cNvSpPr>
          <p:nvPr>
            <p:ph type="ftr" sz="quarter" idx="11"/>
          </p:nvPr>
        </p:nvSpPr>
        <p:spPr>
          <a:ln/>
        </p:spPr>
        <p:txBody>
          <a:bodyPr/>
          <a:lstStyle>
            <a:lvl1pPr>
              <a:defRPr>
                <a:latin typeface="Calibri" panose="020F0502020204030204" pitchFamily="34" charset="0"/>
              </a:defRPr>
            </a:lvl1pPr>
          </a:lstStyle>
          <a:p>
            <a:endParaRPr lang="fr-CA" altLang="fr-FR"/>
          </a:p>
        </p:txBody>
      </p:sp>
      <p:sp>
        <p:nvSpPr>
          <p:cNvPr id="7" name="Rectangle 6"/>
          <p:cNvSpPr>
            <a:spLocks noGrp="1" noChangeArrowheads="1"/>
          </p:cNvSpPr>
          <p:nvPr>
            <p:ph type="sldNum" sz="quarter" idx="12"/>
          </p:nvPr>
        </p:nvSpPr>
        <p:spPr>
          <a:ln/>
        </p:spPr>
        <p:txBody>
          <a:bodyPr/>
          <a:lstStyle>
            <a:lvl1pPr>
              <a:defRPr>
                <a:latin typeface="Calibri" panose="020F0502020204030204" pitchFamily="34" charset="0"/>
              </a:defRPr>
            </a:lvl1pPr>
          </a:lstStyle>
          <a:p>
            <a:fld id="{D7CB6B74-5FA0-4691-8A4D-5C6EDD3E6290}" type="slidenum">
              <a:rPr lang="fr-CA" altLang="fr-FR" smtClean="0"/>
              <a:pPr/>
              <a:t>‹N°›</a:t>
            </a:fld>
            <a:endParaRPr lang="fr-CA" altLang="fr-FR"/>
          </a:p>
        </p:txBody>
      </p:sp>
    </p:spTree>
    <p:extLst>
      <p:ext uri="{BB962C8B-B14F-4D97-AF65-F5344CB8AC3E}">
        <p14:creationId xmlns:p14="http://schemas.microsoft.com/office/powerpoint/2010/main" val="3509224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250825" y="131763"/>
            <a:ext cx="8569325" cy="106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altLang="fr-FR" dirty="0" err="1" smtClean="0"/>
              <a:t>Cliquez</a:t>
            </a:r>
            <a:r>
              <a:rPr lang="en-CA" altLang="fr-FR" dirty="0" smtClean="0"/>
              <a:t> pour modifier le style du titre</a:t>
            </a:r>
          </a:p>
        </p:txBody>
      </p:sp>
      <p:sp>
        <p:nvSpPr>
          <p:cNvPr id="5123" name="Rectangle 3"/>
          <p:cNvSpPr>
            <a:spLocks noGrp="1" noChangeArrowheads="1"/>
          </p:cNvSpPr>
          <p:nvPr>
            <p:ph type="body" idx="1"/>
          </p:nvPr>
        </p:nvSpPr>
        <p:spPr bwMode="auto">
          <a:xfrm>
            <a:off x="457200" y="1484313"/>
            <a:ext cx="822960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fr-FR" dirty="0" err="1" smtClean="0"/>
              <a:t>Cliquez</a:t>
            </a:r>
            <a:r>
              <a:rPr lang="en-CA" altLang="fr-FR" dirty="0" smtClean="0"/>
              <a:t> pour modifier les styles du </a:t>
            </a:r>
            <a:r>
              <a:rPr lang="en-CA" altLang="fr-FR" dirty="0" err="1" smtClean="0"/>
              <a:t>texte</a:t>
            </a:r>
            <a:r>
              <a:rPr lang="en-CA" altLang="fr-FR" dirty="0" smtClean="0"/>
              <a:t> du masque</a:t>
            </a:r>
          </a:p>
          <a:p>
            <a:pPr lvl="1"/>
            <a:r>
              <a:rPr lang="en-CA" altLang="fr-FR" dirty="0" err="1" smtClean="0"/>
              <a:t>Deuxième</a:t>
            </a:r>
            <a:r>
              <a:rPr lang="en-CA" altLang="fr-FR" dirty="0" smtClean="0"/>
              <a:t> </a:t>
            </a:r>
            <a:r>
              <a:rPr lang="en-CA" altLang="fr-FR" dirty="0" err="1" smtClean="0"/>
              <a:t>niveau</a:t>
            </a:r>
            <a:endParaRPr lang="en-CA" altLang="fr-FR" dirty="0" smtClean="0"/>
          </a:p>
          <a:p>
            <a:pPr lvl="2"/>
            <a:r>
              <a:rPr lang="en-CA" altLang="fr-FR" dirty="0" err="1" smtClean="0"/>
              <a:t>Troisième</a:t>
            </a:r>
            <a:r>
              <a:rPr lang="en-CA" altLang="fr-FR" dirty="0" smtClean="0"/>
              <a:t> </a:t>
            </a:r>
            <a:r>
              <a:rPr lang="en-CA" altLang="fr-FR" dirty="0" err="1" smtClean="0"/>
              <a:t>niveau</a:t>
            </a:r>
            <a:endParaRPr lang="en-CA" altLang="fr-FR" dirty="0" smtClean="0"/>
          </a:p>
          <a:p>
            <a:pPr lvl="3"/>
            <a:r>
              <a:rPr lang="en-CA" altLang="fr-FR" dirty="0" err="1" smtClean="0"/>
              <a:t>Quatrième</a:t>
            </a:r>
            <a:r>
              <a:rPr lang="en-CA" altLang="fr-FR" dirty="0" smtClean="0"/>
              <a:t> </a:t>
            </a:r>
            <a:r>
              <a:rPr lang="en-CA" altLang="fr-FR" dirty="0" err="1" smtClean="0"/>
              <a:t>niveau</a:t>
            </a:r>
            <a:endParaRPr lang="en-CA" altLang="fr-FR" dirty="0" smtClean="0"/>
          </a:p>
          <a:p>
            <a:pPr lvl="4"/>
            <a:r>
              <a:rPr lang="en-CA" altLang="fr-FR" dirty="0" err="1" smtClean="0"/>
              <a:t>Cinquième</a:t>
            </a:r>
            <a:r>
              <a:rPr lang="en-CA" altLang="fr-FR" dirty="0" smtClean="0"/>
              <a:t> </a:t>
            </a:r>
            <a:r>
              <a:rPr lang="en-CA" altLang="fr-FR" dirty="0" err="1" smtClean="0"/>
              <a:t>niveau</a:t>
            </a:r>
            <a:endParaRPr lang="en-CA" altLang="fr-FR"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70789487-89E6-4DE9-A784-06C4640226BF}" type="datetime1">
              <a:rPr lang="fr-FR" altLang="fr-FR"/>
              <a:pPr/>
              <a:t>04/06/2015</a:t>
            </a:fld>
            <a:endParaRPr lang="fr-CA" altLang="fr-F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fr-CA" altLang="fr-FR"/>
          </a:p>
        </p:txBody>
      </p:sp>
      <p:sp>
        <p:nvSpPr>
          <p:cNvPr id="1030" name="Rectangle 6"/>
          <p:cNvSpPr>
            <a:spLocks noGrp="1" noChangeArrowheads="1"/>
          </p:cNvSpPr>
          <p:nvPr>
            <p:ph type="sldNum" sz="quarter" idx="4"/>
          </p:nvPr>
        </p:nvSpPr>
        <p:spPr bwMode="auto">
          <a:xfrm>
            <a:off x="7010400" y="61436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FAFAFA"/>
                </a:solidFill>
              </a:defRPr>
            </a:lvl1pPr>
          </a:lstStyle>
          <a:p>
            <a:fld id="{DEB1AC6D-C140-4948-A8DE-BA9272E67D88}" type="slidenum">
              <a:rPr lang="fr-CA" altLang="fr-FR"/>
              <a:pPr/>
              <a:t>‹N°›</a:t>
            </a:fld>
            <a:endParaRPr lang="fr-CA" altLang="fr-FR"/>
          </a:p>
        </p:txBody>
      </p:sp>
      <p:sp>
        <p:nvSpPr>
          <p:cNvPr id="1031" name="Line 7"/>
          <p:cNvSpPr>
            <a:spLocks noChangeShapeType="1"/>
          </p:cNvSpPr>
          <p:nvPr/>
        </p:nvSpPr>
        <p:spPr bwMode="auto">
          <a:xfrm>
            <a:off x="1042988" y="1384300"/>
            <a:ext cx="8424862" cy="0"/>
          </a:xfrm>
          <a:prstGeom prst="line">
            <a:avLst/>
          </a:prstGeom>
          <a:noFill/>
          <a:ln w="31750">
            <a:solidFill>
              <a:schemeClr val="tx1"/>
            </a:solidFill>
            <a:round/>
            <a:headEnd/>
            <a:tailEnd/>
          </a:ln>
          <a:effectLst/>
        </p:spPr>
        <p:txBody>
          <a:bodyPr/>
          <a:lstStyle/>
          <a:p>
            <a:pPr fontAlgn="auto">
              <a:spcBef>
                <a:spcPts val="0"/>
              </a:spcBef>
              <a:spcAft>
                <a:spcPts val="0"/>
              </a:spcAft>
              <a:defRPr/>
            </a:pPr>
            <a:endParaRPr lang="fr-CA">
              <a:latin typeface="Arial" charset="0"/>
            </a:endParaRPr>
          </a:p>
        </p:txBody>
      </p:sp>
      <p:sp>
        <p:nvSpPr>
          <p:cNvPr id="1032" name="Line 8"/>
          <p:cNvSpPr>
            <a:spLocks noChangeShapeType="1"/>
          </p:cNvSpPr>
          <p:nvPr/>
        </p:nvSpPr>
        <p:spPr bwMode="auto">
          <a:xfrm>
            <a:off x="1906588" y="1428750"/>
            <a:ext cx="8066087" cy="0"/>
          </a:xfrm>
          <a:prstGeom prst="line">
            <a:avLst/>
          </a:prstGeom>
          <a:noFill/>
          <a:ln w="25400">
            <a:solidFill>
              <a:schemeClr val="hlink"/>
            </a:solidFill>
            <a:prstDash val="sysDot"/>
            <a:round/>
            <a:headEnd/>
            <a:tailEnd/>
          </a:ln>
          <a:effectLst/>
        </p:spPr>
        <p:txBody>
          <a:bodyPr/>
          <a:lstStyle/>
          <a:p>
            <a:pPr fontAlgn="auto">
              <a:spcBef>
                <a:spcPts val="0"/>
              </a:spcBef>
              <a:spcAft>
                <a:spcPts val="0"/>
              </a:spcAft>
              <a:defRPr/>
            </a:pPr>
            <a:endParaRPr lang="fr-CA">
              <a:latin typeface="Arial" charset="0"/>
            </a:endParaRPr>
          </a:p>
        </p:txBody>
      </p:sp>
    </p:spTree>
  </p:cSld>
  <p:clrMap bg1="lt1" tx1="dk1" bg2="lt2" tx2="dk2" accent1="accent1" accent2="accent2" accent3="accent3" accent4="accent4" accent5="accent5" accent6="accent6" hlink="hlink" folHlink="folHlink"/>
  <p:sldLayoutIdLst>
    <p:sldLayoutId id="2147483685" r:id="rId1"/>
    <p:sldLayoutId id="2147483676" r:id="rId2"/>
    <p:sldLayoutId id="2147483677" r:id="rId3"/>
    <p:sldLayoutId id="2147483678" r:id="rId4"/>
    <p:sldLayoutId id="2147483679" r:id="rId5"/>
    <p:sldLayoutId id="2147483686" r:id="rId6"/>
    <p:sldLayoutId id="2147483680" r:id="rId7"/>
    <p:sldLayoutId id="2147483681" r:id="rId8"/>
    <p:sldLayoutId id="2147483682" r:id="rId9"/>
    <p:sldLayoutId id="2147483683" r:id="rId10"/>
    <p:sldLayoutId id="2147483684" r:id="rId11"/>
  </p:sldLayoutIdLst>
  <p:hf hdr="0" ftr="0" dt="0"/>
  <p:txStyles>
    <p:titleStyle>
      <a:lvl1pPr algn="l" rtl="0" eaLnBrk="1" fontAlgn="base" hangingPunct="1">
        <a:spcBef>
          <a:spcPct val="0"/>
        </a:spcBef>
        <a:spcAft>
          <a:spcPct val="0"/>
        </a:spcAft>
        <a:defRPr sz="34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FrancophilSans" pitchFamily="2" charset="0"/>
        </a:defRPr>
      </a:lvl2pPr>
      <a:lvl3pPr algn="l" rtl="0" eaLnBrk="1" fontAlgn="base" hangingPunct="1">
        <a:spcBef>
          <a:spcPct val="0"/>
        </a:spcBef>
        <a:spcAft>
          <a:spcPct val="0"/>
        </a:spcAft>
        <a:defRPr sz="3400">
          <a:solidFill>
            <a:schemeClr val="tx2"/>
          </a:solidFill>
          <a:latin typeface="FrancophilSans" pitchFamily="2" charset="0"/>
        </a:defRPr>
      </a:lvl3pPr>
      <a:lvl4pPr algn="l" rtl="0" eaLnBrk="1" fontAlgn="base" hangingPunct="1">
        <a:spcBef>
          <a:spcPct val="0"/>
        </a:spcBef>
        <a:spcAft>
          <a:spcPct val="0"/>
        </a:spcAft>
        <a:defRPr sz="3400">
          <a:solidFill>
            <a:schemeClr val="tx2"/>
          </a:solidFill>
          <a:latin typeface="FrancophilSans" pitchFamily="2" charset="0"/>
        </a:defRPr>
      </a:lvl4pPr>
      <a:lvl5pPr algn="l" rtl="0" eaLnBrk="1" fontAlgn="base" hangingPunct="1">
        <a:spcBef>
          <a:spcPct val="0"/>
        </a:spcBef>
        <a:spcAft>
          <a:spcPct val="0"/>
        </a:spcAft>
        <a:defRPr sz="3400">
          <a:solidFill>
            <a:schemeClr val="tx2"/>
          </a:solidFill>
          <a:latin typeface="FrancophilSans" pitchFamily="2" charset="0"/>
        </a:defRPr>
      </a:lvl5pPr>
      <a:lvl6pPr marL="457200" algn="l" rtl="0" eaLnBrk="1" fontAlgn="base" hangingPunct="1">
        <a:spcBef>
          <a:spcPct val="0"/>
        </a:spcBef>
        <a:spcAft>
          <a:spcPct val="0"/>
        </a:spcAft>
        <a:defRPr sz="3400">
          <a:solidFill>
            <a:schemeClr val="tx2"/>
          </a:solidFill>
          <a:latin typeface="FrancophilSans" pitchFamily="2" charset="0"/>
        </a:defRPr>
      </a:lvl6pPr>
      <a:lvl7pPr marL="914400" algn="l" rtl="0" eaLnBrk="1" fontAlgn="base" hangingPunct="1">
        <a:spcBef>
          <a:spcPct val="0"/>
        </a:spcBef>
        <a:spcAft>
          <a:spcPct val="0"/>
        </a:spcAft>
        <a:defRPr sz="3400">
          <a:solidFill>
            <a:schemeClr val="tx2"/>
          </a:solidFill>
          <a:latin typeface="FrancophilSans" pitchFamily="2" charset="0"/>
        </a:defRPr>
      </a:lvl7pPr>
      <a:lvl8pPr marL="1371600" algn="l" rtl="0" eaLnBrk="1" fontAlgn="base" hangingPunct="1">
        <a:spcBef>
          <a:spcPct val="0"/>
        </a:spcBef>
        <a:spcAft>
          <a:spcPct val="0"/>
        </a:spcAft>
        <a:defRPr sz="3400">
          <a:solidFill>
            <a:schemeClr val="tx2"/>
          </a:solidFill>
          <a:latin typeface="FrancophilSans" pitchFamily="2" charset="0"/>
        </a:defRPr>
      </a:lvl8pPr>
      <a:lvl9pPr marL="1828800" algn="l" rtl="0" eaLnBrk="1" fontAlgn="base" hangingPunct="1">
        <a:spcBef>
          <a:spcPct val="0"/>
        </a:spcBef>
        <a:spcAft>
          <a:spcPct val="0"/>
        </a:spcAft>
        <a:defRPr sz="3400">
          <a:solidFill>
            <a:schemeClr val="tx2"/>
          </a:solidFill>
          <a:latin typeface="FrancophilSans" pitchFamily="2"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folHlink"/>
        </a:buClr>
        <a:buFont typeface="Wingdings" pitchFamily="2" charset="2"/>
        <a:buChar char="§"/>
        <a:defRPr sz="2000">
          <a:solidFill>
            <a:schemeClr val="tx1"/>
          </a:solidFill>
          <a:latin typeface="+mn-lt"/>
        </a:defRPr>
      </a:lvl2pPr>
      <a:lvl3pPr marL="1143000" indent="-228600" algn="l" rtl="0" eaLnBrk="1" fontAlgn="base" hangingPunct="1">
        <a:spcBef>
          <a:spcPct val="20000"/>
        </a:spcBef>
        <a:spcAft>
          <a:spcPct val="0"/>
        </a:spcAft>
        <a:buClr>
          <a:schemeClr val="accent2"/>
        </a:buClr>
        <a:buFont typeface="Wingdings" pitchFamily="2" charset="2"/>
        <a:buChar char="§"/>
        <a:defRPr sz="2400">
          <a:solidFill>
            <a:schemeClr val="tx1"/>
          </a:solidFill>
          <a:latin typeface="+mn-lt"/>
        </a:defRPr>
      </a:lvl3pPr>
      <a:lvl4pPr marL="1600200" indent="-228600" algn="l" rtl="0" eaLnBrk="1" fontAlgn="base" hangingPunct="1">
        <a:spcBef>
          <a:spcPct val="20000"/>
        </a:spcBef>
        <a:spcAft>
          <a:spcPct val="0"/>
        </a:spcAft>
        <a:buClr>
          <a:schemeClr val="accent1"/>
        </a:buClr>
        <a:buFont typeface="Wingdings" pitchFamily="2" charset="2"/>
        <a:buChar char="§"/>
        <a:defRPr sz="1600">
          <a:solidFill>
            <a:schemeClr val="tx1"/>
          </a:solidFill>
          <a:latin typeface="+mn-lt"/>
        </a:defRPr>
      </a:lvl4pPr>
      <a:lvl5pPr marL="2057400" indent="-228600" algn="l" rtl="0" eaLnBrk="1" fontAlgn="base" hangingPunct="1">
        <a:spcBef>
          <a:spcPct val="20000"/>
        </a:spcBef>
        <a:spcAft>
          <a:spcPct val="0"/>
        </a:spcAft>
        <a:buClr>
          <a:schemeClr val="bg2"/>
        </a:buClr>
        <a:buFont typeface="Wingdings" pitchFamily="2" charset="2"/>
        <a:buChar char="§"/>
        <a:defRPr sz="14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14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14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14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14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cegepgranby.qc.ca/accueil" TargetMode="External"/><Relationship Id="rId3" Type="http://schemas.openxmlformats.org/officeDocument/2006/relationships/tags" Target="../tags/tag3.xml"/><Relationship Id="rId7" Type="http://schemas.openxmlformats.org/officeDocument/2006/relationships/hyperlink" Target="mailto:hdupont@cegepgranby.qc.ca" TargetMode="External"/><Relationship Id="rId12" Type="http://schemas.openxmlformats.org/officeDocument/2006/relationships/image" Target="../media/image3.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11" Type="http://schemas.openxmlformats.org/officeDocument/2006/relationships/hyperlink" Target="http://creativecommons.org/licenses/by-nc-sa/3.0/deed.fr_CA" TargetMode="External"/><Relationship Id="rId5" Type="http://schemas.openxmlformats.org/officeDocument/2006/relationships/slideLayout" Target="../slideLayouts/slideLayout1.xml"/><Relationship Id="rId10" Type="http://schemas.openxmlformats.org/officeDocument/2006/relationships/hyperlink" Target="http://www.reptic.qc.ca/" TargetMode="External"/><Relationship Id="rId4" Type="http://schemas.openxmlformats.org/officeDocument/2006/relationships/tags" Target="../tags/tag4.xml"/><Relationship Id="rId9" Type="http://schemas.openxmlformats.org/officeDocument/2006/relationships/hyperlink" Target="mailto:nicole.perreault@fedecegeps.qc.ca" TargetMode="Externa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reptic.qc.ca/wp-content/uploads/2014/09/encart-profil-TIC.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30.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1.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hyperlink" Target="http://www.profweb.ca/publications/recits/quelques-scenarios-d-ecriture-reussis-avec-google-docs" TargetMode="External"/><Relationship Id="rId3" Type="http://schemas.openxmlformats.org/officeDocument/2006/relationships/slideLayout" Target="../slideLayouts/slideLayout2.xml"/><Relationship Id="rId7" Type="http://schemas.openxmlformats.org/officeDocument/2006/relationships/hyperlink" Target="http://www.profweb.ca/publications/recits/la-publication-d-un-travail-de-recherche-sur-youtube-source-de-motivation" TargetMode="Externa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hyperlink" Target="http://www.profweb.ca/publications/recits/faciliter-l-apprentissage-de-nouveaux-concepts-par-l-exercice-des-cartes-conceptuelles" TargetMode="External"/><Relationship Id="rId5" Type="http://schemas.openxmlformats.org/officeDocument/2006/relationships/hyperlink" Target="http://www.profweb.ca/publications/recits/la-maitrise-du-processus-de-recherche-en-sciences-humaines" TargetMode="Externa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7.pn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18.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hyperlink" Target="http://www.reptic.qc.ca/dossiers/profil-tic-des-etudiants/integrer-le-profil/" TargetMode="External"/><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www.mondiapason.ca/" TargetMode="External"/><Relationship Id="rId7" Type="http://schemas.openxmlformats.org/officeDocument/2006/relationships/hyperlink" Target="http://www.ccdmd.qc.ca/fr/strategies_ecriture/"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monde.ccdmd.qc.ca/albums_partages/index.fcgi?demande=consulter&amp;id=2107" TargetMode="External"/><Relationship Id="rId5" Type="http://schemas.openxmlformats.org/officeDocument/2006/relationships/hyperlink" Target="http://www.ccdmd.qc.ca/" TargetMode="External"/><Relationship Id="rId4" Type="http://schemas.openxmlformats.org/officeDocument/2006/relationships/hyperlink" Target="https://docs.google.com/spreadsheets/d/1EuLB3Sev9tRFDCN9DGlpA7nhv0EY_1wwzVlWDnkzOIY/edit"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www.usherbrooke.ca/performa/fileadmin/sites/performa/documents/Programmation_reseau/Hiver_2015/TIC-813_Fondements_integration_TIC_pratique_enseignante_ficheH15_VF.pdf" TargetMode="External"/><Relationship Id="rId3" Type="http://schemas.openxmlformats.org/officeDocument/2006/relationships/hyperlink" Target="http://www.reptic.qc.ca/dossiers/profil-tic-des-etudiants" TargetMode="External"/><Relationship Id="rId7" Type="http://schemas.openxmlformats.org/officeDocument/2006/relationships/hyperlink" Target="https://apop.qc.ca/capsules/"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www.futursprofs.ca/search?f%5b0%5d=field_filtre_1:341" TargetMode="External"/><Relationship Id="rId5" Type="http://schemas.openxmlformats.org/officeDocument/2006/relationships/hyperlink" Target="http://www.profweb.ca/publications/recits?utf8=%E2%9C%93&amp;da=0&amp;from%5bday%5d=1&amp;from%5bmonth%5d=1&amp;from%5byear%5d=2000&amp;to%5bday%5d=1&amp;to%5bmonth%5d=5&amp;to%5byear%5d=2015&amp;dc%5b%5d=all92&amp;kw%5b%5d=19&amp;kw%5b%5d=16&amp;f=1" TargetMode="External"/><Relationship Id="rId4" Type="http://schemas.openxmlformats.org/officeDocument/2006/relationships/hyperlink" Target="http://www.mondiapason.ca/"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futursprofs.ca/search?f%5b0%5d=field_filtre_1:402"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www.profweb.ca/publications/recits"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44.xml"/><Relationship Id="rId4" Type="http://schemas.openxmlformats.org/officeDocument/2006/relationships/image" Target="../media/image20.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www.aqpc.qc.ca/revue/article/nouveau-profil-tic-des-etudiants-collegial-pour-developper-des-habiletes-essentielles"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hyperlink" Target="http://www.aqpc.qc.ca/revue/article/integrer-habiletes-profil-tic-des-etudiants-collegial-dans-un-cours-ou-dans-un"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faireunerecherche.fse.ulaval.ca/fichiers/site_mmottet/documents/CompInf/pubs/MottetFatoux_2014_.FormerALaRechercheDInfos.pdf"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www.sondagetic.org/cegeps/RapportSyntheseFinal.pdf"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profweb.ca/publications/articles/contribuer-au-developpement-des-habiletes-technologiques-et-informationnelles-des-etudiants-vous-le-faites-deja"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hyperlink" Target="http://www.aqpc.qc.ca/UserFiles/file/pedagogie_collegiale/Vol%2028%20no%202/Dupont-Vol_%2028-2.pdf" TargetMode="External"/><Relationship Id="rId4" Type="http://schemas.openxmlformats.org/officeDocument/2006/relationships/hyperlink" Target="http://www.profweb.ca/publications/recits/des-blogues-pour-le-suivi-individuel-des-etudiants-un-tremplin-pour-des-projets-orientants"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7.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
          <p:cNvSpPr>
            <a:spLocks noGrp="1"/>
          </p:cNvSpPr>
          <p:nvPr>
            <p:ph type="ctrTitle"/>
            <p:custDataLst>
              <p:tags r:id="rId1"/>
            </p:custDataLst>
          </p:nvPr>
        </p:nvSpPr>
        <p:spPr>
          <a:xfrm>
            <a:off x="0" y="2249488"/>
            <a:ext cx="8856663" cy="1647825"/>
          </a:xfrm>
        </p:spPr>
        <p:txBody>
          <a:bodyPr>
            <a:normAutofit/>
          </a:bodyPr>
          <a:lstStyle/>
          <a:p>
            <a:pPr fontAlgn="auto">
              <a:spcAft>
                <a:spcPts val="0"/>
              </a:spcAft>
              <a:defRPr/>
            </a:pPr>
            <a:r>
              <a:rPr lang="fr-CA" sz="3200" dirty="0" smtClean="0"/>
              <a:t>Profil TIC des étudiants : </a:t>
            </a:r>
            <a:br>
              <a:rPr lang="fr-CA" sz="3200" dirty="0" smtClean="0"/>
            </a:br>
            <a:r>
              <a:rPr lang="fr-CA" sz="3200" dirty="0" smtClean="0"/>
              <a:t>développer des habiletés essentielles</a:t>
            </a:r>
          </a:p>
        </p:txBody>
      </p:sp>
      <p:sp>
        <p:nvSpPr>
          <p:cNvPr id="3" name="Sous-titre 2"/>
          <p:cNvSpPr>
            <a:spLocks noGrp="1"/>
          </p:cNvSpPr>
          <p:nvPr>
            <p:ph type="subTitle" idx="1"/>
            <p:custDataLst>
              <p:tags r:id="rId2"/>
            </p:custDataLst>
          </p:nvPr>
        </p:nvSpPr>
        <p:spPr>
          <a:xfrm>
            <a:off x="1258888" y="5553075"/>
            <a:ext cx="7632700" cy="863600"/>
          </a:xfrm>
        </p:spPr>
        <p:txBody>
          <a:bodyPr rtlCol="0">
            <a:noAutofit/>
          </a:bodyPr>
          <a:lstStyle/>
          <a:p>
            <a:pPr fontAlgn="auto">
              <a:spcAft>
                <a:spcPts val="0"/>
              </a:spcAft>
              <a:buFont typeface="Arial" pitchFamily="34" charset="0"/>
              <a:buNone/>
              <a:defRPr/>
            </a:pPr>
            <a:r>
              <a:rPr lang="fr-CA" sz="2200" dirty="0" smtClean="0"/>
              <a:t>Atelier AQPC du 4 juin 2015</a:t>
            </a:r>
          </a:p>
          <a:p>
            <a:pPr fontAlgn="auto">
              <a:spcAft>
                <a:spcPts val="0"/>
              </a:spcAft>
              <a:buFont typeface="Arial" pitchFamily="34" charset="0"/>
              <a:buNone/>
              <a:defRPr/>
            </a:pPr>
            <a:r>
              <a:rPr lang="fr-CA" sz="2200" dirty="0" smtClean="0"/>
              <a:t> </a:t>
            </a:r>
            <a:endParaRPr lang="fr-CA" sz="2200" b="1" dirty="0" smtClean="0"/>
          </a:p>
        </p:txBody>
      </p:sp>
      <p:sp>
        <p:nvSpPr>
          <p:cNvPr id="6148"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76DB2F1-2181-4F36-99AC-DA5ADA27779A}" type="slidenum">
              <a:rPr lang="fr-CA" altLang="fr-FR">
                <a:solidFill>
                  <a:srgbClr val="FFFFFF"/>
                </a:solidFill>
              </a:rPr>
              <a:pPr eaLnBrk="1" hangingPunct="1"/>
              <a:t>1</a:t>
            </a:fld>
            <a:endParaRPr lang="fr-CA" altLang="fr-FR" dirty="0">
              <a:solidFill>
                <a:srgbClr val="FFFFFF"/>
              </a:solidFill>
            </a:endParaRPr>
          </a:p>
        </p:txBody>
      </p:sp>
      <p:sp>
        <p:nvSpPr>
          <p:cNvPr id="5" name="ZoneTexte 4"/>
          <p:cNvSpPr txBox="1"/>
          <p:nvPr>
            <p:custDataLst>
              <p:tags r:id="rId3"/>
            </p:custDataLst>
          </p:nvPr>
        </p:nvSpPr>
        <p:spPr>
          <a:xfrm>
            <a:off x="386053" y="4473575"/>
            <a:ext cx="8497888" cy="769441"/>
          </a:xfrm>
          <a:prstGeom prst="rect">
            <a:avLst/>
          </a:prstGeom>
          <a:noFill/>
        </p:spPr>
        <p:txBody>
          <a:bodyPr>
            <a:spAutoFit/>
          </a:bodyPr>
          <a:lstStyle/>
          <a:p>
            <a:pPr algn="r">
              <a:defRPr/>
            </a:pPr>
            <a:r>
              <a:rPr lang="fr-CA" sz="2200" dirty="0" smtClean="0">
                <a:latin typeface="+mn-lt"/>
                <a:cs typeface="+mn-cs"/>
                <a:hlinkClick r:id="rId7"/>
              </a:rPr>
              <a:t>Huguette Dupont</a:t>
            </a:r>
            <a:r>
              <a:rPr lang="fr-CA" sz="2200" dirty="0" smtClean="0">
                <a:latin typeface="+mn-lt"/>
                <a:cs typeface="+mn-cs"/>
              </a:rPr>
              <a:t>, </a:t>
            </a:r>
            <a:r>
              <a:rPr lang="fr-CA" sz="2200" dirty="0" smtClean="0">
                <a:latin typeface="+mn-lt"/>
                <a:cs typeface="+mn-cs"/>
                <a:hlinkClick r:id="rId8"/>
              </a:rPr>
              <a:t>Cégep de Granby</a:t>
            </a:r>
            <a:endParaRPr lang="fr-CA" sz="2200" dirty="0" smtClean="0">
              <a:latin typeface="+mn-lt"/>
              <a:cs typeface="+mn-cs"/>
            </a:endParaRPr>
          </a:p>
          <a:p>
            <a:pPr algn="r">
              <a:defRPr/>
            </a:pPr>
            <a:r>
              <a:rPr lang="fr-CA" sz="2200" dirty="0" smtClean="0">
                <a:latin typeface="+mn-lt"/>
                <a:cs typeface="+mn-cs"/>
                <a:hlinkClick r:id="rId9"/>
              </a:rPr>
              <a:t>Nicole </a:t>
            </a:r>
            <a:r>
              <a:rPr lang="fr-CA" sz="2200" dirty="0">
                <a:latin typeface="+mn-lt"/>
                <a:cs typeface="+mn-cs"/>
                <a:hlinkClick r:id="rId9"/>
              </a:rPr>
              <a:t>Perreault</a:t>
            </a:r>
            <a:r>
              <a:rPr lang="fr-CA" sz="2200" dirty="0">
                <a:latin typeface="+mn-lt"/>
                <a:cs typeface="+mn-cs"/>
              </a:rPr>
              <a:t>, </a:t>
            </a:r>
            <a:r>
              <a:rPr lang="fr-CA" sz="2200" dirty="0">
                <a:latin typeface="+mn-lt"/>
                <a:cs typeface="+mn-cs"/>
                <a:hlinkClick r:id="rId10" tooltip="Site du Réseau REPTIC"/>
              </a:rPr>
              <a:t>Réseau </a:t>
            </a:r>
            <a:r>
              <a:rPr lang="fr-CA" sz="2200" dirty="0" smtClean="0">
                <a:latin typeface="+mn-lt"/>
                <a:cs typeface="+mn-cs"/>
                <a:hlinkClick r:id="rId10" tooltip="Site du Réseau REPTIC"/>
              </a:rPr>
              <a:t>REPTIC</a:t>
            </a:r>
            <a:endParaRPr lang="fr-CA" sz="2200" dirty="0">
              <a:latin typeface="+mn-lt"/>
              <a:cs typeface="+mn-cs"/>
              <a:hlinkClick r:id="rId10" tooltip="Site du Réseau REPTIC"/>
            </a:endParaRPr>
          </a:p>
        </p:txBody>
      </p:sp>
      <p:pic>
        <p:nvPicPr>
          <p:cNvPr id="6150" name="Picture 7" descr="CreativeCommons">
            <a:hlinkClick r:id="rId11"/>
          </p:cNvPr>
          <p:cNvPicPr>
            <a:picLocks noChangeAspect="1" noChangeArrowheads="1"/>
          </p:cNvPicPr>
          <p:nvPr>
            <p:custDataLst>
              <p:tags r:id="rId4"/>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33350" y="6524625"/>
            <a:ext cx="8382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47726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r>
              <a:rPr lang="fr-CA" smtClean="0"/>
              <a:t>Pour les enseignants</a:t>
            </a:r>
            <a:endParaRPr lang="fr-CA" dirty="0" smtClean="0"/>
          </a:p>
        </p:txBody>
      </p:sp>
      <p:sp>
        <p:nvSpPr>
          <p:cNvPr id="3" name="Espace réservé du contenu 2"/>
          <p:cNvSpPr>
            <a:spLocks noGrp="1"/>
          </p:cNvSpPr>
          <p:nvPr>
            <p:ph idx="1"/>
            <p:custDataLst>
              <p:tags r:id="rId2"/>
            </p:custDataLst>
          </p:nvPr>
        </p:nvSpPr>
        <p:spPr/>
        <p:txBody>
          <a:bodyPr/>
          <a:lstStyle/>
          <a:p>
            <a:r>
              <a:rPr lang="fr-CA" altLang="fr-FR" dirty="0" smtClean="0"/>
              <a:t>Variabilité dans la formation des étudiants</a:t>
            </a:r>
          </a:p>
          <a:p>
            <a:pPr lvl="1"/>
            <a:r>
              <a:rPr lang="fr-CA" altLang="fr-FR" dirty="0" smtClean="0"/>
              <a:t>Profil d’entrée au collégial</a:t>
            </a:r>
          </a:p>
          <a:p>
            <a:pPr lvl="1"/>
            <a:r>
              <a:rPr lang="fr-CA" altLang="fr-FR" dirty="0" smtClean="0"/>
              <a:t>Profil de sortie du collégial</a:t>
            </a:r>
          </a:p>
          <a:p>
            <a:r>
              <a:rPr lang="fr-CA" dirty="0" smtClean="0"/>
              <a:t>Profil TIC des étudiants : propose une démarche structurée d’apprentissage d’habiletés informationnelles, méthodologiques et technologiques </a:t>
            </a:r>
          </a:p>
          <a:p>
            <a:pPr lvl="1"/>
            <a:r>
              <a:rPr lang="fr-CA" dirty="0" smtClean="0"/>
              <a:t>Facilite les choix et les actions à poser lors de l’intégration dans la classe</a:t>
            </a:r>
          </a:p>
          <a:p>
            <a:endParaRPr lang="fr-CA" dirty="0" smtClean="0"/>
          </a:p>
        </p:txBody>
      </p:sp>
      <p:sp>
        <p:nvSpPr>
          <p:cNvPr id="18436" name="Espace réservé du numéro de diapositive 5"/>
          <p:cNvSpPr>
            <a:spLocks noGrp="1"/>
          </p:cNvSpPr>
          <p:nvPr>
            <p:ph type="sldNum" sz="quarter" idx="12"/>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9240E974-74D4-41FF-8D05-06AE45BCB6AD}" type="slidenum">
              <a:rPr lang="fr-CA" altLang="fr-FR" smtClean="0">
                <a:solidFill>
                  <a:srgbClr val="FFFFFF"/>
                </a:solidFill>
              </a:rPr>
              <a:pPr/>
              <a:t>10</a:t>
            </a:fld>
            <a:endParaRPr lang="fr-CA" altLang="fr-FR" dirty="0">
              <a:solidFill>
                <a:srgbClr val="FFFFFF"/>
              </a:solidFill>
            </a:endParaRPr>
          </a:p>
        </p:txBody>
      </p:sp>
      <p:sp>
        <p:nvSpPr>
          <p:cNvPr id="6" name="Arrondir un rectangle avec un coin du même côté 5"/>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1. Pertinence</a:t>
            </a:r>
            <a:endParaRPr lang="fr-CA" b="1" dirty="0">
              <a:solidFill>
                <a:schemeClr val="bg1">
                  <a:lumMod val="10000"/>
                </a:schemeClr>
              </a:solidFill>
            </a:endParaRPr>
          </a:p>
        </p:txBody>
      </p:sp>
    </p:spTree>
    <p:extLst>
      <p:ext uri="{BB962C8B-B14F-4D97-AF65-F5344CB8AC3E}">
        <p14:creationId xmlns:p14="http://schemas.microsoft.com/office/powerpoint/2010/main" val="31646841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nodeType="with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nodeType="afterGroup">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pPr fontAlgn="auto">
              <a:spcAft>
                <a:spcPts val="0"/>
              </a:spcAft>
              <a:defRPr/>
            </a:pPr>
            <a:r>
              <a:rPr lang="fr-CA" dirty="0" smtClean="0"/>
              <a:t>Pour les enseignants : constat</a:t>
            </a:r>
          </a:p>
        </p:txBody>
      </p:sp>
      <p:sp>
        <p:nvSpPr>
          <p:cNvPr id="3" name="Espace réservé du contenu 2"/>
          <p:cNvSpPr>
            <a:spLocks noGrp="1"/>
          </p:cNvSpPr>
          <p:nvPr>
            <p:ph idx="1"/>
            <p:custDataLst>
              <p:tags r:id="rId2"/>
            </p:custDataLst>
          </p:nvPr>
        </p:nvSpPr>
        <p:spPr>
          <a:xfrm>
            <a:off x="457200" y="1484313"/>
            <a:ext cx="8229600" cy="4176935"/>
          </a:xfrm>
        </p:spPr>
        <p:txBody>
          <a:bodyPr/>
          <a:lstStyle/>
          <a:p>
            <a:r>
              <a:rPr lang="fr-CA" altLang="fr-FR" dirty="0" smtClean="0"/>
              <a:t>Ils intègrent déjà des activités associées à des habiletés du Profil </a:t>
            </a:r>
            <a:r>
              <a:rPr lang="fr-CA" altLang="fr-FR" baseline="30000" dirty="0" smtClean="0"/>
              <a:t>(3) </a:t>
            </a:r>
          </a:p>
          <a:p>
            <a:r>
              <a:rPr lang="fr-CA" altLang="fr-FR" dirty="0" smtClean="0"/>
              <a:t>Ouverture au potentiel pédagogique du recours aux TIC dans la classe</a:t>
            </a:r>
          </a:p>
          <a:p>
            <a:endParaRPr lang="fr-CA" altLang="fr-FR" dirty="0" smtClean="0"/>
          </a:p>
        </p:txBody>
      </p:sp>
      <p:sp>
        <p:nvSpPr>
          <p:cNvPr id="19460"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5235D55-B329-413B-B8D4-F876F031BEA2}" type="slidenum">
              <a:rPr lang="fr-CA" altLang="fr-FR">
                <a:solidFill>
                  <a:srgbClr val="FFFFFF"/>
                </a:solidFill>
              </a:rPr>
              <a:pPr eaLnBrk="1" hangingPunct="1"/>
              <a:t>11</a:t>
            </a:fld>
            <a:endParaRPr lang="fr-CA" altLang="fr-FR">
              <a:solidFill>
                <a:srgbClr val="FFFFFF"/>
              </a:solidFill>
            </a:endParaRPr>
          </a:p>
        </p:txBody>
      </p:sp>
      <p:sp>
        <p:nvSpPr>
          <p:cNvPr id="7" name="Arrondir un rectangle avec un coin du même côté 6"/>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1. Pertinence</a:t>
            </a:r>
            <a:endParaRPr lang="fr-CA" b="1" dirty="0">
              <a:solidFill>
                <a:schemeClr val="bg1">
                  <a:lumMod val="10000"/>
                </a:schemeClr>
              </a:solidFill>
            </a:endParaRPr>
          </a:p>
        </p:txBody>
      </p:sp>
    </p:spTree>
    <p:extLst>
      <p:ext uri="{BB962C8B-B14F-4D97-AF65-F5344CB8AC3E}">
        <p14:creationId xmlns:p14="http://schemas.microsoft.com/office/powerpoint/2010/main" val="9242676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pPr fontAlgn="auto">
              <a:spcAft>
                <a:spcPts val="0"/>
              </a:spcAft>
              <a:defRPr/>
            </a:pPr>
            <a:r>
              <a:rPr lang="fr-CA" dirty="0" smtClean="0"/>
              <a:t>Pour les programmes</a:t>
            </a:r>
          </a:p>
        </p:txBody>
      </p:sp>
      <p:sp>
        <p:nvSpPr>
          <p:cNvPr id="3" name="Espace réservé du contenu 2"/>
          <p:cNvSpPr>
            <a:spLocks noGrp="1"/>
          </p:cNvSpPr>
          <p:nvPr>
            <p:ph idx="1"/>
            <p:custDataLst>
              <p:tags r:id="rId2"/>
            </p:custDataLst>
          </p:nvPr>
        </p:nvSpPr>
        <p:spPr>
          <a:xfrm>
            <a:off x="457200" y="1484313"/>
            <a:ext cx="8229600" cy="4968875"/>
          </a:xfrm>
        </p:spPr>
        <p:txBody>
          <a:bodyPr/>
          <a:lstStyle/>
          <a:p>
            <a:r>
              <a:rPr lang="fr-CA" altLang="fr-FR" dirty="0" smtClean="0"/>
              <a:t>Encourage une intégration réussie des TIC dans les programmes :</a:t>
            </a:r>
          </a:p>
          <a:p>
            <a:pPr lvl="1"/>
            <a:r>
              <a:rPr lang="fr-CA" altLang="fr-FR" dirty="0" smtClean="0"/>
              <a:t>Concertation autour d’un cadre de référence</a:t>
            </a:r>
          </a:p>
          <a:p>
            <a:pPr lvl="1"/>
            <a:r>
              <a:rPr lang="fr-CA" altLang="fr-FR" dirty="0" smtClean="0"/>
              <a:t>Développement progressif et cohérent des habiletés TIC</a:t>
            </a:r>
          </a:p>
          <a:p>
            <a:pPr lvl="1"/>
            <a:r>
              <a:rPr lang="fr-CA" altLang="fr-FR" dirty="0" smtClean="0"/>
              <a:t>Mise en place des conditions pédagogiques et organisationnelles</a:t>
            </a:r>
          </a:p>
          <a:p>
            <a:pPr lvl="2"/>
            <a:r>
              <a:rPr lang="fr-CA" altLang="fr-FR" dirty="0" smtClean="0"/>
              <a:t>Perfectionnement des enseignants, activités pédagogiques, évaluation</a:t>
            </a:r>
          </a:p>
          <a:p>
            <a:pPr lvl="2"/>
            <a:r>
              <a:rPr lang="fr-CA" altLang="fr-FR" dirty="0" smtClean="0"/>
              <a:t>Équipements</a:t>
            </a:r>
          </a:p>
          <a:p>
            <a:endParaRPr lang="fr-CA" altLang="fr-FR" dirty="0" smtClean="0"/>
          </a:p>
          <a:p>
            <a:endParaRPr lang="fr-CA" altLang="fr-FR" dirty="0" smtClean="0"/>
          </a:p>
        </p:txBody>
      </p:sp>
      <p:sp>
        <p:nvSpPr>
          <p:cNvPr id="20484"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7D7F509-4090-48A4-99BA-4FA7115D61E5}" type="slidenum">
              <a:rPr lang="fr-CA" altLang="fr-FR">
                <a:solidFill>
                  <a:srgbClr val="FFFFFF"/>
                </a:solidFill>
              </a:rPr>
              <a:pPr eaLnBrk="1" hangingPunct="1"/>
              <a:t>12</a:t>
            </a:fld>
            <a:endParaRPr lang="fr-CA" altLang="fr-FR">
              <a:solidFill>
                <a:srgbClr val="FFFFFF"/>
              </a:solidFill>
            </a:endParaRPr>
          </a:p>
        </p:txBody>
      </p:sp>
      <p:sp>
        <p:nvSpPr>
          <p:cNvPr id="7" name="Arrondir un rectangle avec un coin du même côté 6"/>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1. Pertinence</a:t>
            </a:r>
            <a:endParaRPr lang="fr-CA" b="1" dirty="0">
              <a:solidFill>
                <a:schemeClr val="bg1">
                  <a:lumMod val="10000"/>
                </a:schemeClr>
              </a:solidFill>
            </a:endParaRPr>
          </a:p>
        </p:txBody>
      </p:sp>
    </p:spTree>
    <p:extLst>
      <p:ext uri="{BB962C8B-B14F-4D97-AF65-F5344CB8AC3E}">
        <p14:creationId xmlns:p14="http://schemas.microsoft.com/office/powerpoint/2010/main" val="21605763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nodeType="after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CA" dirty="0" smtClean="0"/>
              <a:t>2. </a:t>
            </a:r>
            <a:r>
              <a:rPr lang="fr-CA" dirty="0"/>
              <a:t>Profil TIC des </a:t>
            </a:r>
            <a:r>
              <a:rPr lang="fr-CA" dirty="0" smtClean="0"/>
              <a:t>étudiants du collégial</a:t>
            </a:r>
            <a:endParaRPr lang="fr-CA" dirty="0"/>
          </a:p>
        </p:txBody>
      </p:sp>
      <p:sp>
        <p:nvSpPr>
          <p:cNvPr id="6" name="Espace réservé du texte 5"/>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318FF5F1-53C9-4D6F-A0FD-63DD6CC5CBFF}" type="slidenum">
              <a:rPr lang="fr-CA" altLang="fr-FR" smtClean="0"/>
              <a:pPr/>
              <a:t>13</a:t>
            </a:fld>
            <a:endParaRPr lang="fr-CA" altLang="fr-FR"/>
          </a:p>
        </p:txBody>
      </p:sp>
    </p:spTree>
    <p:extLst>
      <p:ext uri="{BB962C8B-B14F-4D97-AF65-F5344CB8AC3E}">
        <p14:creationId xmlns:p14="http://schemas.microsoft.com/office/powerpoint/2010/main" val="1054526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èche droite 5"/>
          <p:cNvSpPr/>
          <p:nvPr/>
        </p:nvSpPr>
        <p:spPr>
          <a:xfrm>
            <a:off x="179388" y="2222500"/>
            <a:ext cx="8677275" cy="2555875"/>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7" name="Forme libre 6"/>
          <p:cNvSpPr/>
          <p:nvPr/>
        </p:nvSpPr>
        <p:spPr>
          <a:xfrm>
            <a:off x="719138" y="3019425"/>
            <a:ext cx="2393950" cy="900113"/>
          </a:xfrm>
          <a:custGeom>
            <a:avLst/>
            <a:gdLst>
              <a:gd name="connsiteX0" fmla="*/ 0 w 2603089"/>
              <a:gd name="connsiteY0" fmla="*/ 150019 h 900098"/>
              <a:gd name="connsiteX1" fmla="*/ 150019 w 2603089"/>
              <a:gd name="connsiteY1" fmla="*/ 0 h 900098"/>
              <a:gd name="connsiteX2" fmla="*/ 2453070 w 2603089"/>
              <a:gd name="connsiteY2" fmla="*/ 0 h 900098"/>
              <a:gd name="connsiteX3" fmla="*/ 2603089 w 2603089"/>
              <a:gd name="connsiteY3" fmla="*/ 150019 h 900098"/>
              <a:gd name="connsiteX4" fmla="*/ 2603089 w 2603089"/>
              <a:gd name="connsiteY4" fmla="*/ 750079 h 900098"/>
              <a:gd name="connsiteX5" fmla="*/ 2453070 w 2603089"/>
              <a:gd name="connsiteY5" fmla="*/ 900098 h 900098"/>
              <a:gd name="connsiteX6" fmla="*/ 150019 w 2603089"/>
              <a:gd name="connsiteY6" fmla="*/ 900098 h 900098"/>
              <a:gd name="connsiteX7" fmla="*/ 0 w 2603089"/>
              <a:gd name="connsiteY7" fmla="*/ 750079 h 900098"/>
              <a:gd name="connsiteX8" fmla="*/ 0 w 2603089"/>
              <a:gd name="connsiteY8" fmla="*/ 150019 h 900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3089" h="900098">
                <a:moveTo>
                  <a:pt x="0" y="150019"/>
                </a:moveTo>
                <a:cubicBezTo>
                  <a:pt x="0" y="67166"/>
                  <a:pt x="67166" y="0"/>
                  <a:pt x="150019" y="0"/>
                </a:cubicBezTo>
                <a:lnTo>
                  <a:pt x="2453070" y="0"/>
                </a:lnTo>
                <a:cubicBezTo>
                  <a:pt x="2535923" y="0"/>
                  <a:pt x="2603089" y="67166"/>
                  <a:pt x="2603089" y="150019"/>
                </a:cubicBezTo>
                <a:lnTo>
                  <a:pt x="2603089" y="750079"/>
                </a:lnTo>
                <a:cubicBezTo>
                  <a:pt x="2603089" y="832932"/>
                  <a:pt x="2535923" y="900098"/>
                  <a:pt x="2453070" y="900098"/>
                </a:cubicBezTo>
                <a:lnTo>
                  <a:pt x="150019" y="900098"/>
                </a:lnTo>
                <a:cubicBezTo>
                  <a:pt x="67166" y="900098"/>
                  <a:pt x="0" y="832932"/>
                  <a:pt x="0" y="750079"/>
                </a:cubicBezTo>
                <a:lnTo>
                  <a:pt x="0" y="150019"/>
                </a:lnTo>
                <a:close/>
              </a:path>
            </a:pathLst>
          </a:custGeom>
          <a:solidFill>
            <a:srgbClr val="99CC00"/>
          </a:solidFill>
        </p:spPr>
        <p:style>
          <a:lnRef idx="3">
            <a:schemeClr val="lt1"/>
          </a:lnRef>
          <a:fillRef idx="1">
            <a:schemeClr val="accent2"/>
          </a:fillRef>
          <a:effectRef idx="1">
            <a:schemeClr val="accent2"/>
          </a:effectRef>
          <a:fontRef idx="minor">
            <a:schemeClr val="lt1"/>
          </a:fontRef>
        </p:style>
        <p:txBody>
          <a:bodyPr lIns="127759" tIns="127759" rIns="127759" bIns="127759" spcCol="1270" anchor="ctr"/>
          <a:lstStyle/>
          <a:p>
            <a:pPr algn="ctr" defTabSz="977900">
              <a:lnSpc>
                <a:spcPct val="90000"/>
              </a:lnSpc>
              <a:spcAft>
                <a:spcPct val="35000"/>
              </a:spcAft>
              <a:defRPr/>
            </a:pPr>
            <a:r>
              <a:rPr lang="fr-CA" sz="2200" b="1" dirty="0">
                <a:latin typeface="Calibri" panose="020F0502020204030204" pitchFamily="34" charset="0"/>
              </a:rPr>
              <a:t>RECHERCHER L’INFORMATION</a:t>
            </a:r>
          </a:p>
        </p:txBody>
      </p:sp>
      <p:sp>
        <p:nvSpPr>
          <p:cNvPr id="8" name="Forme libre 7"/>
          <p:cNvSpPr/>
          <p:nvPr/>
        </p:nvSpPr>
        <p:spPr>
          <a:xfrm>
            <a:off x="3321050" y="3019425"/>
            <a:ext cx="2393950" cy="900113"/>
          </a:xfrm>
          <a:custGeom>
            <a:avLst/>
            <a:gdLst>
              <a:gd name="connsiteX0" fmla="*/ 0 w 2603089"/>
              <a:gd name="connsiteY0" fmla="*/ 150019 h 900098"/>
              <a:gd name="connsiteX1" fmla="*/ 150019 w 2603089"/>
              <a:gd name="connsiteY1" fmla="*/ 0 h 900098"/>
              <a:gd name="connsiteX2" fmla="*/ 2453070 w 2603089"/>
              <a:gd name="connsiteY2" fmla="*/ 0 h 900098"/>
              <a:gd name="connsiteX3" fmla="*/ 2603089 w 2603089"/>
              <a:gd name="connsiteY3" fmla="*/ 150019 h 900098"/>
              <a:gd name="connsiteX4" fmla="*/ 2603089 w 2603089"/>
              <a:gd name="connsiteY4" fmla="*/ 750079 h 900098"/>
              <a:gd name="connsiteX5" fmla="*/ 2453070 w 2603089"/>
              <a:gd name="connsiteY5" fmla="*/ 900098 h 900098"/>
              <a:gd name="connsiteX6" fmla="*/ 150019 w 2603089"/>
              <a:gd name="connsiteY6" fmla="*/ 900098 h 900098"/>
              <a:gd name="connsiteX7" fmla="*/ 0 w 2603089"/>
              <a:gd name="connsiteY7" fmla="*/ 750079 h 900098"/>
              <a:gd name="connsiteX8" fmla="*/ 0 w 2603089"/>
              <a:gd name="connsiteY8" fmla="*/ 150019 h 900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3089" h="900098">
                <a:moveTo>
                  <a:pt x="0" y="150019"/>
                </a:moveTo>
                <a:cubicBezTo>
                  <a:pt x="0" y="67166"/>
                  <a:pt x="67166" y="0"/>
                  <a:pt x="150019" y="0"/>
                </a:cubicBezTo>
                <a:lnTo>
                  <a:pt x="2453070" y="0"/>
                </a:lnTo>
                <a:cubicBezTo>
                  <a:pt x="2535923" y="0"/>
                  <a:pt x="2603089" y="67166"/>
                  <a:pt x="2603089" y="150019"/>
                </a:cubicBezTo>
                <a:lnTo>
                  <a:pt x="2603089" y="750079"/>
                </a:lnTo>
                <a:cubicBezTo>
                  <a:pt x="2603089" y="832932"/>
                  <a:pt x="2535923" y="900098"/>
                  <a:pt x="2453070" y="900098"/>
                </a:cubicBezTo>
                <a:lnTo>
                  <a:pt x="150019" y="900098"/>
                </a:lnTo>
                <a:cubicBezTo>
                  <a:pt x="67166" y="900098"/>
                  <a:pt x="0" y="832932"/>
                  <a:pt x="0" y="750079"/>
                </a:cubicBezTo>
                <a:lnTo>
                  <a:pt x="0" y="150019"/>
                </a:lnTo>
                <a:close/>
              </a:path>
            </a:pathLst>
          </a:custGeom>
          <a:solidFill>
            <a:srgbClr val="FF6600"/>
          </a:solidFill>
        </p:spPr>
        <p:style>
          <a:lnRef idx="3">
            <a:schemeClr val="lt1"/>
          </a:lnRef>
          <a:fillRef idx="1">
            <a:schemeClr val="accent2"/>
          </a:fillRef>
          <a:effectRef idx="1">
            <a:schemeClr val="accent2"/>
          </a:effectRef>
          <a:fontRef idx="minor">
            <a:schemeClr val="lt1"/>
          </a:fontRef>
        </p:style>
        <p:txBody>
          <a:bodyPr lIns="127759" tIns="127759" rIns="127759" bIns="127759" spcCol="1270" anchor="ctr"/>
          <a:lstStyle/>
          <a:p>
            <a:pPr algn="ctr" defTabSz="977900">
              <a:lnSpc>
                <a:spcPct val="90000"/>
              </a:lnSpc>
              <a:spcAft>
                <a:spcPct val="35000"/>
              </a:spcAft>
              <a:defRPr/>
            </a:pPr>
            <a:r>
              <a:rPr lang="fr-CA" sz="2200" b="1" dirty="0">
                <a:latin typeface="Calibri" panose="020F0502020204030204" pitchFamily="34" charset="0"/>
              </a:rPr>
              <a:t>TRAITER L’INFORMATION</a:t>
            </a:r>
          </a:p>
        </p:txBody>
      </p:sp>
      <p:sp>
        <p:nvSpPr>
          <p:cNvPr id="9" name="Forme libre 8"/>
          <p:cNvSpPr/>
          <p:nvPr/>
        </p:nvSpPr>
        <p:spPr>
          <a:xfrm>
            <a:off x="5832475" y="3019425"/>
            <a:ext cx="2392363" cy="900113"/>
          </a:xfrm>
          <a:custGeom>
            <a:avLst/>
            <a:gdLst>
              <a:gd name="connsiteX0" fmla="*/ 0 w 2603089"/>
              <a:gd name="connsiteY0" fmla="*/ 150019 h 900098"/>
              <a:gd name="connsiteX1" fmla="*/ 150019 w 2603089"/>
              <a:gd name="connsiteY1" fmla="*/ 0 h 900098"/>
              <a:gd name="connsiteX2" fmla="*/ 2453070 w 2603089"/>
              <a:gd name="connsiteY2" fmla="*/ 0 h 900098"/>
              <a:gd name="connsiteX3" fmla="*/ 2603089 w 2603089"/>
              <a:gd name="connsiteY3" fmla="*/ 150019 h 900098"/>
              <a:gd name="connsiteX4" fmla="*/ 2603089 w 2603089"/>
              <a:gd name="connsiteY4" fmla="*/ 750079 h 900098"/>
              <a:gd name="connsiteX5" fmla="*/ 2453070 w 2603089"/>
              <a:gd name="connsiteY5" fmla="*/ 900098 h 900098"/>
              <a:gd name="connsiteX6" fmla="*/ 150019 w 2603089"/>
              <a:gd name="connsiteY6" fmla="*/ 900098 h 900098"/>
              <a:gd name="connsiteX7" fmla="*/ 0 w 2603089"/>
              <a:gd name="connsiteY7" fmla="*/ 750079 h 900098"/>
              <a:gd name="connsiteX8" fmla="*/ 0 w 2603089"/>
              <a:gd name="connsiteY8" fmla="*/ 150019 h 900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3089" h="900098">
                <a:moveTo>
                  <a:pt x="0" y="150019"/>
                </a:moveTo>
                <a:cubicBezTo>
                  <a:pt x="0" y="67166"/>
                  <a:pt x="67166" y="0"/>
                  <a:pt x="150019" y="0"/>
                </a:cubicBezTo>
                <a:lnTo>
                  <a:pt x="2453070" y="0"/>
                </a:lnTo>
                <a:cubicBezTo>
                  <a:pt x="2535923" y="0"/>
                  <a:pt x="2603089" y="67166"/>
                  <a:pt x="2603089" y="150019"/>
                </a:cubicBezTo>
                <a:lnTo>
                  <a:pt x="2603089" y="750079"/>
                </a:lnTo>
                <a:cubicBezTo>
                  <a:pt x="2603089" y="832932"/>
                  <a:pt x="2535923" y="900098"/>
                  <a:pt x="2453070" y="900098"/>
                </a:cubicBezTo>
                <a:lnTo>
                  <a:pt x="150019" y="900098"/>
                </a:lnTo>
                <a:cubicBezTo>
                  <a:pt x="67166" y="900098"/>
                  <a:pt x="0" y="832932"/>
                  <a:pt x="0" y="750079"/>
                </a:cubicBezTo>
                <a:lnTo>
                  <a:pt x="0" y="150019"/>
                </a:lnTo>
                <a:close/>
              </a:path>
            </a:pathLst>
          </a:custGeom>
          <a:solidFill>
            <a:srgbClr val="0066CC"/>
          </a:solidFill>
        </p:spPr>
        <p:style>
          <a:lnRef idx="3">
            <a:schemeClr val="lt1"/>
          </a:lnRef>
          <a:fillRef idx="1">
            <a:schemeClr val="accent2"/>
          </a:fillRef>
          <a:effectRef idx="1">
            <a:schemeClr val="accent2"/>
          </a:effectRef>
          <a:fontRef idx="minor">
            <a:schemeClr val="lt1"/>
          </a:fontRef>
        </p:style>
        <p:txBody>
          <a:bodyPr lIns="127759" tIns="127759" rIns="127759" bIns="127759" spcCol="1270" anchor="ctr"/>
          <a:lstStyle/>
          <a:p>
            <a:pPr algn="ctr" defTabSz="977900">
              <a:lnSpc>
                <a:spcPct val="90000"/>
              </a:lnSpc>
              <a:spcAft>
                <a:spcPct val="35000"/>
              </a:spcAft>
              <a:defRPr/>
            </a:pPr>
            <a:r>
              <a:rPr lang="fr-CA" sz="2200" b="1" dirty="0">
                <a:latin typeface="Calibri" panose="020F0502020204030204" pitchFamily="34" charset="0"/>
              </a:rPr>
              <a:t>PRÉSENTER L’INFORMATION</a:t>
            </a:r>
          </a:p>
        </p:txBody>
      </p:sp>
      <p:sp>
        <p:nvSpPr>
          <p:cNvPr id="3" name="Titre 2"/>
          <p:cNvSpPr>
            <a:spLocks noGrp="1"/>
          </p:cNvSpPr>
          <p:nvPr>
            <p:ph type="title"/>
          </p:nvPr>
        </p:nvSpPr>
        <p:spPr/>
        <p:txBody>
          <a:bodyPr/>
          <a:lstStyle/>
          <a:p>
            <a:pPr fontAlgn="auto">
              <a:spcAft>
                <a:spcPts val="0"/>
              </a:spcAft>
              <a:defRPr/>
            </a:pPr>
            <a:r>
              <a:rPr lang="fr-CA" dirty="0" smtClean="0"/>
              <a:t>Aperçu</a:t>
            </a:r>
            <a:endParaRPr lang="fr-CA" dirty="0"/>
          </a:p>
        </p:txBody>
      </p:sp>
      <p:sp>
        <p:nvSpPr>
          <p:cNvPr id="26631"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0530185-774F-4CFE-BD8D-35F79E3026A0}" type="slidenum">
              <a:rPr lang="fr-CA" altLang="fr-FR">
                <a:solidFill>
                  <a:srgbClr val="FFFFFF"/>
                </a:solidFill>
              </a:rPr>
              <a:pPr eaLnBrk="1" hangingPunct="1"/>
              <a:t>14</a:t>
            </a:fld>
            <a:endParaRPr lang="fr-CA" altLang="fr-FR">
              <a:solidFill>
                <a:srgbClr val="FFFFFF"/>
              </a:solidFill>
            </a:endParaRPr>
          </a:p>
        </p:txBody>
      </p:sp>
      <p:sp>
        <p:nvSpPr>
          <p:cNvPr id="2" name="Rectangle avec flèche vers le bas 1"/>
          <p:cNvSpPr/>
          <p:nvPr/>
        </p:nvSpPr>
        <p:spPr>
          <a:xfrm>
            <a:off x="2122488" y="1484313"/>
            <a:ext cx="4827587" cy="1296615"/>
          </a:xfrm>
          <a:prstGeom prst="downArrowCallout">
            <a:avLst/>
          </a:prstGeom>
          <a:solidFill>
            <a:srgbClr val="800080"/>
          </a:solidFill>
        </p:spPr>
        <p:style>
          <a:lnRef idx="3">
            <a:schemeClr val="lt1"/>
          </a:lnRef>
          <a:fillRef idx="1">
            <a:schemeClr val="accent2"/>
          </a:fillRef>
          <a:effectRef idx="1">
            <a:schemeClr val="accent2"/>
          </a:effectRef>
          <a:fontRef idx="minor">
            <a:schemeClr val="lt1"/>
          </a:fontRef>
        </p:style>
        <p:txBody>
          <a:bodyPr anchor="ctr"/>
          <a:lstStyle/>
          <a:p>
            <a:pPr algn="ctr">
              <a:defRPr/>
            </a:pPr>
            <a:r>
              <a:rPr lang="fr-FR" sz="2400" b="1" dirty="0">
                <a:solidFill>
                  <a:srgbClr val="F7F7F7"/>
                </a:solidFill>
                <a:latin typeface="Calibri" panose="020F0502020204030204" pitchFamily="34" charset="0"/>
              </a:rPr>
              <a:t>TRAVAILLER EN RÉSEAU</a:t>
            </a:r>
          </a:p>
        </p:txBody>
      </p:sp>
      <p:sp>
        <p:nvSpPr>
          <p:cNvPr id="19" name="Rectangle avec flèche vers le haut 18"/>
          <p:cNvSpPr/>
          <p:nvPr/>
        </p:nvSpPr>
        <p:spPr>
          <a:xfrm>
            <a:off x="2122488" y="4137205"/>
            <a:ext cx="4827587" cy="1361133"/>
          </a:xfrm>
          <a:prstGeom prst="upArrowCallout">
            <a:avLst/>
          </a:prstGeom>
          <a:solidFill>
            <a:srgbClr val="FF0000"/>
          </a:solidFill>
        </p:spPr>
        <p:style>
          <a:lnRef idx="3">
            <a:schemeClr val="lt1"/>
          </a:lnRef>
          <a:fillRef idx="1">
            <a:schemeClr val="accent2"/>
          </a:fillRef>
          <a:effectRef idx="1">
            <a:schemeClr val="accent2"/>
          </a:effectRef>
          <a:fontRef idx="minor">
            <a:schemeClr val="lt1"/>
          </a:fontRef>
        </p:style>
        <p:txBody>
          <a:bodyPr anchor="b"/>
          <a:lstStyle/>
          <a:p>
            <a:pPr algn="ctr">
              <a:spcBef>
                <a:spcPts val="0"/>
              </a:spcBef>
              <a:spcAft>
                <a:spcPts val="2400"/>
              </a:spcAft>
              <a:defRPr/>
            </a:pPr>
            <a:r>
              <a:rPr lang="fr-FR" sz="2400" b="1" dirty="0">
                <a:solidFill>
                  <a:srgbClr val="F7F7F7"/>
                </a:solidFill>
                <a:latin typeface="Calibri" panose="020F0502020204030204" pitchFamily="34" charset="0"/>
              </a:rPr>
              <a:t>EXPLOITER LES TIC DE MANIÈRE </a:t>
            </a:r>
            <a:br>
              <a:rPr lang="fr-FR" sz="2400" b="1" dirty="0">
                <a:solidFill>
                  <a:srgbClr val="F7F7F7"/>
                </a:solidFill>
                <a:latin typeface="Calibri" panose="020F0502020204030204" pitchFamily="34" charset="0"/>
              </a:rPr>
            </a:br>
            <a:r>
              <a:rPr lang="fr-FR" sz="2400" b="1" dirty="0">
                <a:solidFill>
                  <a:srgbClr val="F7F7F7"/>
                </a:solidFill>
                <a:latin typeface="Calibri" panose="020F0502020204030204" pitchFamily="34" charset="0"/>
              </a:rPr>
              <a:t>EFFICACE ET RESPONSABLE</a:t>
            </a:r>
          </a:p>
        </p:txBody>
      </p:sp>
      <p:sp>
        <p:nvSpPr>
          <p:cNvPr id="11" name="ZoneTexte 10"/>
          <p:cNvSpPr txBox="1"/>
          <p:nvPr/>
        </p:nvSpPr>
        <p:spPr>
          <a:xfrm>
            <a:off x="539552" y="5573838"/>
            <a:ext cx="8136903" cy="523220"/>
          </a:xfrm>
          <a:prstGeom prst="rect">
            <a:avLst/>
          </a:prstGeom>
          <a:noFill/>
        </p:spPr>
        <p:txBody>
          <a:bodyPr wrap="square">
            <a:spAutoFit/>
          </a:bodyPr>
          <a:lstStyle/>
          <a:p>
            <a:pPr algn="ctr">
              <a:defRPr/>
            </a:pPr>
            <a:r>
              <a:rPr lang="fr-CA" sz="2800" dirty="0">
                <a:latin typeface="Calibri" panose="020F0502020204030204" pitchFamily="34" charset="0"/>
                <a:hlinkClick r:id="rId3"/>
              </a:rPr>
              <a:t>Consulter le Profil TIC des étudiants </a:t>
            </a:r>
            <a:r>
              <a:rPr lang="fr-CA" sz="2800" dirty="0" smtClean="0">
                <a:latin typeface="Calibri" panose="020F0502020204030204" pitchFamily="34" charset="0"/>
                <a:hlinkClick r:id="rId3"/>
              </a:rPr>
              <a:t>du collégial</a:t>
            </a:r>
            <a:endParaRPr lang="fr-CA" sz="2800" dirty="0">
              <a:latin typeface="Calibri" panose="020F0502020204030204" pitchFamily="34" charset="0"/>
            </a:endParaRPr>
          </a:p>
        </p:txBody>
      </p:sp>
      <p:sp>
        <p:nvSpPr>
          <p:cNvPr id="13" name="Arrondir un rectangle avec un coin du même côté 12"/>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18003788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childTnLst>
                                </p:cTn>
                              </p:par>
                            </p:childTnLst>
                          </p:cTn>
                        </p:par>
                        <p:par>
                          <p:cTn id="13" fill="hold" nodeType="afterGroup">
                            <p:stCondLst>
                              <p:cond delay="150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750"/>
                                        <p:tgtEl>
                                          <p:spTgt spid="8"/>
                                        </p:tgtEl>
                                      </p:cBhvr>
                                    </p:animEffect>
                                  </p:childTnLst>
                                </p:cTn>
                              </p:par>
                            </p:childTnLst>
                          </p:cTn>
                        </p:par>
                        <p:par>
                          <p:cTn id="17" fill="hold" nodeType="afterGroup">
                            <p:stCondLst>
                              <p:cond delay="2500"/>
                            </p:stCondLst>
                            <p:childTnLst>
                              <p:par>
                                <p:cTn id="18" presetID="10" presetClass="entr" presetSubtype="0" fill="hold" grpId="0" nodeType="afterEffect">
                                  <p:stCondLst>
                                    <p:cond delay="25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750"/>
                                        <p:tgtEl>
                                          <p:spTgt spid="9"/>
                                        </p:tgtEl>
                                      </p:cBhvr>
                                    </p:animEffect>
                                  </p:childTnLst>
                                </p:cTn>
                              </p:par>
                            </p:childTnLst>
                          </p:cTn>
                        </p:par>
                        <p:par>
                          <p:cTn id="21" fill="hold" nodeType="afterGroup">
                            <p:stCondLst>
                              <p:cond delay="3500"/>
                            </p:stCondLst>
                            <p:childTnLst>
                              <p:par>
                                <p:cTn id="22" presetID="22" presetClass="entr" presetSubtype="1" fill="hold" grpId="0" nodeType="afterEffect">
                                  <p:stCondLst>
                                    <p:cond delay="250"/>
                                  </p:stCondLst>
                                  <p:childTnLst>
                                    <p:set>
                                      <p:cBhvr>
                                        <p:cTn id="23" dur="1" fill="hold">
                                          <p:stCondLst>
                                            <p:cond delay="0"/>
                                          </p:stCondLst>
                                        </p:cTn>
                                        <p:tgtEl>
                                          <p:spTgt spid="2"/>
                                        </p:tgtEl>
                                        <p:attrNameLst>
                                          <p:attrName>style.visibility</p:attrName>
                                        </p:attrNameLst>
                                      </p:cBhvr>
                                      <p:to>
                                        <p:strVal val="visible"/>
                                      </p:to>
                                    </p:set>
                                    <p:animEffect transition="in" filter="wipe(up)">
                                      <p:cBhvr>
                                        <p:cTn id="24" dur="750"/>
                                        <p:tgtEl>
                                          <p:spTgt spid="2"/>
                                        </p:tgtEl>
                                      </p:cBhvr>
                                    </p:animEffect>
                                  </p:childTnLst>
                                </p:cTn>
                              </p:par>
                            </p:childTnLst>
                          </p:cTn>
                        </p:par>
                        <p:par>
                          <p:cTn id="25" fill="hold" nodeType="afterGroup">
                            <p:stCondLst>
                              <p:cond delay="4500"/>
                            </p:stCondLst>
                            <p:childTnLst>
                              <p:par>
                                <p:cTn id="26" presetID="22" presetClass="entr" presetSubtype="4" fill="hold" grpId="0" nodeType="afterEffect">
                                  <p:stCondLst>
                                    <p:cond delay="250"/>
                                  </p:stCondLst>
                                  <p:childTnLst>
                                    <p:set>
                                      <p:cBhvr>
                                        <p:cTn id="27" dur="1" fill="hold">
                                          <p:stCondLst>
                                            <p:cond delay="0"/>
                                          </p:stCondLst>
                                        </p:cTn>
                                        <p:tgtEl>
                                          <p:spTgt spid="19"/>
                                        </p:tgtEl>
                                        <p:attrNameLst>
                                          <p:attrName>style.visibility</p:attrName>
                                        </p:attrNameLst>
                                      </p:cBhvr>
                                      <p:to>
                                        <p:strVal val="visible"/>
                                      </p:to>
                                    </p:set>
                                    <p:animEffect transition="in" filter="wipe(down)">
                                      <p:cBhvr>
                                        <p:cTn id="28" dur="750"/>
                                        <p:tgtEl>
                                          <p:spTgt spid="19"/>
                                        </p:tgtEl>
                                      </p:cBhvr>
                                    </p:animEffect>
                                  </p:childTnLst>
                                </p:cTn>
                              </p:par>
                            </p:childTnLst>
                          </p:cTn>
                        </p:par>
                        <p:par>
                          <p:cTn id="29" fill="hold" nodeType="afterGroup">
                            <p:stCondLst>
                              <p:cond delay="5500"/>
                            </p:stCondLst>
                            <p:childTnLst>
                              <p:par>
                                <p:cTn id="30" presetID="1"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2" grpId="0" animBg="1"/>
      <p:bldP spid="19"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pPr fontAlgn="auto">
              <a:spcAft>
                <a:spcPts val="0"/>
              </a:spcAft>
              <a:defRPr/>
            </a:pPr>
            <a:r>
              <a:rPr lang="fr-CA" dirty="0" smtClean="0"/>
              <a:t>Aperçu</a:t>
            </a:r>
          </a:p>
        </p:txBody>
      </p:sp>
      <p:sp>
        <p:nvSpPr>
          <p:cNvPr id="3" name="Espace réservé du contenu 2"/>
          <p:cNvSpPr>
            <a:spLocks noGrp="1"/>
          </p:cNvSpPr>
          <p:nvPr>
            <p:ph idx="1"/>
            <p:custDataLst>
              <p:tags r:id="rId2"/>
            </p:custDataLst>
          </p:nvPr>
        </p:nvSpPr>
        <p:spPr/>
        <p:txBody>
          <a:bodyPr/>
          <a:lstStyle/>
          <a:p>
            <a:r>
              <a:rPr lang="fr-CA" altLang="fr-FR" dirty="0" smtClean="0"/>
              <a:t>Structure à trois niveaux:</a:t>
            </a:r>
          </a:p>
          <a:p>
            <a:endParaRPr lang="fr-CA" altLang="fr-FR" dirty="0" smtClean="0"/>
          </a:p>
          <a:p>
            <a:endParaRPr lang="fr-CA" altLang="fr-FR" dirty="0" smtClean="0"/>
          </a:p>
          <a:p>
            <a:endParaRPr lang="fr-CA" altLang="fr-FR" dirty="0" smtClean="0"/>
          </a:p>
          <a:p>
            <a:pPr marL="0" indent="0">
              <a:buNone/>
            </a:pPr>
            <a:endParaRPr lang="fr-CA" altLang="fr-FR" dirty="0" smtClean="0"/>
          </a:p>
          <a:p>
            <a:pPr lvl="1"/>
            <a:r>
              <a:rPr lang="fr-CA" altLang="fr-FR" dirty="0" smtClean="0"/>
              <a:t>Possibilité d’étaler la maîtrise des objectifs d’une habileté dans plus d’un cours</a:t>
            </a:r>
          </a:p>
          <a:p>
            <a:pPr lvl="1"/>
            <a:r>
              <a:rPr lang="fr-CA" altLang="fr-FR" dirty="0"/>
              <a:t>F</a:t>
            </a:r>
            <a:r>
              <a:rPr lang="fr-CA" altLang="fr-FR" dirty="0" smtClean="0"/>
              <a:t>acilement intégrable dans les compétences des plans-cadres</a:t>
            </a:r>
          </a:p>
          <a:p>
            <a:endParaRPr lang="fr-CA" altLang="fr-FR" dirty="0" smtClean="0"/>
          </a:p>
        </p:txBody>
      </p:sp>
      <p:sp>
        <p:nvSpPr>
          <p:cNvPr id="27652"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2CEB05A-B26F-461D-809D-7028C959A193}" type="slidenum">
              <a:rPr lang="fr-CA" altLang="fr-FR">
                <a:solidFill>
                  <a:srgbClr val="FFFFFF"/>
                </a:solidFill>
                <a:latin typeface="Calibri" panose="020F0502020204030204" pitchFamily="34" charset="0"/>
              </a:rPr>
              <a:pPr eaLnBrk="1" hangingPunct="1"/>
              <a:t>15</a:t>
            </a:fld>
            <a:endParaRPr lang="fr-CA" altLang="fr-FR">
              <a:solidFill>
                <a:srgbClr val="FFFFFF"/>
              </a:solidFill>
              <a:latin typeface="Calibri" panose="020F0502020204030204" pitchFamily="34" charset="0"/>
            </a:endParaRPr>
          </a:p>
        </p:txBody>
      </p:sp>
      <p:grpSp>
        <p:nvGrpSpPr>
          <p:cNvPr id="22" name="Groupe 21"/>
          <p:cNvGrpSpPr>
            <a:grpSpLocks/>
          </p:cNvGrpSpPr>
          <p:nvPr/>
        </p:nvGrpSpPr>
        <p:grpSpPr bwMode="auto">
          <a:xfrm>
            <a:off x="1655763" y="2133600"/>
            <a:ext cx="6084887" cy="2182357"/>
            <a:chOff x="1187624" y="2312876"/>
            <a:chExt cx="6732748" cy="2728080"/>
          </a:xfrm>
        </p:grpSpPr>
        <p:sp>
          <p:nvSpPr>
            <p:cNvPr id="8" name="Rectangle à coins arrondis 7"/>
            <p:cNvSpPr/>
            <p:nvPr/>
          </p:nvSpPr>
          <p:spPr>
            <a:xfrm>
              <a:off x="1187624" y="3138417"/>
              <a:ext cx="2304557" cy="43658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fr-CA" sz="2400" b="1" dirty="0">
                  <a:latin typeface="Calibri" panose="020F0502020204030204" pitchFamily="34" charset="0"/>
                </a:rPr>
                <a:t>Habileté</a:t>
              </a:r>
            </a:p>
          </p:txBody>
        </p:sp>
        <p:sp>
          <p:nvSpPr>
            <p:cNvPr id="10" name="Rectangle à coins arrondis 9"/>
            <p:cNvSpPr/>
            <p:nvPr/>
          </p:nvSpPr>
          <p:spPr>
            <a:xfrm>
              <a:off x="1187624" y="3678193"/>
              <a:ext cx="2304557" cy="4365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sz="2400" b="1" dirty="0">
                  <a:latin typeface="Calibri" panose="020F0502020204030204" pitchFamily="34" charset="0"/>
                </a:rPr>
                <a:t>Objectif</a:t>
              </a:r>
            </a:p>
          </p:txBody>
        </p:sp>
        <p:sp>
          <p:nvSpPr>
            <p:cNvPr id="11" name="Rectangle à coins arrondis 10"/>
            <p:cNvSpPr/>
            <p:nvPr/>
          </p:nvSpPr>
          <p:spPr>
            <a:xfrm>
              <a:off x="1187624" y="4253690"/>
              <a:ext cx="2304557" cy="43856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fr-CA" sz="2400" b="1" dirty="0">
                  <a:latin typeface="Calibri" panose="020F0502020204030204" pitchFamily="34" charset="0"/>
                </a:rPr>
                <a:t>Tâche</a:t>
              </a:r>
            </a:p>
          </p:txBody>
        </p:sp>
        <p:grpSp>
          <p:nvGrpSpPr>
            <p:cNvPr id="27660" name="Groupe 14"/>
            <p:cNvGrpSpPr>
              <a:grpSpLocks/>
            </p:cNvGrpSpPr>
            <p:nvPr/>
          </p:nvGrpSpPr>
          <p:grpSpPr bwMode="auto">
            <a:xfrm>
              <a:off x="3452516" y="2932875"/>
              <a:ext cx="4467856" cy="1038797"/>
              <a:chOff x="3668540" y="4159916"/>
              <a:chExt cx="4467856" cy="1038797"/>
            </a:xfrm>
          </p:grpSpPr>
          <p:sp>
            <p:nvSpPr>
              <p:cNvPr id="12" name="Rectangle à coins arrondis 11"/>
              <p:cNvSpPr/>
              <p:nvPr/>
            </p:nvSpPr>
            <p:spPr>
              <a:xfrm>
                <a:off x="4175440" y="4363473"/>
                <a:ext cx="3960956" cy="438568"/>
              </a:xfrm>
              <a:prstGeom prst="round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fr-CA" sz="2400" b="1" dirty="0">
                    <a:latin typeface="Calibri" panose="020F0502020204030204" pitchFamily="34" charset="0"/>
                  </a:rPr>
                  <a:t>Compétence</a:t>
                </a:r>
              </a:p>
            </p:txBody>
          </p:sp>
          <p:sp>
            <p:nvSpPr>
              <p:cNvPr id="9" name="ZoneTexte 8"/>
              <p:cNvSpPr txBox="1"/>
              <p:nvPr/>
            </p:nvSpPr>
            <p:spPr>
              <a:xfrm>
                <a:off x="3668540" y="4159916"/>
                <a:ext cx="543100" cy="1038797"/>
              </a:xfrm>
              <a:prstGeom prst="rect">
                <a:avLst/>
              </a:prstGeom>
              <a:noFill/>
            </p:spPr>
            <p:txBody>
              <a:bodyPr wrap="none">
                <a:spAutoFit/>
              </a:bodyPr>
              <a:lstStyle/>
              <a:p>
                <a:pPr algn="ctr">
                  <a:defRPr/>
                </a:pPr>
                <a:r>
                  <a:rPr lang="fr-CA"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alibri" panose="020F0502020204030204" pitchFamily="34" charset="0"/>
                  </a:rPr>
                  <a:t>≈</a:t>
                </a:r>
              </a:p>
            </p:txBody>
          </p:sp>
        </p:grpSp>
        <p:grpSp>
          <p:nvGrpSpPr>
            <p:cNvPr id="27661" name="Groupe 17"/>
            <p:cNvGrpSpPr>
              <a:grpSpLocks/>
            </p:cNvGrpSpPr>
            <p:nvPr/>
          </p:nvGrpSpPr>
          <p:grpSpPr bwMode="auto">
            <a:xfrm>
              <a:off x="3452516" y="3453137"/>
              <a:ext cx="4467856" cy="1038797"/>
              <a:chOff x="3668540" y="4680178"/>
              <a:chExt cx="4467856" cy="1038797"/>
            </a:xfrm>
          </p:grpSpPr>
          <p:sp>
            <p:nvSpPr>
              <p:cNvPr id="13" name="Rectangle à coins arrondis 12"/>
              <p:cNvSpPr/>
              <p:nvPr/>
            </p:nvSpPr>
            <p:spPr>
              <a:xfrm>
                <a:off x="4175440" y="4905234"/>
                <a:ext cx="3960956" cy="4365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sz="2400" b="1" dirty="0">
                    <a:latin typeface="Calibri" panose="020F0502020204030204" pitchFamily="34" charset="0"/>
                  </a:rPr>
                  <a:t>Élément de compétence</a:t>
                </a:r>
              </a:p>
            </p:txBody>
          </p:sp>
          <p:sp>
            <p:nvSpPr>
              <p:cNvPr id="16" name="ZoneTexte 15"/>
              <p:cNvSpPr txBox="1"/>
              <p:nvPr/>
            </p:nvSpPr>
            <p:spPr>
              <a:xfrm>
                <a:off x="3668540" y="4680178"/>
                <a:ext cx="543100" cy="1038797"/>
              </a:xfrm>
              <a:prstGeom prst="rect">
                <a:avLst/>
              </a:prstGeom>
              <a:noFill/>
            </p:spPr>
            <p:txBody>
              <a:bodyPr wrap="none">
                <a:spAutoFit/>
              </a:bodyPr>
              <a:lstStyle/>
              <a:p>
                <a:pPr algn="ctr">
                  <a:defRPr/>
                </a:pPr>
                <a:r>
                  <a:rPr lang="fr-CA"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alibri" panose="020F0502020204030204" pitchFamily="34" charset="0"/>
                  </a:rPr>
                  <a:t>≈</a:t>
                </a:r>
              </a:p>
            </p:txBody>
          </p:sp>
        </p:grpSp>
        <p:grpSp>
          <p:nvGrpSpPr>
            <p:cNvPr id="27662" name="Groupe 18"/>
            <p:cNvGrpSpPr>
              <a:grpSpLocks/>
            </p:cNvGrpSpPr>
            <p:nvPr/>
          </p:nvGrpSpPr>
          <p:grpSpPr bwMode="auto">
            <a:xfrm>
              <a:off x="3452516" y="4002159"/>
              <a:ext cx="4467856" cy="1038797"/>
              <a:chOff x="3668540" y="5229200"/>
              <a:chExt cx="4467856" cy="1038797"/>
            </a:xfrm>
          </p:grpSpPr>
          <p:sp>
            <p:nvSpPr>
              <p:cNvPr id="14" name="Rectangle à coins arrondis 13"/>
              <p:cNvSpPr/>
              <p:nvPr/>
            </p:nvSpPr>
            <p:spPr>
              <a:xfrm>
                <a:off x="4175440" y="5480731"/>
                <a:ext cx="3960956" cy="43856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fr-CA" sz="2400" b="1" dirty="0">
                    <a:latin typeface="Calibri" panose="020F0502020204030204" pitchFamily="34" charset="0"/>
                  </a:rPr>
                  <a:t>Critère de performance</a:t>
                </a:r>
              </a:p>
            </p:txBody>
          </p:sp>
          <p:sp>
            <p:nvSpPr>
              <p:cNvPr id="17" name="ZoneTexte 16"/>
              <p:cNvSpPr txBox="1"/>
              <p:nvPr/>
            </p:nvSpPr>
            <p:spPr>
              <a:xfrm>
                <a:off x="3668540" y="5229200"/>
                <a:ext cx="543100" cy="1038797"/>
              </a:xfrm>
              <a:prstGeom prst="rect">
                <a:avLst/>
              </a:prstGeom>
              <a:noFill/>
            </p:spPr>
            <p:txBody>
              <a:bodyPr wrap="none">
                <a:spAutoFit/>
              </a:bodyPr>
              <a:lstStyle/>
              <a:p>
                <a:pPr algn="ctr">
                  <a:defRPr/>
                </a:pPr>
                <a:r>
                  <a:rPr lang="fr-CA"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alibri" panose="020F0502020204030204" pitchFamily="34" charset="0"/>
                  </a:rPr>
                  <a:t>≈</a:t>
                </a:r>
              </a:p>
            </p:txBody>
          </p:sp>
        </p:grpSp>
        <p:sp>
          <p:nvSpPr>
            <p:cNvPr id="20" name="Rectangle à coins arrondis 19"/>
            <p:cNvSpPr/>
            <p:nvPr/>
          </p:nvSpPr>
          <p:spPr>
            <a:xfrm>
              <a:off x="1187624" y="2312876"/>
              <a:ext cx="2304557" cy="436584"/>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sz="2400" b="1" dirty="0">
                  <a:latin typeface="Calibri" panose="020F0502020204030204" pitchFamily="34" charset="0"/>
                </a:rPr>
                <a:t>Profil TIC </a:t>
              </a:r>
            </a:p>
          </p:txBody>
        </p:sp>
        <p:sp>
          <p:nvSpPr>
            <p:cNvPr id="24" name="Rectangle à coins arrondis 23"/>
            <p:cNvSpPr/>
            <p:nvPr/>
          </p:nvSpPr>
          <p:spPr>
            <a:xfrm>
              <a:off x="3985763" y="2312876"/>
              <a:ext cx="3934609" cy="436584"/>
            </a:xfrm>
            <a:prstGeom prst="roundRect">
              <a:avLst/>
            </a:prstGeom>
            <a:solidFill>
              <a:srgbClr val="FF6600"/>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fr-CA" sz="2400" b="1" dirty="0">
                  <a:latin typeface="Calibri" panose="020F0502020204030204" pitchFamily="34" charset="0"/>
                </a:rPr>
                <a:t>Devis ministériel</a:t>
              </a:r>
            </a:p>
          </p:txBody>
        </p:sp>
      </p:grpSp>
      <p:sp>
        <p:nvSpPr>
          <p:cNvPr id="23" name="Arrondir un rectangle avec un coin du même côté 22"/>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2359736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childTnLst>
                                </p:cTn>
                              </p:par>
                            </p:childTnLst>
                          </p:cTn>
                        </p:par>
                      </p:childTnLst>
                    </p:cTn>
                  </p:par>
                  <p:par>
                    <p:cTn id="11" fill="hold">
                      <p:stCondLst>
                        <p:cond delay="indefinite"/>
                      </p:stCondLst>
                      <p:childTnLst>
                        <p:par>
                          <p:cTn id="12" fill="hold" nodeType="after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10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200900" y="1268413"/>
            <a:ext cx="2771775" cy="371475"/>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dirty="0">
              <a:solidFill>
                <a:srgbClr val="FFFFFF"/>
              </a:solidFill>
            </a:endParaRPr>
          </a:p>
        </p:txBody>
      </p:sp>
      <p:sp>
        <p:nvSpPr>
          <p:cNvPr id="30724"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6D81570-6273-4BFA-BB30-253E6F9519CE}" type="slidenum">
              <a:rPr lang="fr-CA" altLang="fr-FR">
                <a:solidFill>
                  <a:srgbClr val="FFFFFF"/>
                </a:solidFill>
              </a:rPr>
              <a:pPr eaLnBrk="1" hangingPunct="1"/>
              <a:t>16</a:t>
            </a:fld>
            <a:endParaRPr lang="fr-CA" altLang="fr-FR">
              <a:solidFill>
                <a:srgbClr val="FFFFFF"/>
              </a:solidFill>
            </a:endParaRPr>
          </a:p>
        </p:txBody>
      </p:sp>
      <p:pic>
        <p:nvPicPr>
          <p:cNvPr id="30725" name="Picture 2" descr="C:\Users\nicoco\AppData\Local\Microsoft\Windows\Temporary Internet Files\Content.IE5\HM9DJO59\MC9004078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884704"/>
            <a:ext cx="6789738" cy="519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Rectangle à coins arrondis 34"/>
          <p:cNvSpPr/>
          <p:nvPr/>
        </p:nvSpPr>
        <p:spPr>
          <a:xfrm>
            <a:off x="2541142" y="2121913"/>
            <a:ext cx="1979612" cy="7191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rgbClr val="FFFFFF"/>
                </a:solidFill>
                <a:latin typeface="Calibri" panose="020F0502020204030204" pitchFamily="34" charset="0"/>
              </a:rPr>
              <a:t>Habiletés technologiques</a:t>
            </a:r>
          </a:p>
        </p:txBody>
      </p:sp>
      <p:sp>
        <p:nvSpPr>
          <p:cNvPr id="37" name="ZoneTexte 36"/>
          <p:cNvSpPr txBox="1"/>
          <p:nvPr/>
        </p:nvSpPr>
        <p:spPr>
          <a:xfrm>
            <a:off x="7092280" y="1764105"/>
            <a:ext cx="1655676" cy="584775"/>
          </a:xfrm>
          <a:prstGeom prst="rect">
            <a:avLst/>
          </a:prstGeom>
          <a:noFill/>
        </p:spPr>
        <p:txBody>
          <a:bodyPr wrap="square">
            <a:spAutoFit/>
          </a:bodyPr>
          <a:lstStyle/>
          <a:p>
            <a:pPr algn="ctr">
              <a:defRPr/>
            </a:pPr>
            <a:r>
              <a:rPr lang="fr-CA"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n-lt"/>
              </a:rPr>
              <a:t>Avant</a:t>
            </a:r>
            <a:endParaRPr lang="fr-CA" sz="32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n-lt"/>
            </a:endParaRPr>
          </a:p>
        </p:txBody>
      </p:sp>
      <p:sp>
        <p:nvSpPr>
          <p:cNvPr id="40" name="ZoneTexte 39"/>
          <p:cNvSpPr txBox="1"/>
          <p:nvPr/>
        </p:nvSpPr>
        <p:spPr>
          <a:xfrm>
            <a:off x="6804248" y="2340169"/>
            <a:ext cx="2355278" cy="584775"/>
          </a:xfrm>
          <a:prstGeom prst="rect">
            <a:avLst/>
          </a:prstGeom>
          <a:noFill/>
        </p:spPr>
        <p:txBody>
          <a:bodyPr wrap="square">
            <a:spAutoFit/>
          </a:bodyPr>
          <a:lstStyle/>
          <a:p>
            <a:pPr algn="ctr">
              <a:defRPr/>
            </a:pPr>
            <a:r>
              <a:rPr lang="fr-CA" sz="3200" b="1" dirty="0" smtClean="0">
                <a:ln w="17780" cmpd="sng">
                  <a:solidFill>
                    <a:schemeClr val="accent1">
                      <a:tint val="3000"/>
                    </a:schemeClr>
                  </a:solidFill>
                  <a:prstDash val="solid"/>
                  <a:miter lim="800000"/>
                </a:ln>
                <a:solidFill>
                  <a:srgbClr val="FF6600"/>
                </a:solidFill>
                <a:effectLst>
                  <a:outerShdw blurRad="55000" dist="50800" dir="5400000" algn="tl">
                    <a:srgbClr val="000000">
                      <a:alpha val="33000"/>
                    </a:srgbClr>
                  </a:outerShdw>
                </a:effectLst>
                <a:latin typeface="+mn-lt"/>
              </a:rPr>
              <a:t>Maintenant</a:t>
            </a:r>
            <a:endParaRPr lang="fr-CA" sz="3200" b="1" dirty="0">
              <a:ln w="17780" cmpd="sng">
                <a:solidFill>
                  <a:schemeClr val="accent1">
                    <a:tint val="3000"/>
                  </a:schemeClr>
                </a:solidFill>
                <a:prstDash val="solid"/>
                <a:miter lim="800000"/>
              </a:ln>
              <a:solidFill>
                <a:srgbClr val="FF6600"/>
              </a:solidFill>
              <a:effectLst>
                <a:outerShdw blurRad="55000" dist="50800" dir="5400000" algn="tl">
                  <a:srgbClr val="000000">
                    <a:alpha val="33000"/>
                  </a:srgbClr>
                </a:outerShdw>
              </a:effectLst>
              <a:latin typeface="+mn-lt"/>
            </a:endParaRPr>
          </a:p>
        </p:txBody>
      </p:sp>
      <p:grpSp>
        <p:nvGrpSpPr>
          <p:cNvPr id="3" name="Grouper 2"/>
          <p:cNvGrpSpPr>
            <a:grpSpLocks/>
          </p:cNvGrpSpPr>
          <p:nvPr/>
        </p:nvGrpSpPr>
        <p:grpSpPr bwMode="auto">
          <a:xfrm>
            <a:off x="309117" y="4101525"/>
            <a:ext cx="6372225" cy="720725"/>
            <a:chOff x="935596" y="4149080"/>
            <a:chExt cx="6372708" cy="720483"/>
          </a:xfrm>
        </p:grpSpPr>
        <p:sp>
          <p:nvSpPr>
            <p:cNvPr id="29" name="Rectangle à coins arrondis 28"/>
            <p:cNvSpPr/>
            <p:nvPr/>
          </p:nvSpPr>
          <p:spPr>
            <a:xfrm>
              <a:off x="935596" y="4149080"/>
              <a:ext cx="1979762" cy="720483"/>
            </a:xfrm>
            <a:prstGeom prst="roundRect">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rgbClr val="FFFFFF"/>
                  </a:solidFill>
                  <a:latin typeface="Calibri" panose="020F0502020204030204" pitchFamily="34" charset="0"/>
                </a:rPr>
                <a:t>Habiletés informationnelles</a:t>
              </a:r>
            </a:p>
          </p:txBody>
        </p:sp>
        <p:sp>
          <p:nvSpPr>
            <p:cNvPr id="32" name="Rectangle à coins arrondis 31"/>
            <p:cNvSpPr/>
            <p:nvPr/>
          </p:nvSpPr>
          <p:spPr>
            <a:xfrm>
              <a:off x="5365057" y="4149080"/>
              <a:ext cx="1943247" cy="720483"/>
            </a:xfrm>
            <a:prstGeom prst="roundRect">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rgbClr val="FFFFFF"/>
                  </a:solidFill>
                  <a:latin typeface="Calibri" panose="020F0502020204030204" pitchFamily="34" charset="0"/>
                </a:rPr>
                <a:t>Habiletés cognitives</a:t>
              </a:r>
            </a:p>
          </p:txBody>
        </p:sp>
        <p:sp>
          <p:nvSpPr>
            <p:cNvPr id="13" name="Rectangle à coins arrondis 12"/>
            <p:cNvSpPr/>
            <p:nvPr/>
          </p:nvSpPr>
          <p:spPr>
            <a:xfrm>
              <a:off x="3150326" y="4149080"/>
              <a:ext cx="1979763" cy="720483"/>
            </a:xfrm>
            <a:prstGeom prst="roundRect">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rgbClr val="FFFFFF"/>
                  </a:solidFill>
                  <a:latin typeface="Calibri" panose="020F0502020204030204" pitchFamily="34" charset="0"/>
                </a:rPr>
                <a:t>Habiletés méthodologiques</a:t>
              </a:r>
            </a:p>
          </p:txBody>
        </p:sp>
      </p:grpSp>
      <p:sp>
        <p:nvSpPr>
          <p:cNvPr id="15" name="Arrondir un rectangle avec un coin du même côté 14"/>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1247433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arn(inVertical)">
                                      <p:cBhvr>
                                        <p:cTn id="7" dur="500"/>
                                        <p:tgtEl>
                                          <p:spTgt spid="3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barn(inVertical)">
                                      <p:cBhvr>
                                        <p:cTn id="10" dur="500"/>
                                        <p:tgtEl>
                                          <p:spTgt spid="35"/>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xit" presetSubtype="0" fill="hold" nodeType="clickEffect">
                                  <p:stCondLst>
                                    <p:cond delay="0"/>
                                  </p:stCondLst>
                                  <p:childTnLst>
                                    <p:set>
                                      <p:cBhvr>
                                        <p:cTn id="17" dur="1" fill="hold">
                                          <p:stCondLst>
                                            <p:cond delay="0"/>
                                          </p:stCondLst>
                                        </p:cTn>
                                        <p:tgtEl>
                                          <p:spTgt spid="37"/>
                                        </p:tgtEl>
                                        <p:attrNameLst>
                                          <p:attrName>style.visibility</p:attrName>
                                        </p:attrNameLst>
                                      </p:cBhvr>
                                      <p:to>
                                        <p:strVal val="hidden"/>
                                      </p:to>
                                    </p:set>
                                  </p:childTnLst>
                                </p:cTn>
                              </p:par>
                              <p:par>
                                <p:cTn id="18" presetID="2" presetClass="entr" presetSubtype="4"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ppt_x"/>
                                          </p:val>
                                        </p:tav>
                                        <p:tav tm="100000">
                                          <p:val>
                                            <p:strVal val="#ppt_x"/>
                                          </p:val>
                                        </p:tav>
                                      </p:tavLst>
                                    </p:anim>
                                    <p:anim calcmode="lin" valueType="num">
                                      <p:cBhvr additive="base">
                                        <p:cTn id="21" dur="500" fill="hold"/>
                                        <p:tgtEl>
                                          <p:spTgt spid="40"/>
                                        </p:tgtEl>
                                        <p:attrNameLst>
                                          <p:attrName>ppt_y</p:attrName>
                                        </p:attrNameLst>
                                      </p:cBhvr>
                                      <p:tavLst>
                                        <p:tav tm="0">
                                          <p:val>
                                            <p:strVal val="1+#ppt_h/2"/>
                                          </p:val>
                                        </p:tav>
                                        <p:tav tm="100000">
                                          <p:val>
                                            <p:strVal val="#ppt_y"/>
                                          </p:val>
                                        </p:tav>
                                      </p:tavLst>
                                    </p:anim>
                                  </p:childTnLst>
                                </p:cTn>
                              </p:par>
                              <p:par>
                                <p:cTn id="22" presetID="42" presetClass="path" presetSubtype="0" accel="50000" decel="50000" fill="hold" grpId="1" nodeType="withEffect">
                                  <p:stCondLst>
                                    <p:cond delay="0"/>
                                  </p:stCondLst>
                                  <p:childTnLst>
                                    <p:animMotion origin="layout" path="M -9.89927E-7 3.92502E-6 L 0.00209 0.2835 " pathEditMode="relative" rAng="0" ptsTypes="AA">
                                      <p:cBhvr>
                                        <p:cTn id="23" dur="2000" fill="hold"/>
                                        <p:tgtEl>
                                          <p:spTgt spid="35"/>
                                        </p:tgtEl>
                                        <p:attrNameLst>
                                          <p:attrName>ppt_x</p:attrName>
                                          <p:attrName>ppt_y</p:attrName>
                                        </p:attrNameLst>
                                      </p:cBhvr>
                                      <p:rCtr x="104" y="14163"/>
                                    </p:animMotion>
                                  </p:childTnLst>
                                </p:cTn>
                              </p:par>
                              <p:par>
                                <p:cTn id="24" presetID="0" presetClass="path" presetSubtype="0" accel="50000" decel="50000" fill="hold" nodeType="withEffect">
                                  <p:stCondLst>
                                    <p:cond delay="0"/>
                                  </p:stCondLst>
                                  <p:childTnLst>
                                    <p:animMotion origin="layout" path="M -7.2942E-7 -5.86438E-6 L -7.2942E-7 -0.23606 " pathEditMode="relative" ptsTypes="AA">
                                      <p:cBhvr>
                                        <p:cTn id="25" dur="2000" fill="hold"/>
                                        <p:tgtEl>
                                          <p:spTgt spid="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custDataLst>
              <p:tags r:id="rId1"/>
            </p:custDataLst>
          </p:nvPr>
        </p:nvSpPr>
        <p:spPr/>
        <p:txBody>
          <a:bodyPr/>
          <a:lstStyle/>
          <a:p>
            <a:pPr fontAlgn="auto">
              <a:spcAft>
                <a:spcPts val="0"/>
              </a:spcAft>
              <a:defRPr/>
            </a:pPr>
            <a:r>
              <a:rPr lang="fr-CA" dirty="0" smtClean="0"/>
              <a:t>Caractéristiques</a:t>
            </a:r>
          </a:p>
        </p:txBody>
      </p:sp>
      <p:sp>
        <p:nvSpPr>
          <p:cNvPr id="3" name="Espace réservé du contenu 2"/>
          <p:cNvSpPr>
            <a:spLocks noGrp="1"/>
          </p:cNvSpPr>
          <p:nvPr>
            <p:ph idx="1"/>
            <p:custDataLst>
              <p:tags r:id="rId2"/>
            </p:custDataLst>
          </p:nvPr>
        </p:nvSpPr>
        <p:spPr/>
        <p:txBody>
          <a:bodyPr/>
          <a:lstStyle/>
          <a:p>
            <a:r>
              <a:rPr lang="fr-CA" altLang="fr-FR" dirty="0" smtClean="0"/>
              <a:t>Profil </a:t>
            </a:r>
            <a:r>
              <a:rPr lang="fr-CA" altLang="fr-FR" u="sng" dirty="0" smtClean="0"/>
              <a:t>de sortie</a:t>
            </a:r>
          </a:p>
          <a:p>
            <a:r>
              <a:rPr lang="fr-CA" altLang="fr-FR" dirty="0" smtClean="0"/>
              <a:t>Mise sur :</a:t>
            </a:r>
          </a:p>
          <a:p>
            <a:pPr lvl="1"/>
            <a:r>
              <a:rPr lang="fr-CA" altLang="fr-FR" dirty="0" smtClean="0"/>
              <a:t>L’importance de planifier, de faire des choix et de développer son autonomie</a:t>
            </a:r>
          </a:p>
          <a:p>
            <a:pPr lvl="1"/>
            <a:r>
              <a:rPr lang="fr-CA" altLang="fr-FR" dirty="0" smtClean="0"/>
              <a:t>Rigueur, professionnalisme, efficacité, qualité, complexité, profondeur, éthique</a:t>
            </a:r>
          </a:p>
          <a:p>
            <a:r>
              <a:rPr lang="fr-CA" altLang="fr-FR" dirty="0"/>
              <a:t>Universel : tous programmes, tous collèges, interordres</a:t>
            </a:r>
          </a:p>
          <a:p>
            <a:r>
              <a:rPr lang="fr-CA" altLang="fr-FR" dirty="0"/>
              <a:t>Tous étudiants (services adaptés)</a:t>
            </a:r>
          </a:p>
          <a:p>
            <a:pPr lvl="1"/>
            <a:endParaRPr lang="fr-CA" altLang="fr-FR" dirty="0" smtClean="0"/>
          </a:p>
          <a:p>
            <a:pPr lvl="1"/>
            <a:endParaRPr lang="fr-CA" altLang="fr-FR" dirty="0" smtClean="0"/>
          </a:p>
          <a:p>
            <a:pPr lvl="1"/>
            <a:endParaRPr lang="fr-CA" altLang="fr-FR" dirty="0" smtClean="0"/>
          </a:p>
          <a:p>
            <a:endParaRPr lang="fr-CA" altLang="fr-FR" dirty="0" smtClean="0"/>
          </a:p>
          <a:p>
            <a:pPr lvl="2"/>
            <a:endParaRPr lang="fr-CA" altLang="fr-FR" dirty="0" smtClean="0"/>
          </a:p>
        </p:txBody>
      </p:sp>
      <p:sp>
        <p:nvSpPr>
          <p:cNvPr id="28676"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6C9BF01-4BCA-441C-B088-DD46261FE64E}" type="slidenum">
              <a:rPr lang="fr-CA" altLang="fr-FR">
                <a:solidFill>
                  <a:srgbClr val="FFFFFF"/>
                </a:solidFill>
              </a:rPr>
              <a:pPr eaLnBrk="1" hangingPunct="1"/>
              <a:t>17</a:t>
            </a:fld>
            <a:endParaRPr lang="fr-CA" altLang="fr-FR">
              <a:solidFill>
                <a:srgbClr val="FFFFFF"/>
              </a:solidFill>
            </a:endParaRPr>
          </a:p>
        </p:txBody>
      </p:sp>
      <p:sp>
        <p:nvSpPr>
          <p:cNvPr id="7" name="Arrondir un rectangle avec un coin du même côté 6"/>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18432396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par>
                          <p:cTn id="13" fill="hold" nodeType="afterGroup">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pPr fontAlgn="auto">
              <a:spcAft>
                <a:spcPts val="0"/>
              </a:spcAft>
              <a:defRPr/>
            </a:pPr>
            <a:r>
              <a:rPr lang="fr-CA" dirty="0" smtClean="0"/>
              <a:t>Caractéristiques</a:t>
            </a:r>
          </a:p>
        </p:txBody>
      </p:sp>
      <p:sp>
        <p:nvSpPr>
          <p:cNvPr id="3" name="Espace réservé du contenu 2"/>
          <p:cNvSpPr>
            <a:spLocks noGrp="1"/>
          </p:cNvSpPr>
          <p:nvPr>
            <p:ph idx="1"/>
            <p:custDataLst>
              <p:tags r:id="rId2"/>
            </p:custDataLst>
          </p:nvPr>
        </p:nvSpPr>
        <p:spPr/>
        <p:txBody>
          <a:bodyPr/>
          <a:lstStyle/>
          <a:p>
            <a:r>
              <a:rPr lang="fr-CA" altLang="fr-FR" dirty="0" smtClean="0"/>
              <a:t>Demeure d’actualité, quelles que soient les nouveautés technologiques qui feront leur apparition</a:t>
            </a:r>
          </a:p>
          <a:p>
            <a:r>
              <a:rPr lang="fr-CA" altLang="fr-FR" dirty="0" smtClean="0"/>
              <a:t>Souplesse quant au choix des applications logicielles et des environnements numériques à utiliser pour maîtriser une habileté </a:t>
            </a:r>
            <a:br>
              <a:rPr lang="fr-CA" altLang="fr-FR" dirty="0" smtClean="0"/>
            </a:br>
            <a:r>
              <a:rPr lang="fr-CA" altLang="fr-FR" dirty="0" smtClean="0"/>
              <a:t>(flexibilité programme)</a:t>
            </a:r>
          </a:p>
          <a:p>
            <a:pPr lvl="2"/>
            <a:endParaRPr lang="fr-CA" altLang="fr-FR" dirty="0" smtClean="0"/>
          </a:p>
        </p:txBody>
      </p:sp>
      <p:sp>
        <p:nvSpPr>
          <p:cNvPr id="31748"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9549F8E-1C8C-41DC-8D66-CBEC4C0F5428}" type="slidenum">
              <a:rPr lang="fr-CA" altLang="fr-FR">
                <a:solidFill>
                  <a:srgbClr val="FFFFFF"/>
                </a:solidFill>
              </a:rPr>
              <a:pPr eaLnBrk="1" hangingPunct="1"/>
              <a:t>18</a:t>
            </a:fld>
            <a:endParaRPr lang="fr-CA" altLang="fr-FR">
              <a:solidFill>
                <a:srgbClr val="FFFFFF"/>
              </a:solidFill>
            </a:endParaRPr>
          </a:p>
        </p:txBody>
      </p:sp>
      <p:sp>
        <p:nvSpPr>
          <p:cNvPr id="6" name="Arrondir un rectangle avec un coin du même côté 5"/>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37377466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custDataLst>
              <p:tags r:id="rId1"/>
            </p:custDataLst>
          </p:nvPr>
        </p:nvSpPr>
        <p:spPr/>
        <p:txBody>
          <a:bodyPr/>
          <a:lstStyle/>
          <a:p>
            <a:pPr fontAlgn="auto">
              <a:spcAft>
                <a:spcPts val="0"/>
              </a:spcAft>
              <a:defRPr/>
            </a:pPr>
            <a:r>
              <a:rPr lang="fr-CA" dirty="0" smtClean="0"/>
              <a:t>Description</a:t>
            </a:r>
          </a:p>
        </p:txBody>
      </p:sp>
      <p:sp>
        <p:nvSpPr>
          <p:cNvPr id="33795" name="Espace réservé du contenu 9"/>
          <p:cNvSpPr>
            <a:spLocks noGrp="1"/>
          </p:cNvSpPr>
          <p:nvPr>
            <p:ph idx="1"/>
          </p:nvPr>
        </p:nvSpPr>
        <p:spPr>
          <a:xfrm>
            <a:off x="3311525" y="1557338"/>
            <a:ext cx="4943475" cy="4608512"/>
          </a:xfrm>
        </p:spPr>
        <p:txBody>
          <a:bodyPr/>
          <a:lstStyle/>
          <a:p>
            <a:r>
              <a:rPr lang="fr-CA" altLang="fr-FR" dirty="0" smtClean="0"/>
              <a:t>Activité présente dans tous les programmes</a:t>
            </a:r>
          </a:p>
          <a:p>
            <a:r>
              <a:rPr lang="fr-CA" altLang="fr-FR" dirty="0" smtClean="0"/>
              <a:t>Démarche linéaire avec retour possible aux étapes précédentes</a:t>
            </a:r>
          </a:p>
          <a:p>
            <a:r>
              <a:rPr lang="fr-CA" altLang="fr-FR" dirty="0" smtClean="0"/>
              <a:t>Importance de connaître les ressources offertes par le collège</a:t>
            </a:r>
          </a:p>
        </p:txBody>
      </p:sp>
      <p:sp>
        <p:nvSpPr>
          <p:cNvPr id="33796"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B311430-7011-4A32-9F4F-4A4EF1822279}" type="slidenum">
              <a:rPr lang="fr-CA" altLang="fr-FR">
                <a:solidFill>
                  <a:srgbClr val="FFFFFF"/>
                </a:solidFill>
              </a:rPr>
              <a:pPr eaLnBrk="1" hangingPunct="1"/>
              <a:t>19</a:t>
            </a:fld>
            <a:endParaRPr lang="fr-CA" altLang="fr-FR">
              <a:solidFill>
                <a:srgbClr val="FFFFFF"/>
              </a:solidFill>
            </a:endParaRPr>
          </a:p>
        </p:txBody>
      </p:sp>
      <p:pic>
        <p:nvPicPr>
          <p:cNvPr id="33797" name="Image 7" descr="schema-hab1.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1800" y="1376363"/>
            <a:ext cx="2928938"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rrondir un rectangle avec un coin du même côté 7"/>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3603602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fade">
                                      <p:cBhvr>
                                        <p:cTn id="7" dur="1000"/>
                                        <p:tgtEl>
                                          <p:spTgt spid="337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5">
                                            <p:txEl>
                                              <p:pRg st="1" end="1"/>
                                            </p:txEl>
                                          </p:spTgt>
                                        </p:tgtEl>
                                        <p:attrNameLst>
                                          <p:attrName>style.visibility</p:attrName>
                                        </p:attrNameLst>
                                      </p:cBhvr>
                                      <p:to>
                                        <p:strVal val="visible"/>
                                      </p:to>
                                    </p:set>
                                    <p:animEffect transition="in" filter="fade">
                                      <p:cBhvr>
                                        <p:cTn id="12" dur="1000"/>
                                        <p:tgtEl>
                                          <p:spTgt spid="337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795">
                                            <p:txEl>
                                              <p:pRg st="2" end="2"/>
                                            </p:txEl>
                                          </p:spTgt>
                                        </p:tgtEl>
                                        <p:attrNameLst>
                                          <p:attrName>style.visibility</p:attrName>
                                        </p:attrNameLst>
                                      </p:cBhvr>
                                      <p:to>
                                        <p:strVal val="visible"/>
                                      </p:to>
                                    </p:set>
                                    <p:animEffect transition="in" filter="fade">
                                      <p:cBhvr>
                                        <p:cTn id="17" dur="10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custDataLst>
              <p:tags r:id="rId1"/>
            </p:custDataLst>
          </p:nvPr>
        </p:nvSpPr>
        <p:spPr/>
        <p:txBody>
          <a:bodyPr/>
          <a:lstStyle/>
          <a:p>
            <a:pPr fontAlgn="auto">
              <a:spcAft>
                <a:spcPts val="0"/>
              </a:spcAft>
              <a:defRPr/>
            </a:pPr>
            <a:r>
              <a:rPr lang="fr-CA" dirty="0" smtClean="0"/>
              <a:t>Plan</a:t>
            </a:r>
          </a:p>
        </p:txBody>
      </p:sp>
      <p:sp>
        <p:nvSpPr>
          <p:cNvPr id="9" name="Espace réservé du contenu 8"/>
          <p:cNvSpPr>
            <a:spLocks noGrp="1"/>
          </p:cNvSpPr>
          <p:nvPr>
            <p:ph idx="1"/>
          </p:nvPr>
        </p:nvSpPr>
        <p:spPr/>
        <p:txBody>
          <a:bodyPr rtlCol="0">
            <a:normAutofit/>
          </a:bodyPr>
          <a:lstStyle/>
          <a:p>
            <a:pPr marL="450850" indent="-450850" fontAlgn="auto">
              <a:spcAft>
                <a:spcPts val="0"/>
              </a:spcAft>
              <a:buFont typeface="+mj-lt"/>
              <a:buAutoNum type="arabicPeriod"/>
              <a:defRPr/>
            </a:pPr>
            <a:r>
              <a:rPr lang="fr-CA" dirty="0" smtClean="0"/>
              <a:t>Pertinence d’un Profil TIC des étudiants : les étudiants, les enseignants, les programmes</a:t>
            </a:r>
          </a:p>
          <a:p>
            <a:pPr marL="514350" indent="-514350" fontAlgn="auto">
              <a:spcAft>
                <a:spcPts val="0"/>
              </a:spcAft>
              <a:buFont typeface="+mj-lt"/>
              <a:buAutoNum type="arabicPeriod" startAt="2"/>
              <a:defRPr/>
            </a:pPr>
            <a:r>
              <a:rPr lang="fr-CA" dirty="0" smtClean="0"/>
              <a:t>Profil TIC des étudiants du collégial </a:t>
            </a:r>
          </a:p>
          <a:p>
            <a:pPr marL="857250" lvl="1" indent="-457200" fontAlgn="auto">
              <a:spcAft>
                <a:spcPts val="0"/>
              </a:spcAft>
              <a:defRPr/>
            </a:pPr>
            <a:r>
              <a:rPr lang="fr-CA" dirty="0" smtClean="0"/>
              <a:t>Aperçu et caractéristiques</a:t>
            </a:r>
          </a:p>
          <a:p>
            <a:pPr marL="857250" lvl="1" indent="-457200" fontAlgn="auto">
              <a:spcAft>
                <a:spcPts val="0"/>
              </a:spcAft>
              <a:defRPr/>
            </a:pPr>
            <a:r>
              <a:rPr lang="fr-CA" dirty="0" smtClean="0"/>
              <a:t>Description</a:t>
            </a:r>
          </a:p>
          <a:p>
            <a:pPr marL="857250" lvl="1" indent="-457200" fontAlgn="auto">
              <a:spcAft>
                <a:spcPts val="0"/>
              </a:spcAft>
              <a:defRPr/>
            </a:pPr>
            <a:endParaRPr lang="fr-CA" dirty="0" smtClean="0"/>
          </a:p>
          <a:p>
            <a:pPr marL="857250" lvl="1" indent="-457200" fontAlgn="auto">
              <a:spcAft>
                <a:spcPts val="0"/>
              </a:spcAft>
              <a:defRPr/>
            </a:pPr>
            <a:endParaRPr lang="fr-CA" sz="2400" dirty="0"/>
          </a:p>
          <a:p>
            <a:pPr marL="850900" lvl="1" indent="-450850" fontAlgn="auto">
              <a:spcAft>
                <a:spcPts val="0"/>
              </a:spcAft>
              <a:buFont typeface="+mj-lt"/>
              <a:buAutoNum type="alphaLcPeriod"/>
              <a:defRPr/>
            </a:pPr>
            <a:endParaRPr lang="fr-CA" sz="2400" dirty="0"/>
          </a:p>
          <a:p>
            <a:pPr lvl="1" indent="-182880" fontAlgn="auto">
              <a:spcAft>
                <a:spcPts val="0"/>
              </a:spcAft>
              <a:buFont typeface="Arial" pitchFamily="34" charset="0"/>
              <a:buChar char="•"/>
              <a:defRPr/>
            </a:pPr>
            <a:endParaRPr lang="fr-CA" dirty="0" smtClean="0"/>
          </a:p>
          <a:p>
            <a:pPr marL="182880" indent="-182880" fontAlgn="auto">
              <a:spcAft>
                <a:spcPts val="0"/>
              </a:spcAft>
              <a:buFont typeface="Arial" pitchFamily="34" charset="0"/>
              <a:buChar char="•"/>
              <a:defRPr/>
            </a:pPr>
            <a:endParaRPr lang="fr-CA" dirty="0" smtClean="0"/>
          </a:p>
          <a:p>
            <a:pPr marL="182880" indent="-182880" fontAlgn="auto">
              <a:spcAft>
                <a:spcPts val="0"/>
              </a:spcAft>
              <a:buFont typeface="Arial" pitchFamily="34" charset="0"/>
              <a:buChar char="•"/>
              <a:defRPr/>
            </a:pPr>
            <a:endParaRPr lang="fr-CA" dirty="0" smtClean="0"/>
          </a:p>
          <a:p>
            <a:pPr marL="182880" indent="-182880" fontAlgn="auto">
              <a:spcAft>
                <a:spcPts val="0"/>
              </a:spcAft>
              <a:buFont typeface="Arial" pitchFamily="34" charset="0"/>
              <a:buChar char="•"/>
              <a:defRPr/>
            </a:pPr>
            <a:endParaRPr lang="fr-CA" dirty="0" smtClean="0"/>
          </a:p>
          <a:p>
            <a:pPr marL="182880" indent="-182880" fontAlgn="auto">
              <a:spcAft>
                <a:spcPts val="0"/>
              </a:spcAft>
              <a:buFont typeface="Arial" pitchFamily="34" charset="0"/>
              <a:buChar char="•"/>
              <a:defRPr/>
            </a:pPr>
            <a:endParaRPr lang="fr-CA" dirty="0" smtClean="0"/>
          </a:p>
          <a:p>
            <a:pPr marL="182880" indent="-182880" fontAlgn="auto">
              <a:spcAft>
                <a:spcPts val="0"/>
              </a:spcAft>
              <a:buFont typeface="Arial" pitchFamily="34" charset="0"/>
              <a:buChar char="•"/>
              <a:defRPr/>
            </a:pPr>
            <a:endParaRPr lang="fr-CA" dirty="0"/>
          </a:p>
        </p:txBody>
      </p:sp>
      <p:sp>
        <p:nvSpPr>
          <p:cNvPr id="7172"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74285F6-529D-4EE5-90EC-029305A5AE78}" type="slidenum">
              <a:rPr lang="fr-CA" altLang="fr-FR">
                <a:solidFill>
                  <a:srgbClr val="FFFFFF"/>
                </a:solidFill>
              </a:rPr>
              <a:pPr eaLnBrk="1" hangingPunct="1"/>
              <a:t>2</a:t>
            </a:fld>
            <a:endParaRPr lang="fr-CA" altLang="fr-FR" dirty="0">
              <a:solidFill>
                <a:srgbClr val="FFFFFF"/>
              </a:solidFill>
            </a:endParaRPr>
          </a:p>
        </p:txBody>
      </p:sp>
    </p:spTree>
    <p:extLst>
      <p:ext uri="{BB962C8B-B14F-4D97-AF65-F5344CB8AC3E}">
        <p14:creationId xmlns:p14="http://schemas.microsoft.com/office/powerpoint/2010/main" val="13044323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1000"/>
                                        <p:tgtEl>
                                          <p:spTgt spid="9">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Effect transition="in" filter="fade">
                                      <p:cBhvr>
                                        <p:cTn id="15" dur="1000"/>
                                        <p:tgtEl>
                                          <p:spTgt spid="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3" end="3"/>
                                            </p:txEl>
                                          </p:spTgt>
                                        </p:tgtEl>
                                        <p:attrNameLst>
                                          <p:attrName>style.visibility</p:attrName>
                                        </p:attrNameLst>
                                      </p:cBhvr>
                                      <p:to>
                                        <p:strVal val="visible"/>
                                      </p:to>
                                    </p:set>
                                    <p:animEffect transition="in" filter="fade">
                                      <p:cBhvr>
                                        <p:cTn id="18" dur="10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custDataLst>
              <p:tags r:id="rId1"/>
            </p:custDataLst>
          </p:nvPr>
        </p:nvSpPr>
        <p:spPr/>
        <p:txBody>
          <a:bodyPr/>
          <a:lstStyle/>
          <a:p>
            <a:pPr fontAlgn="auto">
              <a:spcAft>
                <a:spcPts val="0"/>
              </a:spcAft>
              <a:defRPr/>
            </a:pPr>
            <a:r>
              <a:rPr lang="fr-CA" dirty="0" smtClean="0"/>
              <a:t>Description</a:t>
            </a:r>
          </a:p>
        </p:txBody>
      </p:sp>
      <p:pic>
        <p:nvPicPr>
          <p:cNvPr id="35843" name="Espace réservé du contenu 8" descr="schema-hab2-lineaires.png"/>
          <p:cNvPicPr>
            <a:picLocks noGrp="1" noChangeAspect="1"/>
          </p:cNvPicPr>
          <p:nvPr>
            <p:ph idx="1"/>
          </p:nvPr>
        </p:nvPicPr>
        <p:blipFill>
          <a:blip r:embed="rId4" cstate="print">
            <a:extLst>
              <a:ext uri="{28A0092B-C50C-407E-A947-70E740481C1C}">
                <a14:useLocalDpi xmlns:a14="http://schemas.microsoft.com/office/drawing/2010/main" val="0"/>
              </a:ext>
            </a:extLst>
          </a:blip>
          <a:srcRect/>
          <a:stretch>
            <a:fillRect/>
          </a:stretch>
        </p:blipFill>
        <p:spPr>
          <a:xfrm>
            <a:off x="468313" y="1484313"/>
            <a:ext cx="2306637" cy="4608512"/>
          </a:xfrm>
        </p:spPr>
      </p:pic>
      <p:sp>
        <p:nvSpPr>
          <p:cNvPr id="35844"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4224C34-1018-4B04-AF89-F58C411D7423}" type="slidenum">
              <a:rPr lang="fr-CA" altLang="fr-FR">
                <a:solidFill>
                  <a:srgbClr val="FFFFFF"/>
                </a:solidFill>
              </a:rPr>
              <a:pPr eaLnBrk="1" hangingPunct="1"/>
              <a:t>20</a:t>
            </a:fld>
            <a:endParaRPr lang="fr-CA" altLang="fr-FR">
              <a:solidFill>
                <a:srgbClr val="FFFFFF"/>
              </a:solidFill>
            </a:endParaRPr>
          </a:p>
        </p:txBody>
      </p:sp>
      <p:sp>
        <p:nvSpPr>
          <p:cNvPr id="10" name="Espace réservé du contenu 9"/>
          <p:cNvSpPr txBox="1">
            <a:spLocks/>
          </p:cNvSpPr>
          <p:nvPr/>
        </p:nvSpPr>
        <p:spPr bwMode="auto">
          <a:xfrm>
            <a:off x="3311525" y="1557338"/>
            <a:ext cx="4943475"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marL="342900" indent="-342900">
              <a:spcBef>
                <a:spcPts val="600"/>
              </a:spcBef>
              <a:buClr>
                <a:schemeClr val="hlink"/>
              </a:buClr>
              <a:buFont typeface="Wingdings" pitchFamily="2" charset="2"/>
              <a:buChar char="§"/>
              <a:defRPr/>
            </a:pPr>
            <a:r>
              <a:rPr lang="fr-CA" altLang="fr-FR" sz="3000" kern="0" dirty="0">
                <a:latin typeface="Calibri" panose="020F0502020204030204" pitchFamily="34" charset="0"/>
              </a:rPr>
              <a:t>Pivot d’un processus de résolution de problème</a:t>
            </a:r>
          </a:p>
          <a:p>
            <a:pPr marL="342900" indent="-342900">
              <a:spcBef>
                <a:spcPts val="600"/>
              </a:spcBef>
              <a:buClr>
                <a:schemeClr val="hlink"/>
              </a:buClr>
              <a:buFont typeface="Wingdings" pitchFamily="2" charset="2"/>
              <a:buChar char="§"/>
              <a:defRPr/>
            </a:pPr>
            <a:r>
              <a:rPr lang="fr-CA" altLang="fr-FR" sz="3000" kern="0" dirty="0">
                <a:latin typeface="Calibri" panose="020F0502020204030204" pitchFamily="34" charset="0"/>
              </a:rPr>
              <a:t>Analyser l’information : </a:t>
            </a:r>
            <a:r>
              <a:rPr lang="fr-CA" altLang="fr-FR" sz="3000" kern="0" dirty="0" smtClean="0">
                <a:latin typeface="Calibri" panose="020F0502020204030204" pitchFamily="34" charset="0"/>
              </a:rPr>
              <a:t>les méthodes </a:t>
            </a:r>
            <a:r>
              <a:rPr lang="fr-CA" altLang="fr-FR" sz="3000" kern="0" dirty="0">
                <a:latin typeface="Calibri" panose="020F0502020204030204" pitchFamily="34" charset="0"/>
              </a:rPr>
              <a:t>et outils varient selon le programme </a:t>
            </a:r>
          </a:p>
          <a:p>
            <a:pPr marL="342900" indent="-342900">
              <a:spcBef>
                <a:spcPts val="600"/>
              </a:spcBef>
              <a:buClr>
                <a:schemeClr val="hlink"/>
              </a:buClr>
              <a:buFont typeface="Wingdings" pitchFamily="2" charset="2"/>
              <a:buChar char="§"/>
              <a:defRPr/>
            </a:pPr>
            <a:r>
              <a:rPr lang="fr-CA" altLang="fr-FR" sz="3000" kern="0" dirty="0">
                <a:latin typeface="Calibri" panose="020F0502020204030204" pitchFamily="34" charset="0"/>
              </a:rPr>
              <a:t>Représenter visuellement l’information : contribue </a:t>
            </a:r>
            <a:r>
              <a:rPr lang="fr-CA" altLang="fr-FR" sz="3000" kern="0" dirty="0" smtClean="0">
                <a:latin typeface="Calibri" panose="020F0502020204030204" pitchFamily="34" charset="0"/>
              </a:rPr>
              <a:t>à éviter </a:t>
            </a:r>
            <a:r>
              <a:rPr lang="fr-CA" altLang="fr-FR" sz="3000" kern="0" dirty="0">
                <a:latin typeface="Calibri" panose="020F0502020204030204" pitchFamily="34" charset="0"/>
              </a:rPr>
              <a:t>le plagiat</a:t>
            </a:r>
          </a:p>
        </p:txBody>
      </p:sp>
      <p:sp>
        <p:nvSpPr>
          <p:cNvPr id="7" name="Arrondir un rectangle avec un coin du même côté 6"/>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1711671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custDataLst>
              <p:tags r:id="rId1"/>
            </p:custDataLst>
          </p:nvPr>
        </p:nvSpPr>
        <p:spPr/>
        <p:txBody>
          <a:bodyPr/>
          <a:lstStyle/>
          <a:p>
            <a:pPr fontAlgn="auto">
              <a:spcAft>
                <a:spcPts val="0"/>
              </a:spcAft>
              <a:defRPr/>
            </a:pPr>
            <a:r>
              <a:rPr lang="fr-CA" dirty="0" smtClean="0"/>
              <a:t>Description</a:t>
            </a:r>
          </a:p>
        </p:txBody>
      </p:sp>
      <p:sp>
        <p:nvSpPr>
          <p:cNvPr id="37891"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9F8B80B-4038-4B21-86F7-6B71DBC6044F}" type="slidenum">
              <a:rPr lang="fr-CA" altLang="fr-FR">
                <a:solidFill>
                  <a:srgbClr val="FFFFFF"/>
                </a:solidFill>
              </a:rPr>
              <a:pPr eaLnBrk="1" hangingPunct="1"/>
              <a:t>21</a:t>
            </a:fld>
            <a:endParaRPr lang="fr-CA" altLang="fr-FR">
              <a:solidFill>
                <a:srgbClr val="FFFFFF"/>
              </a:solidFill>
            </a:endParaRPr>
          </a:p>
        </p:txBody>
      </p:sp>
      <p:pic>
        <p:nvPicPr>
          <p:cNvPr id="37892" name="Image 7" descr="schema-hab2-distincts.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7819" y="1412875"/>
            <a:ext cx="7297737"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621919" y="4738050"/>
            <a:ext cx="2449512" cy="1187450"/>
          </a:xfrm>
          <a:prstGeom prst="rect">
            <a:avLst/>
          </a:prstGeom>
          <a:solidFill>
            <a:srgbClr val="FFE0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chemeClr val="bg1">
                    <a:lumMod val="10000"/>
                  </a:schemeClr>
                </a:solidFill>
                <a:latin typeface="Calibri" panose="020F0502020204030204" pitchFamily="34" charset="0"/>
              </a:rPr>
              <a:t>Prise de notes en classe, suivi dossier patient, etc.</a:t>
            </a:r>
          </a:p>
        </p:txBody>
      </p:sp>
      <p:cxnSp>
        <p:nvCxnSpPr>
          <p:cNvPr id="12" name="Connecteur droit avec flèche 11"/>
          <p:cNvCxnSpPr/>
          <p:nvPr/>
        </p:nvCxnSpPr>
        <p:spPr>
          <a:xfrm>
            <a:off x="1863344" y="4414200"/>
            <a:ext cx="0" cy="323850"/>
          </a:xfrm>
          <a:prstGeom prst="straightConnector1">
            <a:avLst/>
          </a:prstGeom>
          <a:ln w="38100">
            <a:solidFill>
              <a:srgbClr val="FF66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222244" y="4738050"/>
            <a:ext cx="2447925" cy="1187450"/>
          </a:xfrm>
          <a:prstGeom prst="rect">
            <a:avLst/>
          </a:prstGeom>
          <a:solidFill>
            <a:srgbClr val="FFE0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chemeClr val="bg1">
                    <a:lumMod val="10000"/>
                  </a:schemeClr>
                </a:solidFill>
                <a:latin typeface="Calibri" panose="020F0502020204030204" pitchFamily="34" charset="0"/>
              </a:rPr>
              <a:t>Texte littéraire, données dans un tableau, etc.</a:t>
            </a:r>
          </a:p>
        </p:txBody>
      </p:sp>
      <p:cxnSp>
        <p:nvCxnSpPr>
          <p:cNvPr id="14" name="Connecteur droit avec flèche 13"/>
          <p:cNvCxnSpPr/>
          <p:nvPr/>
        </p:nvCxnSpPr>
        <p:spPr>
          <a:xfrm>
            <a:off x="4431919" y="4414200"/>
            <a:ext cx="0" cy="323850"/>
          </a:xfrm>
          <a:prstGeom prst="straightConnector1">
            <a:avLst/>
          </a:prstGeom>
          <a:ln w="38100">
            <a:solidFill>
              <a:srgbClr val="FF66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5843206" y="4738050"/>
            <a:ext cx="2447925" cy="1187450"/>
          </a:xfrm>
          <a:prstGeom prst="rect">
            <a:avLst/>
          </a:prstGeom>
          <a:solidFill>
            <a:srgbClr val="FFE0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chemeClr val="bg1">
                    <a:lumMod val="10000"/>
                  </a:schemeClr>
                </a:solidFill>
                <a:latin typeface="Calibri" panose="020F0502020204030204" pitchFamily="34" charset="0"/>
              </a:rPr>
              <a:t>Représentation visuelle de concepts ou de notions à l’étude</a:t>
            </a:r>
          </a:p>
        </p:txBody>
      </p:sp>
      <p:cxnSp>
        <p:nvCxnSpPr>
          <p:cNvPr id="16" name="Connecteur droit avec flèche 15"/>
          <p:cNvCxnSpPr/>
          <p:nvPr/>
        </p:nvCxnSpPr>
        <p:spPr>
          <a:xfrm>
            <a:off x="7067169" y="4414200"/>
            <a:ext cx="0" cy="323850"/>
          </a:xfrm>
          <a:prstGeom prst="straightConnector1">
            <a:avLst/>
          </a:prstGeom>
          <a:ln w="38100">
            <a:solidFill>
              <a:srgbClr val="FF66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9" name="Arrondir un rectangle avec un coin du même côté 18"/>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169149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43000"/>
            <a:ext cx="10620672" cy="8540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Rectangle à coins arrondis 4"/>
          <p:cNvSpPr/>
          <p:nvPr/>
        </p:nvSpPr>
        <p:spPr>
          <a:xfrm>
            <a:off x="236538" y="404813"/>
            <a:ext cx="2895600" cy="1079500"/>
          </a:xfrm>
          <a:prstGeom prst="roundRect">
            <a:avLst/>
          </a:prstGeom>
          <a:solidFill>
            <a:srgbClr val="FF66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2400" b="1" dirty="0">
                <a:solidFill>
                  <a:schemeClr val="bg1"/>
                </a:solidFill>
                <a:latin typeface="Calibri" panose="020F0502020204030204" pitchFamily="34" charset="0"/>
              </a:rPr>
              <a:t>HABILETÉ 2</a:t>
            </a:r>
          </a:p>
          <a:p>
            <a:pPr algn="ctr">
              <a:defRPr/>
            </a:pPr>
            <a:r>
              <a:rPr lang="fr-FR" sz="2400" b="1" i="1" dirty="0">
                <a:solidFill>
                  <a:schemeClr val="bg1"/>
                </a:solidFill>
                <a:latin typeface="Calibri" panose="020F0502020204030204" pitchFamily="34" charset="0"/>
              </a:rPr>
              <a:t>Traiter l'information</a:t>
            </a:r>
          </a:p>
        </p:txBody>
      </p:sp>
      <p:sp>
        <p:nvSpPr>
          <p:cNvPr id="26" name="Accolade ouvrante 25"/>
          <p:cNvSpPr/>
          <p:nvPr/>
        </p:nvSpPr>
        <p:spPr>
          <a:xfrm rot="16200000">
            <a:off x="4058444" y="1947069"/>
            <a:ext cx="173037" cy="5368925"/>
          </a:xfrm>
          <a:prstGeom prst="leftBrace">
            <a:avLst>
              <a:gd name="adj1" fmla="val 59946"/>
              <a:gd name="adj2" fmla="val 50000"/>
            </a:avLst>
          </a:prstGeom>
        </p:spPr>
        <p:style>
          <a:lnRef idx="2">
            <a:schemeClr val="accent1"/>
          </a:lnRef>
          <a:fillRef idx="0">
            <a:schemeClr val="accent1"/>
          </a:fillRef>
          <a:effectRef idx="1">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fr-FR" dirty="0">
              <a:latin typeface="Calibri" panose="020F0502020204030204" pitchFamily="34" charset="0"/>
            </a:endParaRPr>
          </a:p>
        </p:txBody>
      </p:sp>
      <p:grpSp>
        <p:nvGrpSpPr>
          <p:cNvPr id="110" name="Groupe 109"/>
          <p:cNvGrpSpPr>
            <a:grpSpLocks/>
          </p:cNvGrpSpPr>
          <p:nvPr/>
        </p:nvGrpSpPr>
        <p:grpSpPr bwMode="auto">
          <a:xfrm>
            <a:off x="2439988" y="1398588"/>
            <a:ext cx="4090987" cy="1428750"/>
            <a:chOff x="2440575" y="1255011"/>
            <a:chExt cx="4090188" cy="1428297"/>
          </a:xfrm>
        </p:grpSpPr>
        <p:sp>
          <p:nvSpPr>
            <p:cNvPr id="7" name="Rectangle à coins arrondis 6"/>
            <p:cNvSpPr/>
            <p:nvPr/>
          </p:nvSpPr>
          <p:spPr>
            <a:xfrm>
              <a:off x="2440575" y="1853308"/>
              <a:ext cx="3463248" cy="830000"/>
            </a:xfrm>
            <a:prstGeom prst="roundRect">
              <a:avLst/>
            </a:prstGeom>
            <a:solidFill>
              <a:srgbClr val="FFE0CC"/>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chemeClr val="accent6">
                      <a:lumMod val="50000"/>
                    </a:schemeClr>
                  </a:solidFill>
                  <a:latin typeface="Calibri" panose="020F0502020204030204" pitchFamily="34" charset="0"/>
                </a:rPr>
                <a:t>Tâche </a:t>
              </a:r>
              <a:r>
                <a:rPr lang="fr-FR" sz="1800" b="1" dirty="0" smtClean="0">
                  <a:solidFill>
                    <a:schemeClr val="accent6">
                      <a:lumMod val="50000"/>
                    </a:schemeClr>
                  </a:solidFill>
                  <a:latin typeface="Calibri" panose="020F0502020204030204" pitchFamily="34" charset="0"/>
                </a:rPr>
                <a:t>2.3.3</a:t>
              </a:r>
              <a:endParaRPr lang="fr-FR" sz="1800" b="1" dirty="0">
                <a:solidFill>
                  <a:schemeClr val="accent6">
                    <a:lumMod val="50000"/>
                  </a:schemeClr>
                </a:solidFill>
                <a:latin typeface="Calibri" panose="020F0502020204030204" pitchFamily="34" charset="0"/>
              </a:endParaRPr>
            </a:p>
            <a:p>
              <a:pPr algn="ctr">
                <a:defRPr/>
              </a:pPr>
              <a:r>
                <a:rPr lang="fr-FR" sz="1800" b="1" dirty="0" smtClean="0">
                  <a:solidFill>
                    <a:schemeClr val="accent6">
                      <a:lumMod val="50000"/>
                    </a:schemeClr>
                  </a:solidFill>
                  <a:latin typeface="Calibri" panose="020F0502020204030204" pitchFamily="34" charset="0"/>
                </a:rPr>
                <a:t>Effectuer la représentation visuelle de l’information</a:t>
              </a:r>
              <a:endParaRPr lang="fr-FR" sz="1800" b="1" dirty="0">
                <a:solidFill>
                  <a:schemeClr val="accent6">
                    <a:lumMod val="50000"/>
                  </a:schemeClr>
                </a:solidFill>
                <a:latin typeface="Calibri" panose="020F0502020204030204" pitchFamily="34" charset="0"/>
              </a:endParaRPr>
            </a:p>
          </p:txBody>
        </p:sp>
        <p:grpSp>
          <p:nvGrpSpPr>
            <p:cNvPr id="36902" name="Groupe 61"/>
            <p:cNvGrpSpPr>
              <a:grpSpLocks/>
            </p:cNvGrpSpPr>
            <p:nvPr/>
          </p:nvGrpSpPr>
          <p:grpSpPr bwMode="auto">
            <a:xfrm>
              <a:off x="4172363" y="1255011"/>
              <a:ext cx="2358400" cy="597505"/>
              <a:chOff x="4172363" y="1255011"/>
              <a:chExt cx="2358400" cy="597505"/>
            </a:xfrm>
          </p:grpSpPr>
          <p:cxnSp>
            <p:nvCxnSpPr>
              <p:cNvPr id="11" name="Connecteur en angle 10"/>
              <p:cNvCxnSpPr>
                <a:stCxn id="6" idx="2"/>
                <a:endCxn id="7" idx="0"/>
              </p:cNvCxnSpPr>
              <p:nvPr/>
            </p:nvCxnSpPr>
            <p:spPr>
              <a:xfrm rot="5400000">
                <a:off x="5052333" y="374877"/>
                <a:ext cx="598297" cy="2358564"/>
              </a:xfrm>
              <a:prstGeom prst="bentConnector3">
                <a:avLst>
                  <a:gd name="adj1" fmla="val 50000"/>
                </a:avLst>
              </a:prstGeom>
              <a:ln>
                <a:tailEnd type="triangle" w="lg" len="lg"/>
              </a:ln>
            </p:spPr>
            <p:style>
              <a:lnRef idx="2">
                <a:schemeClr val="accent1"/>
              </a:lnRef>
              <a:fillRef idx="0">
                <a:schemeClr val="accent1"/>
              </a:fillRef>
              <a:effectRef idx="1">
                <a:schemeClr val="accent1"/>
              </a:effectRef>
              <a:fontRef idx="minor">
                <a:schemeClr val="tx1"/>
              </a:fontRef>
            </p:style>
          </p:cxnSp>
          <p:sp>
            <p:nvSpPr>
              <p:cNvPr id="8" name="ZoneTexte 8"/>
              <p:cNvSpPr txBox="1"/>
              <p:nvPr/>
            </p:nvSpPr>
            <p:spPr>
              <a:xfrm>
                <a:off x="5021346" y="1420059"/>
                <a:ext cx="1130079" cy="268202"/>
              </a:xfrm>
              <a:prstGeom prst="rect">
                <a:avLst/>
              </a:prstGeom>
              <a:solidFill>
                <a:srgbClr val="FFFFFF"/>
              </a:solid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fr-FR" sz="1800" b="1" i="1" dirty="0">
                    <a:solidFill>
                      <a:schemeClr val="accent6">
                        <a:lumMod val="50000"/>
                      </a:schemeClr>
                    </a:solidFill>
                    <a:latin typeface="Calibri" panose="020F0502020204030204" pitchFamily="34" charset="0"/>
                  </a:rPr>
                  <a:t>implique</a:t>
                </a:r>
              </a:p>
            </p:txBody>
          </p:sp>
        </p:grpSp>
      </p:grpSp>
      <p:grpSp>
        <p:nvGrpSpPr>
          <p:cNvPr id="112" name="Groupe 111"/>
          <p:cNvGrpSpPr>
            <a:grpSpLocks/>
          </p:cNvGrpSpPr>
          <p:nvPr/>
        </p:nvGrpSpPr>
        <p:grpSpPr bwMode="auto">
          <a:xfrm>
            <a:off x="3132138" y="584200"/>
            <a:ext cx="5038725" cy="814388"/>
            <a:chOff x="3131840" y="440668"/>
            <a:chExt cx="5038423" cy="814344"/>
          </a:xfrm>
        </p:grpSpPr>
        <p:sp>
          <p:nvSpPr>
            <p:cNvPr id="6" name="Rectangle à coins arrondis 5"/>
            <p:cNvSpPr/>
            <p:nvPr/>
          </p:nvSpPr>
          <p:spPr>
            <a:xfrm>
              <a:off x="4890685" y="440668"/>
              <a:ext cx="3279578" cy="814344"/>
            </a:xfrm>
            <a:prstGeom prst="roundRect">
              <a:avLst/>
            </a:prstGeom>
            <a:solidFill>
              <a:srgbClr val="FFA366"/>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93000"/>
                </a:lnSpc>
                <a:defRPr/>
              </a:pPr>
              <a:r>
                <a:rPr lang="fr-FR" sz="2000" b="1" dirty="0">
                  <a:solidFill>
                    <a:schemeClr val="bg1"/>
                  </a:solidFill>
                  <a:latin typeface="Calibri" panose="020F0502020204030204" pitchFamily="34" charset="0"/>
                </a:rPr>
                <a:t>OBJECTIF 2.3</a:t>
              </a:r>
            </a:p>
            <a:p>
              <a:pPr algn="ctr">
                <a:lnSpc>
                  <a:spcPct val="93000"/>
                </a:lnSpc>
                <a:defRPr/>
              </a:pPr>
              <a:r>
                <a:rPr lang="fr-FR" sz="2000" b="1" dirty="0" smtClean="0">
                  <a:solidFill>
                    <a:schemeClr val="bg1"/>
                  </a:solidFill>
                  <a:latin typeface="Calibri" panose="020F0502020204030204" pitchFamily="34" charset="0"/>
                </a:rPr>
                <a:t>Représenter visuellement l’information</a:t>
              </a:r>
              <a:endParaRPr lang="fr-FR" sz="2000" b="1" dirty="0">
                <a:solidFill>
                  <a:schemeClr val="bg1"/>
                </a:solidFill>
                <a:latin typeface="Calibri" panose="020F0502020204030204" pitchFamily="34" charset="0"/>
              </a:endParaRPr>
            </a:p>
          </p:txBody>
        </p:sp>
        <p:grpSp>
          <p:nvGrpSpPr>
            <p:cNvPr id="36898" name="Groupe 60"/>
            <p:cNvGrpSpPr>
              <a:grpSpLocks/>
            </p:cNvGrpSpPr>
            <p:nvPr/>
          </p:nvGrpSpPr>
          <p:grpSpPr bwMode="auto">
            <a:xfrm>
              <a:off x="3131840" y="671878"/>
              <a:ext cx="1692696" cy="326897"/>
              <a:chOff x="2987824" y="1196751"/>
              <a:chExt cx="1692696" cy="326897"/>
            </a:xfrm>
          </p:grpSpPr>
          <p:cxnSp>
            <p:nvCxnSpPr>
              <p:cNvPr id="10" name="Connecteur en angle 9"/>
              <p:cNvCxnSpPr/>
              <p:nvPr/>
            </p:nvCxnSpPr>
            <p:spPr>
              <a:xfrm>
                <a:off x="2987824" y="1325885"/>
                <a:ext cx="1692174" cy="15874"/>
              </a:xfrm>
              <a:prstGeom prst="bentConnector3">
                <a:avLst>
                  <a:gd name="adj1" fmla="val 49194"/>
                </a:avLst>
              </a:prstGeom>
              <a:ln>
                <a:tailEnd type="triangle" w="lg" len="lg"/>
              </a:ln>
            </p:spPr>
            <p:style>
              <a:lnRef idx="2">
                <a:schemeClr val="accent1"/>
              </a:lnRef>
              <a:fillRef idx="0">
                <a:schemeClr val="accent1"/>
              </a:fillRef>
              <a:effectRef idx="1">
                <a:schemeClr val="accent1"/>
              </a:effectRef>
              <a:fontRef idx="minor">
                <a:schemeClr val="tx1"/>
              </a:fontRef>
            </p:style>
          </p:cxnSp>
          <p:sp>
            <p:nvSpPr>
              <p:cNvPr id="9" name="ZoneTexte 9"/>
              <p:cNvSpPr txBox="1"/>
              <p:nvPr/>
            </p:nvSpPr>
            <p:spPr>
              <a:xfrm>
                <a:off x="3275144" y="1197304"/>
                <a:ext cx="1015939" cy="327007"/>
              </a:xfrm>
              <a:prstGeom prst="rect">
                <a:avLst/>
              </a:prstGeom>
              <a:solidFill>
                <a:srgbClr val="FFFFFF"/>
              </a:solid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fr-FR" sz="1800" b="1" i="1" dirty="0">
                    <a:solidFill>
                      <a:schemeClr val="accent6">
                        <a:lumMod val="75000"/>
                      </a:schemeClr>
                    </a:solidFill>
                    <a:latin typeface="Calibri" panose="020F0502020204030204" pitchFamily="34" charset="0"/>
                  </a:rPr>
                  <a:t>implique</a:t>
                </a:r>
              </a:p>
            </p:txBody>
          </p:sp>
        </p:grpSp>
      </p:grpSp>
      <p:grpSp>
        <p:nvGrpSpPr>
          <p:cNvPr id="111" name="Groupe 110"/>
          <p:cNvGrpSpPr>
            <a:grpSpLocks/>
          </p:cNvGrpSpPr>
          <p:nvPr/>
        </p:nvGrpSpPr>
        <p:grpSpPr bwMode="auto">
          <a:xfrm>
            <a:off x="866775" y="2863850"/>
            <a:ext cx="6550025" cy="1550988"/>
            <a:chOff x="866929" y="2719312"/>
            <a:chExt cx="6549387" cy="1552201"/>
          </a:xfrm>
        </p:grpSpPr>
        <p:cxnSp>
          <p:nvCxnSpPr>
            <p:cNvPr id="25" name="Connecteur en angle 24"/>
            <p:cNvCxnSpPr>
              <a:stCxn id="15" idx="0"/>
              <a:endCxn id="13" idx="0"/>
            </p:cNvCxnSpPr>
            <p:nvPr/>
          </p:nvCxnSpPr>
          <p:spPr>
            <a:xfrm rot="5400000" flipH="1" flipV="1">
              <a:off x="3451123" y="3032901"/>
              <a:ext cx="12710" cy="1380990"/>
            </a:xfrm>
            <a:prstGeom prst="bentConnector3">
              <a:avLst>
                <a:gd name="adj1" fmla="val 1800000"/>
              </a:avLst>
            </a:prstGeom>
            <a:ln/>
          </p:spPr>
          <p:style>
            <a:lnRef idx="2">
              <a:schemeClr val="accent1"/>
            </a:lnRef>
            <a:fillRef idx="0">
              <a:schemeClr val="accent1"/>
            </a:fillRef>
            <a:effectRef idx="1">
              <a:schemeClr val="accent1"/>
            </a:effectRef>
            <a:fontRef idx="minor">
              <a:schemeClr val="tx1"/>
            </a:fontRef>
          </p:style>
        </p:cxnSp>
        <p:cxnSp>
          <p:nvCxnSpPr>
            <p:cNvPr id="75" name="Connecteur en angle 74"/>
            <p:cNvCxnSpPr>
              <a:stCxn id="13" idx="0"/>
              <a:endCxn id="16" idx="0"/>
            </p:cNvCxnSpPr>
            <p:nvPr/>
          </p:nvCxnSpPr>
          <p:spPr>
            <a:xfrm rot="5400000" flipH="1" flipV="1">
              <a:off x="4832113" y="3032901"/>
              <a:ext cx="12710" cy="1380990"/>
            </a:xfrm>
            <a:prstGeom prst="bentConnector3">
              <a:avLst>
                <a:gd name="adj1" fmla="val 1800000"/>
              </a:avLst>
            </a:prstGeom>
            <a:ln/>
          </p:spPr>
          <p:style>
            <a:lnRef idx="2">
              <a:schemeClr val="accent1"/>
            </a:lnRef>
            <a:fillRef idx="0">
              <a:schemeClr val="accent1"/>
            </a:fillRef>
            <a:effectRef idx="1">
              <a:schemeClr val="accent1"/>
            </a:effectRef>
            <a:fontRef idx="minor">
              <a:schemeClr val="tx1"/>
            </a:fontRef>
          </p:style>
        </p:cxnSp>
        <p:cxnSp>
          <p:nvCxnSpPr>
            <p:cNvPr id="82" name="Connecteur en angle 81"/>
            <p:cNvCxnSpPr>
              <a:stCxn id="16" idx="0"/>
              <a:endCxn id="24" idx="0"/>
            </p:cNvCxnSpPr>
            <p:nvPr/>
          </p:nvCxnSpPr>
          <p:spPr>
            <a:xfrm rot="5400000" flipH="1" flipV="1">
              <a:off x="6172626" y="3073379"/>
              <a:ext cx="12710" cy="1300035"/>
            </a:xfrm>
            <a:prstGeom prst="bentConnector3">
              <a:avLst>
                <a:gd name="adj1" fmla="val 1800000"/>
              </a:avLst>
            </a:prstGeom>
            <a:ln/>
          </p:spPr>
          <p:style>
            <a:lnRef idx="2">
              <a:schemeClr val="accent1"/>
            </a:lnRef>
            <a:fillRef idx="0">
              <a:schemeClr val="accent1"/>
            </a:fillRef>
            <a:effectRef idx="1">
              <a:schemeClr val="accent1"/>
            </a:effectRef>
            <a:fontRef idx="minor">
              <a:schemeClr val="tx1"/>
            </a:fontRef>
          </p:style>
        </p:cxnSp>
        <p:grpSp>
          <p:nvGrpSpPr>
            <p:cNvPr id="36888" name="Groupe 108"/>
            <p:cNvGrpSpPr>
              <a:grpSpLocks/>
            </p:cNvGrpSpPr>
            <p:nvPr/>
          </p:nvGrpSpPr>
          <p:grpSpPr bwMode="auto">
            <a:xfrm>
              <a:off x="866929" y="2719312"/>
              <a:ext cx="6549387" cy="1552201"/>
              <a:chOff x="866929" y="2719312"/>
              <a:chExt cx="6549387" cy="1552201"/>
            </a:xfrm>
          </p:grpSpPr>
          <p:sp>
            <p:nvSpPr>
              <p:cNvPr id="13" name="Rectangle 12"/>
              <p:cNvSpPr/>
              <p:nvPr/>
            </p:nvSpPr>
            <p:spPr>
              <a:xfrm>
                <a:off x="3467001" y="3723397"/>
                <a:ext cx="1349244" cy="548116"/>
              </a:xfrm>
              <a:prstGeom prst="rect">
                <a:avLst/>
              </a:prstGeom>
              <a:solidFill>
                <a:srgbClr val="FFFFFF"/>
              </a:solidFill>
              <a:ln>
                <a:solidFill>
                  <a:srgbClr val="FFA366"/>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5000"/>
                  </a:lnSpc>
                  <a:defRPr/>
                </a:pPr>
                <a:r>
                  <a:rPr lang="fr-FR" sz="1800" b="1" dirty="0" smtClean="0">
                    <a:solidFill>
                      <a:srgbClr val="000000"/>
                    </a:solidFill>
                    <a:latin typeface="Calibri" panose="020F0502020204030204" pitchFamily="34" charset="0"/>
                  </a:rPr>
                  <a:t>Schéma</a:t>
                </a:r>
                <a:endParaRPr lang="fr-FR" sz="1800" b="1" dirty="0">
                  <a:solidFill>
                    <a:srgbClr val="000000"/>
                  </a:solidFill>
                  <a:latin typeface="Calibri" panose="020F0502020204030204" pitchFamily="34" charset="0"/>
                </a:endParaRPr>
              </a:p>
            </p:txBody>
          </p:sp>
          <p:sp>
            <p:nvSpPr>
              <p:cNvPr id="14" name="Rectangle 13"/>
              <p:cNvSpPr/>
              <p:nvPr/>
            </p:nvSpPr>
            <p:spPr>
              <a:xfrm>
                <a:off x="866929" y="3723397"/>
                <a:ext cx="1187334" cy="548116"/>
              </a:xfrm>
              <a:prstGeom prst="rect">
                <a:avLst/>
              </a:prstGeom>
              <a:solidFill>
                <a:srgbClr val="FFFFFF"/>
              </a:solidFill>
              <a:ln>
                <a:solidFill>
                  <a:srgbClr val="FFA366"/>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Tableau</a:t>
                </a:r>
              </a:p>
            </p:txBody>
          </p:sp>
          <p:sp>
            <p:nvSpPr>
              <p:cNvPr id="15" name="Rectangle 14"/>
              <p:cNvSpPr/>
              <p:nvPr/>
            </p:nvSpPr>
            <p:spPr>
              <a:xfrm>
                <a:off x="2166965" y="3723397"/>
                <a:ext cx="1187334" cy="548116"/>
              </a:xfrm>
              <a:prstGeom prst="rect">
                <a:avLst/>
              </a:prstGeom>
              <a:solidFill>
                <a:srgbClr val="FFFFFF"/>
              </a:solidFill>
              <a:ln>
                <a:solidFill>
                  <a:srgbClr val="FFA366"/>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Graphique</a:t>
                </a:r>
              </a:p>
            </p:txBody>
          </p:sp>
          <p:sp>
            <p:nvSpPr>
              <p:cNvPr id="16" name="Rectangle 15"/>
              <p:cNvSpPr/>
              <p:nvPr/>
            </p:nvSpPr>
            <p:spPr>
              <a:xfrm>
                <a:off x="4928946" y="3723397"/>
                <a:ext cx="1187334" cy="548116"/>
              </a:xfrm>
              <a:prstGeom prst="rect">
                <a:avLst/>
              </a:prstGeom>
              <a:solidFill>
                <a:srgbClr val="FFFFFF"/>
              </a:solidFill>
              <a:ln>
                <a:solidFill>
                  <a:srgbClr val="FFA366"/>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Plan</a:t>
                </a:r>
              </a:p>
            </p:txBody>
          </p:sp>
          <p:cxnSp>
            <p:nvCxnSpPr>
              <p:cNvPr id="18" name="Connecteur en angle 17"/>
              <p:cNvCxnSpPr>
                <a:stCxn id="14" idx="0"/>
                <a:endCxn id="15" idx="0"/>
              </p:cNvCxnSpPr>
              <p:nvPr/>
            </p:nvCxnSpPr>
            <p:spPr>
              <a:xfrm rot="5400000" flipH="1" flipV="1">
                <a:off x="2110609" y="3073378"/>
                <a:ext cx="12710" cy="1300036"/>
              </a:xfrm>
              <a:prstGeom prst="bentConnector3">
                <a:avLst>
                  <a:gd name="adj1" fmla="val 1800000"/>
                </a:avLst>
              </a:prstGeom>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6228982" y="3723397"/>
                <a:ext cx="1187334" cy="548116"/>
              </a:xfrm>
              <a:prstGeom prst="rect">
                <a:avLst/>
              </a:prstGeom>
              <a:solidFill>
                <a:srgbClr val="FFFFFF"/>
              </a:solidFill>
              <a:ln>
                <a:solidFill>
                  <a:srgbClr val="FFA366"/>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Autre...</a:t>
                </a:r>
              </a:p>
            </p:txBody>
          </p:sp>
          <p:cxnSp>
            <p:nvCxnSpPr>
              <p:cNvPr id="70" name="Connecteur droit 69"/>
              <p:cNvCxnSpPr>
                <a:stCxn id="7" idx="2"/>
                <a:endCxn id="13" idx="0"/>
              </p:cNvCxnSpPr>
              <p:nvPr/>
            </p:nvCxnSpPr>
            <p:spPr>
              <a:xfrm flipH="1">
                <a:off x="4141623" y="2719312"/>
                <a:ext cx="30159" cy="1004085"/>
              </a:xfrm>
              <a:prstGeom prst="line">
                <a:avLst/>
              </a:prstGeom>
              <a:ln/>
            </p:spPr>
            <p:style>
              <a:lnRef idx="2">
                <a:schemeClr val="accent1"/>
              </a:lnRef>
              <a:fillRef idx="0">
                <a:schemeClr val="accent1"/>
              </a:fillRef>
              <a:effectRef idx="1">
                <a:schemeClr val="accent1"/>
              </a:effectRef>
              <a:fontRef idx="minor">
                <a:schemeClr val="tx1"/>
              </a:fontRef>
            </p:style>
          </p:cxnSp>
          <p:sp>
            <p:nvSpPr>
              <p:cNvPr id="12" name="ZoneTexte 11"/>
              <p:cNvSpPr txBox="1"/>
              <p:nvPr/>
            </p:nvSpPr>
            <p:spPr>
              <a:xfrm>
                <a:off x="2674916" y="2924260"/>
                <a:ext cx="2938176" cy="325692"/>
              </a:xfrm>
              <a:prstGeom prst="rect">
                <a:avLst/>
              </a:prstGeom>
              <a:solidFill>
                <a:srgbClr val="FFFFFF"/>
              </a:solid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fr-FR" sz="1800" b="1" i="1" dirty="0">
                    <a:solidFill>
                      <a:schemeClr val="accent6">
                        <a:lumMod val="75000"/>
                      </a:schemeClr>
                    </a:solidFill>
                    <a:latin typeface="Calibri" panose="020F0502020204030204" pitchFamily="34" charset="0"/>
                  </a:rPr>
                  <a:t>peut être sous forme de</a:t>
                </a:r>
              </a:p>
            </p:txBody>
          </p:sp>
        </p:grpSp>
      </p:grpSp>
      <p:grpSp>
        <p:nvGrpSpPr>
          <p:cNvPr id="108" name="Groupe 107"/>
          <p:cNvGrpSpPr>
            <a:grpSpLocks/>
          </p:cNvGrpSpPr>
          <p:nvPr/>
        </p:nvGrpSpPr>
        <p:grpSpPr bwMode="auto">
          <a:xfrm>
            <a:off x="949325" y="4689475"/>
            <a:ext cx="6446838" cy="1376363"/>
            <a:chOff x="948817" y="4545124"/>
            <a:chExt cx="6447541" cy="1376860"/>
          </a:xfrm>
        </p:grpSpPr>
        <p:sp>
          <p:nvSpPr>
            <p:cNvPr id="19" name="Rectangle 18"/>
            <p:cNvSpPr/>
            <p:nvPr/>
          </p:nvSpPr>
          <p:spPr>
            <a:xfrm>
              <a:off x="4201960" y="5242289"/>
              <a:ext cx="1547981" cy="671754"/>
            </a:xfrm>
            <a:prstGeom prst="rect">
              <a:avLst/>
            </a:prstGeom>
            <a:solidFill>
              <a:srgbClr val="FFFFFF"/>
            </a:solidFill>
            <a:ln>
              <a:solidFill>
                <a:srgbClr val="FFA366"/>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5000"/>
                </a:lnSpc>
                <a:defRPr/>
              </a:pPr>
              <a:r>
                <a:rPr lang="fr-FR" sz="1800" b="1" dirty="0">
                  <a:solidFill>
                    <a:srgbClr val="000000"/>
                  </a:solidFill>
                  <a:latin typeface="Calibri" panose="020F0502020204030204" pitchFamily="34" charset="0"/>
                </a:rPr>
                <a:t>C</a:t>
              </a:r>
              <a:r>
                <a:rPr lang="fr-FR" sz="1800" b="1" dirty="0" smtClean="0">
                  <a:solidFill>
                    <a:srgbClr val="000000"/>
                  </a:solidFill>
                  <a:latin typeface="Calibri" panose="020F0502020204030204" pitchFamily="34" charset="0"/>
                </a:rPr>
                <a:t>artes </a:t>
              </a:r>
              <a:r>
                <a:rPr lang="fr-FR" sz="1800" b="1" dirty="0">
                  <a:solidFill>
                    <a:srgbClr val="000000"/>
                  </a:solidFill>
                  <a:latin typeface="Calibri" panose="020F0502020204030204" pitchFamily="34" charset="0"/>
                </a:rPr>
                <a:t>conceptuelles</a:t>
              </a:r>
            </a:p>
          </p:txBody>
        </p:sp>
        <p:sp>
          <p:nvSpPr>
            <p:cNvPr id="20" name="Rectangle 19"/>
            <p:cNvSpPr/>
            <p:nvPr/>
          </p:nvSpPr>
          <p:spPr>
            <a:xfrm>
              <a:off x="2571419" y="5251817"/>
              <a:ext cx="1547982" cy="670167"/>
            </a:xfrm>
            <a:prstGeom prst="rect">
              <a:avLst/>
            </a:prstGeom>
            <a:solidFill>
              <a:srgbClr val="FFFFFF"/>
            </a:solidFill>
            <a:ln>
              <a:solidFill>
                <a:srgbClr val="FFA366"/>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Chiffrier électronique</a:t>
              </a:r>
            </a:p>
          </p:txBody>
        </p:sp>
        <p:sp>
          <p:nvSpPr>
            <p:cNvPr id="21" name="Rectangle 20"/>
            <p:cNvSpPr/>
            <p:nvPr/>
          </p:nvSpPr>
          <p:spPr>
            <a:xfrm>
              <a:off x="948817" y="5242289"/>
              <a:ext cx="1547982" cy="671754"/>
            </a:xfrm>
            <a:prstGeom prst="rect">
              <a:avLst/>
            </a:prstGeom>
            <a:solidFill>
              <a:srgbClr val="FFFFFF"/>
            </a:solidFill>
            <a:ln>
              <a:solidFill>
                <a:srgbClr val="FFA366"/>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Traitement de texte</a:t>
              </a:r>
            </a:p>
          </p:txBody>
        </p:sp>
        <p:sp>
          <p:nvSpPr>
            <p:cNvPr id="22" name="Rectangle 21"/>
            <p:cNvSpPr/>
            <p:nvPr/>
          </p:nvSpPr>
          <p:spPr>
            <a:xfrm>
              <a:off x="5848376" y="5242289"/>
              <a:ext cx="1547982" cy="671754"/>
            </a:xfrm>
            <a:prstGeom prst="rect">
              <a:avLst/>
            </a:prstGeom>
            <a:solidFill>
              <a:srgbClr val="FFFFFF"/>
            </a:solidFill>
            <a:ln>
              <a:solidFill>
                <a:srgbClr val="FFA366"/>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Autre...</a:t>
              </a:r>
            </a:p>
          </p:txBody>
        </p:sp>
        <p:sp>
          <p:nvSpPr>
            <p:cNvPr id="23" name="ZoneTexte 29"/>
            <p:cNvSpPr txBox="1"/>
            <p:nvPr/>
          </p:nvSpPr>
          <p:spPr>
            <a:xfrm>
              <a:off x="3095351" y="4545124"/>
              <a:ext cx="2070326" cy="47959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fr-FR" sz="1800" b="1" i="1" dirty="0">
                  <a:solidFill>
                    <a:schemeClr val="accent6">
                      <a:lumMod val="75000"/>
                    </a:schemeClr>
                  </a:solidFill>
                  <a:latin typeface="Calibri" panose="020F0502020204030204" pitchFamily="34" charset="0"/>
                </a:rPr>
                <a:t>avec (selon le cas)</a:t>
              </a:r>
            </a:p>
          </p:txBody>
        </p:sp>
        <p:cxnSp>
          <p:nvCxnSpPr>
            <p:cNvPr id="94" name="Connecteur en arc 93"/>
            <p:cNvCxnSpPr>
              <a:stCxn id="23" idx="2"/>
              <a:endCxn id="20" idx="0"/>
            </p:cNvCxnSpPr>
            <p:nvPr/>
          </p:nvCxnSpPr>
          <p:spPr>
            <a:xfrm rot="5400000">
              <a:off x="3624811" y="4746114"/>
              <a:ext cx="227095" cy="784311"/>
            </a:xfrm>
            <a:prstGeom prst="curvedConnector3">
              <a:avLst>
                <a:gd name="adj1" fmla="val 50000"/>
              </a:avLst>
            </a:prstGeom>
            <a:ln>
              <a:headEnd type="none" w="lg" len="lg"/>
              <a:tailEnd type="triangle" w="lg" len="lg"/>
            </a:ln>
          </p:spPr>
          <p:style>
            <a:lnRef idx="2">
              <a:schemeClr val="accent1"/>
            </a:lnRef>
            <a:fillRef idx="0">
              <a:schemeClr val="accent1"/>
            </a:fillRef>
            <a:effectRef idx="1">
              <a:schemeClr val="accent1"/>
            </a:effectRef>
            <a:fontRef idx="minor">
              <a:schemeClr val="tx1"/>
            </a:fontRef>
          </p:style>
        </p:cxnSp>
        <p:cxnSp>
          <p:nvCxnSpPr>
            <p:cNvPr id="96" name="Connecteur en arc 95"/>
            <p:cNvCxnSpPr>
              <a:stCxn id="23" idx="2"/>
              <a:endCxn id="22" idx="0"/>
            </p:cNvCxnSpPr>
            <p:nvPr/>
          </p:nvCxnSpPr>
          <p:spPr>
            <a:xfrm rot="16200000" flipH="1">
              <a:off x="5267260" y="3887976"/>
              <a:ext cx="217567" cy="2491060"/>
            </a:xfrm>
            <a:prstGeom prst="curvedConnector3">
              <a:avLst>
                <a:gd name="adj1" fmla="val -2"/>
              </a:avLst>
            </a:prstGeom>
            <a:ln>
              <a:headEnd type="none" w="lg" len="lg"/>
              <a:tailEnd type="triangle" w="lg" len="lg"/>
            </a:ln>
          </p:spPr>
          <p:style>
            <a:lnRef idx="2">
              <a:schemeClr val="accent1"/>
            </a:lnRef>
            <a:fillRef idx="0">
              <a:schemeClr val="accent1"/>
            </a:fillRef>
            <a:effectRef idx="1">
              <a:schemeClr val="accent1"/>
            </a:effectRef>
            <a:fontRef idx="minor">
              <a:schemeClr val="tx1"/>
            </a:fontRef>
          </p:style>
        </p:cxnSp>
        <p:cxnSp>
          <p:nvCxnSpPr>
            <p:cNvPr id="100" name="Connecteur en arc 99"/>
            <p:cNvCxnSpPr>
              <a:stCxn id="23" idx="2"/>
              <a:endCxn id="21" idx="0"/>
            </p:cNvCxnSpPr>
            <p:nvPr/>
          </p:nvCxnSpPr>
          <p:spPr>
            <a:xfrm rot="5400000">
              <a:off x="2818274" y="3930049"/>
              <a:ext cx="217567" cy="2406912"/>
            </a:xfrm>
            <a:prstGeom prst="curvedConnector3">
              <a:avLst>
                <a:gd name="adj1" fmla="val 50000"/>
              </a:avLst>
            </a:prstGeom>
            <a:ln>
              <a:headEnd type="none" w="lg" len="lg"/>
              <a:tailEnd type="triangle" w="lg" len="lg"/>
            </a:ln>
          </p:spPr>
          <p:style>
            <a:lnRef idx="2">
              <a:schemeClr val="accent1"/>
            </a:lnRef>
            <a:fillRef idx="0">
              <a:schemeClr val="accent1"/>
            </a:fillRef>
            <a:effectRef idx="1">
              <a:schemeClr val="accent1"/>
            </a:effectRef>
            <a:fontRef idx="minor">
              <a:schemeClr val="tx1"/>
            </a:fontRef>
          </p:style>
        </p:cxnSp>
        <p:cxnSp>
          <p:nvCxnSpPr>
            <p:cNvPr id="103" name="Connecteur en arc 102"/>
            <p:cNvCxnSpPr>
              <a:stCxn id="23" idx="2"/>
              <a:endCxn id="19" idx="0"/>
            </p:cNvCxnSpPr>
            <p:nvPr/>
          </p:nvCxnSpPr>
          <p:spPr>
            <a:xfrm rot="16200000" flipH="1">
              <a:off x="4444052" y="4711184"/>
              <a:ext cx="217567" cy="844642"/>
            </a:xfrm>
            <a:prstGeom prst="curvedConnector3">
              <a:avLst>
                <a:gd name="adj1" fmla="val 50000"/>
              </a:avLst>
            </a:prstGeom>
            <a:ln>
              <a:headEnd type="none" w="lg" len="lg"/>
              <a:tailEnd type="triangle" w="lg" len="lg"/>
            </a:ln>
          </p:spPr>
          <p:style>
            <a:lnRef idx="2">
              <a:schemeClr val="accent1"/>
            </a:lnRef>
            <a:fillRef idx="0">
              <a:schemeClr val="accent1"/>
            </a:fillRef>
            <a:effectRef idx="1">
              <a:schemeClr val="accent1"/>
            </a:effectRef>
            <a:fontRef idx="minor">
              <a:schemeClr val="tx1"/>
            </a:fontRef>
          </p:style>
        </p:cxnSp>
      </p:grpSp>
      <p:sp>
        <p:nvSpPr>
          <p:cNvPr id="36872" name="Espace réservé du numéro de diapositive 3"/>
          <p:cNvSpPr txBox="1">
            <a:spLocks/>
          </p:cNvSpPr>
          <p:nvPr/>
        </p:nvSpPr>
        <p:spPr bwMode="auto">
          <a:xfrm>
            <a:off x="7010400" y="61436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Arial" charset="0"/>
              <a:buChar char="•"/>
              <a:defRPr sz="2400">
                <a:solidFill>
                  <a:schemeClr val="tx1"/>
                </a:solidFill>
                <a:latin typeface="Arial" charset="0"/>
              </a:defRPr>
            </a:lvl1pPr>
            <a:lvl2pPr indent="-182563">
              <a:spcBef>
                <a:spcPct val="20000"/>
              </a:spcBef>
              <a:buClr>
                <a:schemeClr val="accent1"/>
              </a:buClr>
              <a:buSzPct val="85000"/>
              <a:buFont typeface="Arial" charset="0"/>
              <a:buChar char="•"/>
              <a:defRPr sz="2000">
                <a:solidFill>
                  <a:schemeClr val="tx1"/>
                </a:solidFill>
                <a:latin typeface="Arial" charset="0"/>
              </a:defRPr>
            </a:lvl2pPr>
            <a:lvl3pPr indent="-182563">
              <a:spcBef>
                <a:spcPct val="20000"/>
              </a:spcBef>
              <a:buClr>
                <a:schemeClr val="accent1"/>
              </a:buClr>
              <a:buSzPct val="90000"/>
              <a:buFont typeface="Arial" charset="0"/>
              <a:buChar char="•"/>
              <a:defRPr>
                <a:solidFill>
                  <a:schemeClr val="tx1"/>
                </a:solidFill>
                <a:latin typeface="Arial" charset="0"/>
              </a:defRPr>
            </a:lvl3pPr>
            <a:lvl4pPr indent="-182563">
              <a:spcBef>
                <a:spcPct val="20000"/>
              </a:spcBef>
              <a:buClr>
                <a:schemeClr val="accent1"/>
              </a:buClr>
              <a:buFont typeface="Arial" charset="0"/>
              <a:buChar char="•"/>
              <a:defRPr sz="1600">
                <a:solidFill>
                  <a:schemeClr val="tx1"/>
                </a:solidFill>
                <a:latin typeface="Arial" charset="0"/>
              </a:defRPr>
            </a:lvl4pPr>
            <a:lvl5pPr indent="-136525">
              <a:spcBef>
                <a:spcPct val="20000"/>
              </a:spcBef>
              <a:buClr>
                <a:schemeClr val="accent1"/>
              </a:buClr>
              <a:buSzPct val="100000"/>
              <a:buFont typeface="Arial" charset="0"/>
              <a:buChar char="•"/>
              <a:defRPr sz="1400">
                <a:solidFill>
                  <a:schemeClr val="tx1"/>
                </a:solidFill>
                <a:latin typeface="Arial" charset="0"/>
              </a:defRPr>
            </a:lvl5pPr>
            <a:lvl6pPr indent="-136525" fontAlgn="base">
              <a:spcBef>
                <a:spcPct val="20000"/>
              </a:spcBef>
              <a:spcAft>
                <a:spcPct val="0"/>
              </a:spcAft>
              <a:buClr>
                <a:schemeClr val="accent1"/>
              </a:buClr>
              <a:buSzPct val="100000"/>
              <a:buFont typeface="Arial" charset="0"/>
              <a:buChar char="•"/>
              <a:defRPr sz="1400">
                <a:solidFill>
                  <a:schemeClr val="tx1"/>
                </a:solidFill>
                <a:latin typeface="Arial" charset="0"/>
              </a:defRPr>
            </a:lvl6pPr>
            <a:lvl7pPr indent="-136525" fontAlgn="base">
              <a:spcBef>
                <a:spcPct val="20000"/>
              </a:spcBef>
              <a:spcAft>
                <a:spcPct val="0"/>
              </a:spcAft>
              <a:buClr>
                <a:schemeClr val="accent1"/>
              </a:buClr>
              <a:buSzPct val="100000"/>
              <a:buFont typeface="Arial" charset="0"/>
              <a:buChar char="•"/>
              <a:defRPr sz="1400">
                <a:solidFill>
                  <a:schemeClr val="tx1"/>
                </a:solidFill>
                <a:latin typeface="Arial" charset="0"/>
              </a:defRPr>
            </a:lvl7pPr>
            <a:lvl8pPr indent="-136525" fontAlgn="base">
              <a:spcBef>
                <a:spcPct val="20000"/>
              </a:spcBef>
              <a:spcAft>
                <a:spcPct val="0"/>
              </a:spcAft>
              <a:buClr>
                <a:schemeClr val="accent1"/>
              </a:buClr>
              <a:buSzPct val="100000"/>
              <a:buFont typeface="Arial" charset="0"/>
              <a:buChar char="•"/>
              <a:defRPr sz="1400">
                <a:solidFill>
                  <a:schemeClr val="tx1"/>
                </a:solidFill>
                <a:latin typeface="Arial" charset="0"/>
              </a:defRPr>
            </a:lvl8pPr>
            <a:lvl9pPr indent="-136525" fontAlgn="base">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a:spcBef>
                <a:spcPct val="0"/>
              </a:spcBef>
              <a:buClrTx/>
              <a:buSzTx/>
              <a:buFontTx/>
              <a:buNone/>
            </a:pPr>
            <a:fld id="{BFFE0A20-CC77-4D3E-BA0E-6159D55BEA93}" type="slidenum">
              <a:rPr lang="fr-CA" altLang="fr-FR" sz="1400">
                <a:solidFill>
                  <a:schemeClr val="bg1"/>
                </a:solidFill>
                <a:latin typeface="Calibri" panose="020F0502020204030204" pitchFamily="34" charset="0"/>
              </a:rPr>
              <a:pPr algn="r">
                <a:spcBef>
                  <a:spcPct val="0"/>
                </a:spcBef>
                <a:buClrTx/>
                <a:buSzTx/>
                <a:buFontTx/>
                <a:buNone/>
              </a:pPr>
              <a:t>22</a:t>
            </a:fld>
            <a:endParaRPr lang="fr-CA" altLang="fr-FR" sz="1400">
              <a:solidFill>
                <a:schemeClr val="bg1"/>
              </a:solidFill>
              <a:latin typeface="Calibri" panose="020F0502020204030204" pitchFamily="34" charset="0"/>
            </a:endParaRPr>
          </a:p>
        </p:txBody>
      </p:sp>
      <p:sp>
        <p:nvSpPr>
          <p:cNvPr id="40" name="Arrondir un rectangle avec un coin du même côté 39"/>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13126482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nodeType="afterGroup">
                            <p:stCondLst>
                              <p:cond delay="500"/>
                            </p:stCondLst>
                            <p:childTnLst>
                              <p:par>
                                <p:cTn id="9" presetID="22" presetClass="entr" presetSubtype="1" fill="hold" nodeType="afterEffect">
                                  <p:stCondLst>
                                    <p:cond delay="500"/>
                                  </p:stCondLst>
                                  <p:childTnLst>
                                    <p:set>
                                      <p:cBhvr>
                                        <p:cTn id="10" dur="1" fill="hold">
                                          <p:stCondLst>
                                            <p:cond delay="0"/>
                                          </p:stCondLst>
                                        </p:cTn>
                                        <p:tgtEl>
                                          <p:spTgt spid="110"/>
                                        </p:tgtEl>
                                        <p:attrNameLst>
                                          <p:attrName>style.visibility</p:attrName>
                                        </p:attrNameLst>
                                      </p:cBhvr>
                                      <p:to>
                                        <p:strVal val="visible"/>
                                      </p:to>
                                    </p:set>
                                    <p:animEffect transition="in" filter="wipe(up)">
                                      <p:cBhvr>
                                        <p:cTn id="11" dur="750"/>
                                        <p:tgtEl>
                                          <p:spTgt spid="110"/>
                                        </p:tgtEl>
                                      </p:cBhvr>
                                    </p:animEffect>
                                  </p:childTnLst>
                                </p:cTn>
                              </p:par>
                            </p:childTnLst>
                          </p:cTn>
                        </p:par>
                        <p:par>
                          <p:cTn id="12" fill="hold" nodeType="afterGroup">
                            <p:stCondLst>
                              <p:cond delay="1750"/>
                            </p:stCondLst>
                            <p:childTnLst>
                              <p:par>
                                <p:cTn id="13" presetID="22" presetClass="entr" presetSubtype="1" fill="hold" nodeType="afterEffect">
                                  <p:stCondLst>
                                    <p:cond delay="500"/>
                                  </p:stCondLst>
                                  <p:childTnLst>
                                    <p:set>
                                      <p:cBhvr>
                                        <p:cTn id="14" dur="1" fill="hold">
                                          <p:stCondLst>
                                            <p:cond delay="0"/>
                                          </p:stCondLst>
                                        </p:cTn>
                                        <p:tgtEl>
                                          <p:spTgt spid="111"/>
                                        </p:tgtEl>
                                        <p:attrNameLst>
                                          <p:attrName>style.visibility</p:attrName>
                                        </p:attrNameLst>
                                      </p:cBhvr>
                                      <p:to>
                                        <p:strVal val="visible"/>
                                      </p:to>
                                    </p:set>
                                    <p:animEffect transition="in" filter="wipe(up)">
                                      <p:cBhvr>
                                        <p:cTn id="15" dur="750"/>
                                        <p:tgtEl>
                                          <p:spTgt spid="111"/>
                                        </p:tgtEl>
                                      </p:cBhvr>
                                    </p:animEffect>
                                  </p:childTnLst>
                                </p:cTn>
                              </p:par>
                            </p:childTnLst>
                          </p:cTn>
                        </p:par>
                        <p:par>
                          <p:cTn id="16" fill="hold" nodeType="afterGroup">
                            <p:stCondLst>
                              <p:cond delay="3000"/>
                            </p:stCondLst>
                            <p:childTnLst>
                              <p:par>
                                <p:cTn id="17" presetID="16" presetClass="entr" presetSubtype="21" fill="hold" grpId="0" nodeType="afterEffect">
                                  <p:stCondLst>
                                    <p:cond delay="500"/>
                                  </p:stCondLst>
                                  <p:childTnLst>
                                    <p:set>
                                      <p:cBhvr>
                                        <p:cTn id="18" dur="1" fill="hold">
                                          <p:stCondLst>
                                            <p:cond delay="0"/>
                                          </p:stCondLst>
                                        </p:cTn>
                                        <p:tgtEl>
                                          <p:spTgt spid="26"/>
                                        </p:tgtEl>
                                        <p:attrNameLst>
                                          <p:attrName>style.visibility</p:attrName>
                                        </p:attrNameLst>
                                      </p:cBhvr>
                                      <p:to>
                                        <p:strVal val="visible"/>
                                      </p:to>
                                    </p:set>
                                    <p:animEffect transition="in" filter="barn(inVertical)">
                                      <p:cBhvr>
                                        <p:cTn id="19" dur="750"/>
                                        <p:tgtEl>
                                          <p:spTgt spid="26"/>
                                        </p:tgtEl>
                                      </p:cBhvr>
                                    </p:animEffect>
                                  </p:childTnLst>
                                </p:cTn>
                              </p:par>
                            </p:childTnLst>
                          </p:cTn>
                        </p:par>
                        <p:par>
                          <p:cTn id="20" fill="hold" nodeType="afterGroup">
                            <p:stCondLst>
                              <p:cond delay="4250"/>
                            </p:stCondLst>
                            <p:childTnLst>
                              <p:par>
                                <p:cTn id="21" presetID="22" presetClass="entr" presetSubtype="1" fill="hold" nodeType="afterEffect">
                                  <p:stCondLst>
                                    <p:cond delay="500"/>
                                  </p:stCondLst>
                                  <p:childTnLst>
                                    <p:set>
                                      <p:cBhvr>
                                        <p:cTn id="22" dur="1" fill="hold">
                                          <p:stCondLst>
                                            <p:cond delay="0"/>
                                          </p:stCondLst>
                                        </p:cTn>
                                        <p:tgtEl>
                                          <p:spTgt spid="108"/>
                                        </p:tgtEl>
                                        <p:attrNameLst>
                                          <p:attrName>style.visibility</p:attrName>
                                        </p:attrNameLst>
                                      </p:cBhvr>
                                      <p:to>
                                        <p:strVal val="visible"/>
                                      </p:to>
                                    </p:set>
                                    <p:animEffect transition="in" filter="wipe(up)">
                                      <p:cBhvr>
                                        <p:cTn id="23" dur="75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custDataLst>
              <p:tags r:id="rId1"/>
            </p:custDataLst>
          </p:nvPr>
        </p:nvSpPr>
        <p:spPr/>
        <p:txBody>
          <a:bodyPr/>
          <a:lstStyle/>
          <a:p>
            <a:pPr fontAlgn="auto">
              <a:spcAft>
                <a:spcPts val="0"/>
              </a:spcAft>
              <a:defRPr/>
            </a:pPr>
            <a:r>
              <a:rPr lang="fr-CA" dirty="0" smtClean="0"/>
              <a:t>Description</a:t>
            </a:r>
          </a:p>
        </p:txBody>
      </p:sp>
      <p:sp>
        <p:nvSpPr>
          <p:cNvPr id="38915" name="Espace réservé du contenu 9"/>
          <p:cNvSpPr>
            <a:spLocks noGrp="1"/>
          </p:cNvSpPr>
          <p:nvPr>
            <p:ph idx="1"/>
          </p:nvPr>
        </p:nvSpPr>
        <p:spPr>
          <a:xfrm>
            <a:off x="2843213" y="1538288"/>
            <a:ext cx="6121275" cy="2898824"/>
          </a:xfrm>
        </p:spPr>
        <p:txBody>
          <a:bodyPr/>
          <a:lstStyle/>
          <a:p>
            <a:r>
              <a:rPr lang="fr-CA" altLang="fr-FR" sz="2800" dirty="0" smtClean="0"/>
              <a:t>Variété</a:t>
            </a:r>
          </a:p>
          <a:p>
            <a:r>
              <a:rPr lang="fr-CA" altLang="fr-FR" sz="2800" dirty="0" smtClean="0"/>
              <a:t>Efficacité</a:t>
            </a:r>
          </a:p>
          <a:p>
            <a:r>
              <a:rPr lang="fr-CA" altLang="fr-FR" sz="2800" dirty="0" smtClean="0"/>
              <a:t>Professionnalisme</a:t>
            </a:r>
          </a:p>
          <a:p>
            <a:r>
              <a:rPr lang="fr-CA" altLang="fr-FR" sz="2800" dirty="0"/>
              <a:t>B</a:t>
            </a:r>
            <a:r>
              <a:rPr lang="fr-CA" altLang="fr-FR" sz="2800" dirty="0" smtClean="0"/>
              <a:t>onnes pratiques</a:t>
            </a:r>
          </a:p>
        </p:txBody>
      </p:sp>
      <p:sp>
        <p:nvSpPr>
          <p:cNvPr id="38916"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3DB4884-0654-4E35-A728-863283C853AF}" type="slidenum">
              <a:rPr lang="fr-CA" altLang="fr-FR">
                <a:solidFill>
                  <a:srgbClr val="FFFFFF"/>
                </a:solidFill>
              </a:rPr>
              <a:pPr eaLnBrk="1" hangingPunct="1"/>
              <a:t>23</a:t>
            </a:fld>
            <a:endParaRPr lang="fr-CA" altLang="fr-FR">
              <a:solidFill>
                <a:srgbClr val="FFFFFF"/>
              </a:solidFill>
            </a:endParaRPr>
          </a:p>
        </p:txBody>
      </p:sp>
      <p:pic>
        <p:nvPicPr>
          <p:cNvPr id="38917" name="Image 7" descr="schema-hab3.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8775" y="1341438"/>
            <a:ext cx="2298700" cy="518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rrondir un rectangle avec un coin du même côté 6"/>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388504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500"/>
                                        <p:tgtEl>
                                          <p:spTgt spid="38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fade">
                                      <p:cBhvr>
                                        <p:cTn id="12" dur="500"/>
                                        <p:tgtEl>
                                          <p:spTgt spid="389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fade">
                                      <p:cBhvr>
                                        <p:cTn id="17" dur="500"/>
                                        <p:tgtEl>
                                          <p:spTgt spid="389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915">
                                            <p:txEl>
                                              <p:pRg st="3" end="3"/>
                                            </p:txEl>
                                          </p:spTgt>
                                        </p:tgtEl>
                                        <p:attrNameLst>
                                          <p:attrName>style.visibility</p:attrName>
                                        </p:attrNameLst>
                                      </p:cBhvr>
                                      <p:to>
                                        <p:strVal val="visible"/>
                                      </p:to>
                                    </p:set>
                                    <p:animEffect transition="in" filter="fade">
                                      <p:cBhvr>
                                        <p:cTn id="22" dur="500"/>
                                        <p:tgtEl>
                                          <p:spTgt spid="389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0" y="1143000"/>
            <a:ext cx="10620672" cy="8540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4" name="Rectangle à coins arrondis 33"/>
          <p:cNvSpPr/>
          <p:nvPr/>
        </p:nvSpPr>
        <p:spPr>
          <a:xfrm>
            <a:off x="215900" y="346075"/>
            <a:ext cx="3240088" cy="1079500"/>
          </a:xfrm>
          <a:prstGeom prst="roundRect">
            <a:avLst/>
          </a:prstGeom>
          <a:solidFill>
            <a:srgbClr val="0066CC"/>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2400" b="1" dirty="0">
                <a:solidFill>
                  <a:schemeClr val="bg1"/>
                </a:solidFill>
                <a:latin typeface="Calibri" panose="020F0502020204030204" pitchFamily="34" charset="0"/>
              </a:rPr>
              <a:t>HABILETÉ 3</a:t>
            </a:r>
          </a:p>
          <a:p>
            <a:pPr algn="ctr">
              <a:defRPr/>
            </a:pPr>
            <a:r>
              <a:rPr lang="fr-FR" sz="2400" b="1" i="1" dirty="0">
                <a:solidFill>
                  <a:schemeClr val="bg1"/>
                </a:solidFill>
                <a:latin typeface="Calibri" panose="020F0502020204030204" pitchFamily="34" charset="0"/>
              </a:rPr>
              <a:t>Présenter l'information</a:t>
            </a:r>
          </a:p>
        </p:txBody>
      </p:sp>
      <p:grpSp>
        <p:nvGrpSpPr>
          <p:cNvPr id="68" name="Groupe 67"/>
          <p:cNvGrpSpPr>
            <a:grpSpLocks/>
          </p:cNvGrpSpPr>
          <p:nvPr/>
        </p:nvGrpSpPr>
        <p:grpSpPr bwMode="auto">
          <a:xfrm>
            <a:off x="3455988" y="534988"/>
            <a:ext cx="5038725" cy="814387"/>
            <a:chOff x="3131840" y="440668"/>
            <a:chExt cx="5038423" cy="814344"/>
          </a:xfrm>
        </p:grpSpPr>
        <p:sp>
          <p:nvSpPr>
            <p:cNvPr id="69" name="Rectangle à coins arrondis 68"/>
            <p:cNvSpPr/>
            <p:nvPr/>
          </p:nvSpPr>
          <p:spPr>
            <a:xfrm>
              <a:off x="4890685" y="440668"/>
              <a:ext cx="3279578" cy="814344"/>
            </a:xfrm>
            <a:prstGeom prst="roundRect">
              <a:avLst/>
            </a:prstGeom>
            <a:solidFill>
              <a:srgbClr val="47A3FF"/>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2000" b="1" dirty="0">
                  <a:solidFill>
                    <a:schemeClr val="bg1"/>
                  </a:solidFill>
                  <a:latin typeface="Calibri" panose="020F0502020204030204" pitchFamily="34" charset="0"/>
                </a:rPr>
                <a:t>OBJECTIF 3.2</a:t>
              </a:r>
            </a:p>
            <a:p>
              <a:pPr algn="ctr">
                <a:defRPr/>
              </a:pPr>
              <a:r>
                <a:rPr lang="fr-FR" sz="2000" b="1" dirty="0">
                  <a:solidFill>
                    <a:schemeClr val="bg1"/>
                  </a:solidFill>
                  <a:latin typeface="Calibri" panose="020F0502020204030204" pitchFamily="34" charset="0"/>
                </a:rPr>
                <a:t>Réaliser la production</a:t>
              </a:r>
            </a:p>
          </p:txBody>
        </p:sp>
        <p:grpSp>
          <p:nvGrpSpPr>
            <p:cNvPr id="39977" name="Groupe 69"/>
            <p:cNvGrpSpPr>
              <a:grpSpLocks/>
            </p:cNvGrpSpPr>
            <p:nvPr/>
          </p:nvGrpSpPr>
          <p:grpSpPr bwMode="auto">
            <a:xfrm>
              <a:off x="3131840" y="671878"/>
              <a:ext cx="1692696" cy="326897"/>
              <a:chOff x="2987824" y="1196751"/>
              <a:chExt cx="1692696" cy="326897"/>
            </a:xfrm>
          </p:grpSpPr>
          <p:cxnSp>
            <p:nvCxnSpPr>
              <p:cNvPr id="71" name="Connecteur en angle 70"/>
              <p:cNvCxnSpPr/>
              <p:nvPr/>
            </p:nvCxnSpPr>
            <p:spPr>
              <a:xfrm>
                <a:off x="2987824" y="1325884"/>
                <a:ext cx="1692174" cy="15874"/>
              </a:xfrm>
              <a:prstGeom prst="bentConnector3">
                <a:avLst>
                  <a:gd name="adj1" fmla="val 49194"/>
                </a:avLst>
              </a:prstGeom>
              <a:ln>
                <a:tailEnd type="triangle" w="lg" len="lg"/>
              </a:ln>
            </p:spPr>
            <p:style>
              <a:lnRef idx="2">
                <a:schemeClr val="accent1"/>
              </a:lnRef>
              <a:fillRef idx="0">
                <a:schemeClr val="accent1"/>
              </a:fillRef>
              <a:effectRef idx="1">
                <a:schemeClr val="accent1"/>
              </a:effectRef>
              <a:fontRef idx="minor">
                <a:schemeClr val="tx1"/>
              </a:fontRef>
            </p:style>
          </p:cxnSp>
          <p:sp>
            <p:nvSpPr>
              <p:cNvPr id="72" name="ZoneTexte 9"/>
              <p:cNvSpPr txBox="1"/>
              <p:nvPr/>
            </p:nvSpPr>
            <p:spPr>
              <a:xfrm>
                <a:off x="3275144" y="1197304"/>
                <a:ext cx="1015939" cy="327008"/>
              </a:xfrm>
              <a:prstGeom prst="rect">
                <a:avLst/>
              </a:prstGeom>
              <a:solidFill>
                <a:srgbClr val="FFFFFF"/>
              </a:solid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fr-FR" sz="1800" b="1" i="1" dirty="0">
                    <a:solidFill>
                      <a:schemeClr val="accent6">
                        <a:lumMod val="75000"/>
                      </a:schemeClr>
                    </a:solidFill>
                    <a:latin typeface="Calibri" panose="020F0502020204030204" pitchFamily="34" charset="0"/>
                  </a:rPr>
                  <a:t>implique</a:t>
                </a:r>
              </a:p>
            </p:txBody>
          </p:sp>
        </p:grpSp>
      </p:grpSp>
      <p:grpSp>
        <p:nvGrpSpPr>
          <p:cNvPr id="74" name="Groupe 73"/>
          <p:cNvGrpSpPr>
            <a:grpSpLocks/>
          </p:cNvGrpSpPr>
          <p:nvPr/>
        </p:nvGrpSpPr>
        <p:grpSpPr bwMode="auto">
          <a:xfrm>
            <a:off x="2714625" y="1385888"/>
            <a:ext cx="4140200" cy="1392237"/>
            <a:chOff x="2440575" y="1291016"/>
            <a:chExt cx="4140739" cy="1392292"/>
          </a:xfrm>
        </p:grpSpPr>
        <p:sp>
          <p:nvSpPr>
            <p:cNvPr id="75" name="Rectangle à coins arrondis 74"/>
            <p:cNvSpPr/>
            <p:nvPr/>
          </p:nvSpPr>
          <p:spPr>
            <a:xfrm>
              <a:off x="2440575" y="1853013"/>
              <a:ext cx="3462789" cy="830295"/>
            </a:xfrm>
            <a:prstGeom prst="roundRect">
              <a:avLst/>
            </a:prstGeom>
            <a:solidFill>
              <a:srgbClr val="C2E0FF"/>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chemeClr val="accent6">
                      <a:lumMod val="50000"/>
                    </a:schemeClr>
                  </a:solidFill>
                  <a:latin typeface="Calibri" panose="020F0502020204030204" pitchFamily="34" charset="0"/>
                </a:rPr>
                <a:t>Tâche </a:t>
              </a:r>
              <a:r>
                <a:rPr lang="fr-FR" sz="1800" b="1" dirty="0" smtClean="0">
                  <a:solidFill>
                    <a:schemeClr val="accent6">
                      <a:lumMod val="50000"/>
                    </a:schemeClr>
                  </a:solidFill>
                  <a:latin typeface="Calibri" panose="020F0502020204030204" pitchFamily="34" charset="0"/>
                </a:rPr>
                <a:t>3.2.4</a:t>
              </a:r>
              <a:endParaRPr lang="fr-FR" sz="1800" b="1" dirty="0">
                <a:solidFill>
                  <a:schemeClr val="accent6">
                    <a:lumMod val="50000"/>
                  </a:schemeClr>
                </a:solidFill>
                <a:latin typeface="Calibri" panose="020F0502020204030204" pitchFamily="34" charset="0"/>
              </a:endParaRPr>
            </a:p>
            <a:p>
              <a:pPr algn="ctr">
                <a:defRPr/>
              </a:pPr>
              <a:r>
                <a:rPr lang="fr-FR" sz="1800" b="1" dirty="0" smtClean="0">
                  <a:solidFill>
                    <a:schemeClr val="accent6">
                      <a:lumMod val="50000"/>
                    </a:schemeClr>
                  </a:solidFill>
                  <a:latin typeface="Calibri" panose="020F0502020204030204" pitchFamily="34" charset="0"/>
                </a:rPr>
                <a:t>Intégrer les contenus </a:t>
              </a:r>
              <a:br>
                <a:rPr lang="fr-FR" sz="1800" b="1" dirty="0" smtClean="0">
                  <a:solidFill>
                    <a:schemeClr val="accent6">
                      <a:lumMod val="50000"/>
                    </a:schemeClr>
                  </a:solidFill>
                  <a:latin typeface="Calibri" panose="020F0502020204030204" pitchFamily="34" charset="0"/>
                </a:rPr>
              </a:br>
              <a:r>
                <a:rPr lang="fr-FR" sz="1800" b="1" dirty="0" smtClean="0">
                  <a:solidFill>
                    <a:schemeClr val="accent6">
                      <a:lumMod val="50000"/>
                    </a:schemeClr>
                  </a:solidFill>
                  <a:latin typeface="Calibri" panose="020F0502020204030204" pitchFamily="34" charset="0"/>
                </a:rPr>
                <a:t>à la production</a:t>
              </a:r>
              <a:endParaRPr lang="fr-FR" sz="1800" b="1" dirty="0">
                <a:solidFill>
                  <a:schemeClr val="accent6">
                    <a:lumMod val="50000"/>
                  </a:schemeClr>
                </a:solidFill>
                <a:latin typeface="Calibri" panose="020F0502020204030204" pitchFamily="34" charset="0"/>
              </a:endParaRPr>
            </a:p>
          </p:txBody>
        </p:sp>
        <p:grpSp>
          <p:nvGrpSpPr>
            <p:cNvPr id="39973" name="Groupe 75"/>
            <p:cNvGrpSpPr>
              <a:grpSpLocks/>
            </p:cNvGrpSpPr>
            <p:nvPr/>
          </p:nvGrpSpPr>
          <p:grpSpPr bwMode="auto">
            <a:xfrm>
              <a:off x="4172363" y="1291016"/>
              <a:ext cx="2408951" cy="561501"/>
              <a:chOff x="4172363" y="1291016"/>
              <a:chExt cx="2408951" cy="561501"/>
            </a:xfrm>
          </p:grpSpPr>
          <p:cxnSp>
            <p:nvCxnSpPr>
              <p:cNvPr id="77" name="Connecteur en angle 76"/>
              <p:cNvCxnSpPr>
                <a:stCxn id="69" idx="2"/>
                <a:endCxn id="75" idx="0"/>
              </p:cNvCxnSpPr>
              <p:nvPr/>
            </p:nvCxnSpPr>
            <p:spPr>
              <a:xfrm rot="5400000">
                <a:off x="5096040" y="367739"/>
                <a:ext cx="561997" cy="2408551"/>
              </a:xfrm>
              <a:prstGeom prst="bentConnector3">
                <a:avLst>
                  <a:gd name="adj1" fmla="val 50000"/>
                </a:avLst>
              </a:prstGeom>
              <a:ln>
                <a:tailEnd type="triangle" w="lg" len="lg"/>
              </a:ln>
            </p:spPr>
            <p:style>
              <a:lnRef idx="2">
                <a:schemeClr val="accent1"/>
              </a:lnRef>
              <a:fillRef idx="0">
                <a:schemeClr val="accent1"/>
              </a:fillRef>
              <a:effectRef idx="1">
                <a:schemeClr val="accent1"/>
              </a:effectRef>
              <a:fontRef idx="minor">
                <a:schemeClr val="tx1"/>
              </a:fontRef>
            </p:style>
          </p:cxnSp>
          <p:sp>
            <p:nvSpPr>
              <p:cNvPr id="78" name="ZoneTexte 8"/>
              <p:cNvSpPr txBox="1"/>
              <p:nvPr/>
            </p:nvSpPr>
            <p:spPr>
              <a:xfrm>
                <a:off x="5022186" y="1419608"/>
                <a:ext cx="1128860" cy="268299"/>
              </a:xfrm>
              <a:prstGeom prst="rect">
                <a:avLst/>
              </a:prstGeom>
              <a:solidFill>
                <a:srgbClr val="FFFFFF"/>
              </a:solid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fr-FR" sz="1800" b="1" i="1" dirty="0">
                    <a:solidFill>
                      <a:schemeClr val="accent6">
                        <a:lumMod val="50000"/>
                      </a:schemeClr>
                    </a:solidFill>
                    <a:latin typeface="Calibri" panose="020F0502020204030204" pitchFamily="34" charset="0"/>
                  </a:rPr>
                  <a:t>implique</a:t>
                </a:r>
              </a:p>
            </p:txBody>
          </p:sp>
        </p:grpSp>
      </p:grpSp>
      <p:sp>
        <p:nvSpPr>
          <p:cNvPr id="140" name="Accolade ouvrante 139"/>
          <p:cNvSpPr/>
          <p:nvPr/>
        </p:nvSpPr>
        <p:spPr>
          <a:xfrm rot="16200000">
            <a:off x="4402138" y="561975"/>
            <a:ext cx="261938" cy="8129587"/>
          </a:xfrm>
          <a:prstGeom prst="leftBrace">
            <a:avLst>
              <a:gd name="adj1" fmla="val 59946"/>
              <a:gd name="adj2" fmla="val 50000"/>
            </a:avLst>
          </a:prstGeom>
        </p:spPr>
        <p:style>
          <a:lnRef idx="2">
            <a:schemeClr val="accent1"/>
          </a:lnRef>
          <a:fillRef idx="0">
            <a:schemeClr val="accent1"/>
          </a:fillRef>
          <a:effectRef idx="1">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fr-FR" dirty="0">
              <a:latin typeface="Calibri" panose="020F0502020204030204" pitchFamily="34" charset="0"/>
            </a:endParaRPr>
          </a:p>
        </p:txBody>
      </p:sp>
      <p:grpSp>
        <p:nvGrpSpPr>
          <p:cNvPr id="172" name="Groupe 171"/>
          <p:cNvGrpSpPr>
            <a:grpSpLocks/>
          </p:cNvGrpSpPr>
          <p:nvPr/>
        </p:nvGrpSpPr>
        <p:grpSpPr bwMode="auto">
          <a:xfrm>
            <a:off x="250825" y="2778125"/>
            <a:ext cx="8534400" cy="1587500"/>
            <a:chOff x="250184" y="2683308"/>
            <a:chExt cx="8534284" cy="1588205"/>
          </a:xfrm>
        </p:grpSpPr>
        <p:cxnSp>
          <p:nvCxnSpPr>
            <p:cNvPr id="142" name="Connecteur en angle 141"/>
            <p:cNvCxnSpPr>
              <a:stCxn id="148" idx="0"/>
              <a:endCxn id="146" idx="0"/>
            </p:cNvCxnSpPr>
            <p:nvPr/>
          </p:nvCxnSpPr>
          <p:spPr>
            <a:xfrm rot="5400000" flipH="1" flipV="1">
              <a:off x="4477637" y="2964768"/>
              <a:ext cx="12706" cy="1517629"/>
            </a:xfrm>
            <a:prstGeom prst="bentConnector3">
              <a:avLst>
                <a:gd name="adj1" fmla="val 1800000"/>
              </a:avLst>
            </a:prstGeom>
            <a:ln/>
          </p:spPr>
          <p:style>
            <a:lnRef idx="2">
              <a:schemeClr val="accent1"/>
            </a:lnRef>
            <a:fillRef idx="0">
              <a:schemeClr val="accent1"/>
            </a:fillRef>
            <a:effectRef idx="1">
              <a:schemeClr val="accent1"/>
            </a:effectRef>
            <a:fontRef idx="minor">
              <a:schemeClr val="tx1"/>
            </a:fontRef>
          </p:style>
        </p:cxnSp>
        <p:cxnSp>
          <p:nvCxnSpPr>
            <p:cNvPr id="143" name="Connecteur en angle 142"/>
            <p:cNvCxnSpPr>
              <a:stCxn id="146" idx="0"/>
              <a:endCxn id="149" idx="0"/>
            </p:cNvCxnSpPr>
            <p:nvPr/>
          </p:nvCxnSpPr>
          <p:spPr>
            <a:xfrm rot="5400000" flipH="1" flipV="1">
              <a:off x="5995266" y="2964768"/>
              <a:ext cx="12706" cy="1517629"/>
            </a:xfrm>
            <a:prstGeom prst="bentConnector3">
              <a:avLst>
                <a:gd name="adj1" fmla="val 1800000"/>
              </a:avLst>
            </a:prstGeom>
            <a:ln/>
          </p:spPr>
          <p:style>
            <a:lnRef idx="2">
              <a:schemeClr val="accent1"/>
            </a:lnRef>
            <a:fillRef idx="0">
              <a:schemeClr val="accent1"/>
            </a:fillRef>
            <a:effectRef idx="1">
              <a:schemeClr val="accent1"/>
            </a:effectRef>
            <a:fontRef idx="minor">
              <a:schemeClr val="tx1"/>
            </a:fontRef>
          </p:style>
        </p:cxnSp>
        <p:cxnSp>
          <p:nvCxnSpPr>
            <p:cNvPr id="144" name="Connecteur en angle 143"/>
            <p:cNvCxnSpPr>
              <a:stCxn id="149" idx="0"/>
              <a:endCxn id="151" idx="0"/>
            </p:cNvCxnSpPr>
            <p:nvPr/>
          </p:nvCxnSpPr>
          <p:spPr>
            <a:xfrm rot="5400000" flipH="1" flipV="1">
              <a:off x="7472415" y="3005249"/>
              <a:ext cx="12706" cy="1436667"/>
            </a:xfrm>
            <a:prstGeom prst="bentConnector3">
              <a:avLst>
                <a:gd name="adj1" fmla="val 1800000"/>
              </a:avLst>
            </a:prstGeom>
            <a:ln/>
          </p:spPr>
          <p:style>
            <a:lnRef idx="2">
              <a:schemeClr val="accent1"/>
            </a:lnRef>
            <a:fillRef idx="0">
              <a:schemeClr val="accent1"/>
            </a:fillRef>
            <a:effectRef idx="1">
              <a:schemeClr val="accent1"/>
            </a:effectRef>
            <a:fontRef idx="minor">
              <a:schemeClr val="tx1"/>
            </a:fontRef>
          </p:style>
        </p:cxnSp>
        <p:sp>
          <p:nvSpPr>
            <p:cNvPr id="146" name="Rectangle 145"/>
            <p:cNvSpPr/>
            <p:nvPr/>
          </p:nvSpPr>
          <p:spPr>
            <a:xfrm>
              <a:off x="4561775" y="3723583"/>
              <a:ext cx="1349357" cy="547930"/>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5000"/>
                </a:lnSpc>
                <a:defRPr/>
              </a:pPr>
              <a:r>
                <a:rPr lang="fr-FR" sz="1800" b="1" dirty="0" smtClean="0">
                  <a:solidFill>
                    <a:srgbClr val="000000"/>
                  </a:solidFill>
                  <a:latin typeface="Calibri" panose="020F0502020204030204" pitchFamily="34" charset="0"/>
                </a:rPr>
                <a:t>Animation</a:t>
              </a:r>
              <a:endParaRPr lang="fr-FR" sz="1800" b="1" dirty="0">
                <a:solidFill>
                  <a:srgbClr val="000000"/>
                </a:solidFill>
                <a:latin typeface="Calibri" panose="020F0502020204030204" pitchFamily="34" charset="0"/>
              </a:endParaRPr>
            </a:p>
          </p:txBody>
        </p:sp>
        <p:sp>
          <p:nvSpPr>
            <p:cNvPr id="147" name="Rectangle 146"/>
            <p:cNvSpPr/>
            <p:nvPr/>
          </p:nvSpPr>
          <p:spPr>
            <a:xfrm>
              <a:off x="1686852" y="3723583"/>
              <a:ext cx="1189021" cy="547930"/>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Tableau</a:t>
              </a:r>
            </a:p>
          </p:txBody>
        </p:sp>
        <p:sp>
          <p:nvSpPr>
            <p:cNvPr id="148" name="Rectangle 147"/>
            <p:cNvSpPr/>
            <p:nvPr/>
          </p:nvSpPr>
          <p:spPr>
            <a:xfrm>
              <a:off x="3123520" y="3723583"/>
              <a:ext cx="1189022" cy="547930"/>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smtClean="0">
                  <a:solidFill>
                    <a:srgbClr val="000000"/>
                  </a:solidFill>
                  <a:latin typeface="Calibri" panose="020F0502020204030204" pitchFamily="34" charset="0"/>
                </a:rPr>
                <a:t>Son</a:t>
              </a:r>
              <a:endParaRPr lang="fr-FR" sz="1800" b="1" dirty="0">
                <a:solidFill>
                  <a:srgbClr val="000000"/>
                </a:solidFill>
                <a:latin typeface="Calibri" panose="020F0502020204030204" pitchFamily="34" charset="0"/>
              </a:endParaRPr>
            </a:p>
          </p:txBody>
        </p:sp>
        <p:sp>
          <p:nvSpPr>
            <p:cNvPr id="149" name="Rectangle 148"/>
            <p:cNvSpPr/>
            <p:nvPr/>
          </p:nvSpPr>
          <p:spPr>
            <a:xfrm>
              <a:off x="6038130" y="3723583"/>
              <a:ext cx="1430319" cy="547930"/>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5000"/>
                </a:lnSpc>
                <a:defRPr/>
              </a:pPr>
              <a:r>
                <a:rPr lang="fr-FR" sz="1800" b="1" dirty="0" smtClean="0">
                  <a:solidFill>
                    <a:srgbClr val="000000"/>
                  </a:solidFill>
                  <a:latin typeface="Calibri" panose="020F0502020204030204" pitchFamily="34" charset="0"/>
                </a:rPr>
                <a:t>Objets graphiques</a:t>
              </a:r>
              <a:endParaRPr lang="fr-FR" sz="1800" b="1" dirty="0">
                <a:solidFill>
                  <a:srgbClr val="000000"/>
                </a:solidFill>
                <a:latin typeface="Calibri" panose="020F0502020204030204" pitchFamily="34" charset="0"/>
              </a:endParaRPr>
            </a:p>
          </p:txBody>
        </p:sp>
        <p:cxnSp>
          <p:nvCxnSpPr>
            <p:cNvPr id="150" name="Connecteur en angle 149"/>
            <p:cNvCxnSpPr>
              <a:stCxn id="147" idx="0"/>
              <a:endCxn id="148" idx="0"/>
            </p:cNvCxnSpPr>
            <p:nvPr/>
          </p:nvCxnSpPr>
          <p:spPr>
            <a:xfrm rot="5400000" flipH="1" flipV="1">
              <a:off x="2999695" y="3004455"/>
              <a:ext cx="12706" cy="1438255"/>
            </a:xfrm>
            <a:prstGeom prst="bentConnector3">
              <a:avLst>
                <a:gd name="adj1" fmla="val 1800000"/>
              </a:avLst>
            </a:prstGeom>
            <a:ln/>
          </p:spPr>
          <p:style>
            <a:lnRef idx="2">
              <a:schemeClr val="accent1"/>
            </a:lnRef>
            <a:fillRef idx="0">
              <a:schemeClr val="accent1"/>
            </a:fillRef>
            <a:effectRef idx="1">
              <a:schemeClr val="accent1"/>
            </a:effectRef>
            <a:fontRef idx="minor">
              <a:schemeClr val="tx1"/>
            </a:fontRef>
          </p:style>
        </p:cxnSp>
        <p:sp>
          <p:nvSpPr>
            <p:cNvPr id="151" name="Rectangle 150"/>
            <p:cNvSpPr/>
            <p:nvPr/>
          </p:nvSpPr>
          <p:spPr>
            <a:xfrm>
              <a:off x="7597034" y="3723583"/>
              <a:ext cx="1187434" cy="547930"/>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Autre...</a:t>
              </a:r>
            </a:p>
          </p:txBody>
        </p:sp>
        <p:cxnSp>
          <p:nvCxnSpPr>
            <p:cNvPr id="152" name="Connecteur droit 151"/>
            <p:cNvCxnSpPr>
              <a:stCxn id="75" idx="2"/>
            </p:cNvCxnSpPr>
            <p:nvPr/>
          </p:nvCxnSpPr>
          <p:spPr>
            <a:xfrm>
              <a:off x="4445890" y="2683308"/>
              <a:ext cx="0" cy="795691"/>
            </a:xfrm>
            <a:prstGeom prst="line">
              <a:avLst/>
            </a:prstGeom>
            <a:ln/>
          </p:spPr>
          <p:style>
            <a:lnRef idx="2">
              <a:schemeClr val="accent1"/>
            </a:lnRef>
            <a:fillRef idx="0">
              <a:schemeClr val="accent1"/>
            </a:fillRef>
            <a:effectRef idx="1">
              <a:schemeClr val="accent1"/>
            </a:effectRef>
            <a:fontRef idx="minor">
              <a:schemeClr val="tx1"/>
            </a:fontRef>
          </p:style>
        </p:cxnSp>
        <p:sp>
          <p:nvSpPr>
            <p:cNvPr id="153" name="ZoneTexte 152"/>
            <p:cNvSpPr txBox="1"/>
            <p:nvPr/>
          </p:nvSpPr>
          <p:spPr>
            <a:xfrm>
              <a:off x="2948897" y="2924715"/>
              <a:ext cx="2936835" cy="325583"/>
            </a:xfrm>
            <a:prstGeom prst="rect">
              <a:avLst/>
            </a:prstGeom>
            <a:solidFill>
              <a:srgbClr val="FFFFFF"/>
            </a:solid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fr-FR" sz="1800" b="1" i="1" dirty="0" smtClean="0">
                  <a:solidFill>
                    <a:schemeClr val="accent6">
                      <a:lumMod val="75000"/>
                    </a:schemeClr>
                  </a:solidFill>
                  <a:latin typeface="Calibri" panose="020F0502020204030204" pitchFamily="34" charset="0"/>
                </a:rPr>
                <a:t>peuvent </a:t>
              </a:r>
              <a:r>
                <a:rPr lang="fr-FR" sz="1800" b="1" i="1" dirty="0">
                  <a:solidFill>
                    <a:schemeClr val="accent6">
                      <a:lumMod val="75000"/>
                    </a:schemeClr>
                  </a:solidFill>
                  <a:latin typeface="Calibri" panose="020F0502020204030204" pitchFamily="34" charset="0"/>
                </a:rPr>
                <a:t>être sous forme de</a:t>
              </a:r>
            </a:p>
          </p:txBody>
        </p:sp>
        <p:sp>
          <p:nvSpPr>
            <p:cNvPr id="164" name="Rectangle 163"/>
            <p:cNvSpPr/>
            <p:nvPr/>
          </p:nvSpPr>
          <p:spPr>
            <a:xfrm>
              <a:off x="250184" y="3723583"/>
              <a:ext cx="1187434" cy="547930"/>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smtClean="0">
                  <a:solidFill>
                    <a:srgbClr val="000000"/>
                  </a:solidFill>
                  <a:latin typeface="Calibri" panose="020F0502020204030204" pitchFamily="34" charset="0"/>
                </a:rPr>
                <a:t>Texte</a:t>
              </a:r>
              <a:endParaRPr lang="fr-FR" sz="1800" b="1" dirty="0">
                <a:solidFill>
                  <a:srgbClr val="000000"/>
                </a:solidFill>
                <a:latin typeface="Calibri" panose="020F0502020204030204" pitchFamily="34" charset="0"/>
              </a:endParaRPr>
            </a:p>
          </p:txBody>
        </p:sp>
        <p:cxnSp>
          <p:nvCxnSpPr>
            <p:cNvPr id="165" name="Connecteur en angle 164"/>
            <p:cNvCxnSpPr>
              <a:stCxn id="164" idx="0"/>
              <a:endCxn id="147" idx="0"/>
            </p:cNvCxnSpPr>
            <p:nvPr/>
          </p:nvCxnSpPr>
          <p:spPr>
            <a:xfrm rot="5400000" flipH="1" flipV="1">
              <a:off x="1562232" y="3005249"/>
              <a:ext cx="12706" cy="1436668"/>
            </a:xfrm>
            <a:prstGeom prst="bentConnector3">
              <a:avLst>
                <a:gd name="adj1" fmla="val 1800000"/>
              </a:avLst>
            </a:prstGeom>
            <a:ln/>
          </p:spPr>
          <p:style>
            <a:lnRef idx="2">
              <a:schemeClr val="accent1"/>
            </a:lnRef>
            <a:fillRef idx="0">
              <a:schemeClr val="accent1"/>
            </a:fillRef>
            <a:effectRef idx="1">
              <a:schemeClr val="accent1"/>
            </a:effectRef>
            <a:fontRef idx="minor">
              <a:schemeClr val="tx1"/>
            </a:fontRef>
          </p:style>
        </p:cxnSp>
      </p:grpSp>
      <p:grpSp>
        <p:nvGrpSpPr>
          <p:cNvPr id="171" name="Groupe 170"/>
          <p:cNvGrpSpPr>
            <a:grpSpLocks/>
          </p:cNvGrpSpPr>
          <p:nvPr/>
        </p:nvGrpSpPr>
        <p:grpSpPr bwMode="auto">
          <a:xfrm>
            <a:off x="468313" y="4640263"/>
            <a:ext cx="8129587" cy="1381125"/>
            <a:chOff x="467544" y="4545124"/>
            <a:chExt cx="8129817" cy="1381800"/>
          </a:xfrm>
        </p:grpSpPr>
        <p:sp>
          <p:nvSpPr>
            <p:cNvPr id="155" name="Rectangle 154"/>
            <p:cNvSpPr/>
            <p:nvPr/>
          </p:nvSpPr>
          <p:spPr>
            <a:xfrm>
              <a:off x="5403221" y="5256672"/>
              <a:ext cx="1549444" cy="670252"/>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5000"/>
                </a:lnSpc>
                <a:defRPr/>
              </a:pPr>
              <a:r>
                <a:rPr lang="fr-FR" sz="1800" b="1" dirty="0" smtClean="0">
                  <a:solidFill>
                    <a:srgbClr val="000000"/>
                  </a:solidFill>
                  <a:latin typeface="Calibri" panose="020F0502020204030204" pitchFamily="34" charset="0"/>
                </a:rPr>
                <a:t>Blogue</a:t>
              </a:r>
              <a:endParaRPr lang="fr-FR" sz="1800" b="1" dirty="0">
                <a:solidFill>
                  <a:srgbClr val="000000"/>
                </a:solidFill>
                <a:latin typeface="Calibri" panose="020F0502020204030204" pitchFamily="34" charset="0"/>
              </a:endParaRPr>
            </a:p>
          </p:txBody>
        </p:sp>
        <p:sp>
          <p:nvSpPr>
            <p:cNvPr id="156" name="Rectangle 155"/>
            <p:cNvSpPr/>
            <p:nvPr/>
          </p:nvSpPr>
          <p:spPr>
            <a:xfrm>
              <a:off x="467544" y="5242377"/>
              <a:ext cx="1547856" cy="670252"/>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Traitement </a:t>
              </a:r>
              <a:r>
                <a:rPr lang="fr-FR" sz="1800" b="1" dirty="0" smtClean="0">
                  <a:solidFill>
                    <a:srgbClr val="000000"/>
                  </a:solidFill>
                  <a:latin typeface="Calibri" panose="020F0502020204030204" pitchFamily="34" charset="0"/>
                </a:rPr>
                <a:t>de texte</a:t>
              </a:r>
              <a:endParaRPr lang="fr-FR" sz="1800" b="1" dirty="0">
                <a:solidFill>
                  <a:srgbClr val="000000"/>
                </a:solidFill>
                <a:latin typeface="Calibri" panose="020F0502020204030204" pitchFamily="34" charset="0"/>
              </a:endParaRPr>
            </a:p>
          </p:txBody>
        </p:sp>
        <p:sp>
          <p:nvSpPr>
            <p:cNvPr id="157" name="Rectangle 156"/>
            <p:cNvSpPr/>
            <p:nvPr/>
          </p:nvSpPr>
          <p:spPr>
            <a:xfrm>
              <a:off x="2112241" y="5256672"/>
              <a:ext cx="1549444" cy="670252"/>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smtClean="0">
                  <a:solidFill>
                    <a:srgbClr val="000000"/>
                  </a:solidFill>
                  <a:latin typeface="Calibri" panose="020F0502020204030204" pitchFamily="34" charset="0"/>
                </a:rPr>
                <a:t>Diaporama</a:t>
              </a:r>
              <a:endParaRPr lang="fr-FR" sz="1800" b="1" dirty="0">
                <a:solidFill>
                  <a:srgbClr val="000000"/>
                </a:solidFill>
                <a:latin typeface="Calibri" panose="020F0502020204030204" pitchFamily="34" charset="0"/>
              </a:endParaRPr>
            </a:p>
          </p:txBody>
        </p:sp>
        <p:sp>
          <p:nvSpPr>
            <p:cNvPr id="158" name="Rectangle 157"/>
            <p:cNvSpPr/>
            <p:nvPr/>
          </p:nvSpPr>
          <p:spPr>
            <a:xfrm>
              <a:off x="7049505" y="5256672"/>
              <a:ext cx="1547856" cy="670252"/>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fr-FR" sz="1800" b="1" dirty="0">
                  <a:solidFill>
                    <a:srgbClr val="000000"/>
                  </a:solidFill>
                  <a:latin typeface="Calibri" panose="020F0502020204030204" pitchFamily="34" charset="0"/>
                </a:rPr>
                <a:t>Autre...</a:t>
              </a:r>
            </a:p>
          </p:txBody>
        </p:sp>
        <p:sp>
          <p:nvSpPr>
            <p:cNvPr id="159" name="ZoneTexte 29"/>
            <p:cNvSpPr txBox="1"/>
            <p:nvPr/>
          </p:nvSpPr>
          <p:spPr>
            <a:xfrm>
              <a:off x="3498167" y="4545124"/>
              <a:ext cx="2068572" cy="47965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fr-FR" sz="1800" b="1" i="1" dirty="0" smtClean="0">
                  <a:solidFill>
                    <a:schemeClr val="accent6">
                      <a:lumMod val="75000"/>
                    </a:schemeClr>
                  </a:solidFill>
                  <a:latin typeface="Calibri" panose="020F0502020204030204" pitchFamily="34" charset="0"/>
                </a:rPr>
                <a:t>incorporés dans</a:t>
              </a:r>
              <a:endParaRPr lang="fr-FR" sz="1800" b="1" i="1" dirty="0">
                <a:solidFill>
                  <a:schemeClr val="accent6">
                    <a:lumMod val="75000"/>
                  </a:schemeClr>
                </a:solidFill>
                <a:latin typeface="Calibri" panose="020F0502020204030204" pitchFamily="34" charset="0"/>
              </a:endParaRPr>
            </a:p>
          </p:txBody>
        </p:sp>
        <p:cxnSp>
          <p:nvCxnSpPr>
            <p:cNvPr id="160" name="Connecteur en arc 159"/>
            <p:cNvCxnSpPr>
              <a:stCxn id="159" idx="2"/>
              <a:endCxn id="156" idx="0"/>
            </p:cNvCxnSpPr>
            <p:nvPr/>
          </p:nvCxnSpPr>
          <p:spPr>
            <a:xfrm rot="5400000">
              <a:off x="2778165" y="3488884"/>
              <a:ext cx="217593" cy="3289393"/>
            </a:xfrm>
            <a:prstGeom prst="curvedConnector3">
              <a:avLst>
                <a:gd name="adj1" fmla="val 6019"/>
              </a:avLst>
            </a:prstGeom>
            <a:ln>
              <a:headEnd type="none" w="lg" len="lg"/>
              <a:tailEnd type="triangle" w="lg" len="lg"/>
            </a:ln>
          </p:spPr>
          <p:style>
            <a:lnRef idx="2">
              <a:schemeClr val="accent1"/>
            </a:lnRef>
            <a:fillRef idx="0">
              <a:schemeClr val="accent1"/>
            </a:fillRef>
            <a:effectRef idx="1">
              <a:schemeClr val="accent1"/>
            </a:effectRef>
            <a:fontRef idx="minor">
              <a:schemeClr val="tx1"/>
            </a:fontRef>
          </p:style>
        </p:cxnSp>
        <p:cxnSp>
          <p:nvCxnSpPr>
            <p:cNvPr id="161" name="Connecteur en arc 160"/>
            <p:cNvCxnSpPr>
              <a:stCxn id="159" idx="2"/>
              <a:endCxn id="158" idx="0"/>
            </p:cNvCxnSpPr>
            <p:nvPr/>
          </p:nvCxnSpPr>
          <p:spPr>
            <a:xfrm rot="16200000" flipH="1">
              <a:off x="6061205" y="3495237"/>
              <a:ext cx="231888" cy="3290980"/>
            </a:xfrm>
            <a:prstGeom prst="curvedConnector3">
              <a:avLst>
                <a:gd name="adj1" fmla="val 2708"/>
              </a:avLst>
            </a:prstGeom>
            <a:ln>
              <a:headEnd type="none" w="lg" len="lg"/>
              <a:tailEnd type="triangle" w="lg" len="lg"/>
            </a:ln>
          </p:spPr>
          <p:style>
            <a:lnRef idx="2">
              <a:schemeClr val="accent1"/>
            </a:lnRef>
            <a:fillRef idx="0">
              <a:schemeClr val="accent1"/>
            </a:fillRef>
            <a:effectRef idx="1">
              <a:schemeClr val="accent1"/>
            </a:effectRef>
            <a:fontRef idx="minor">
              <a:schemeClr val="tx1"/>
            </a:fontRef>
          </p:style>
        </p:cxnSp>
        <p:cxnSp>
          <p:nvCxnSpPr>
            <p:cNvPr id="162" name="Connecteur en arc 161"/>
            <p:cNvCxnSpPr>
              <a:stCxn id="159" idx="2"/>
              <a:endCxn id="157" idx="0"/>
            </p:cNvCxnSpPr>
            <p:nvPr/>
          </p:nvCxnSpPr>
          <p:spPr>
            <a:xfrm rot="5400000">
              <a:off x="3593366" y="4318380"/>
              <a:ext cx="231888" cy="1644697"/>
            </a:xfrm>
            <a:prstGeom prst="curvedConnector3">
              <a:avLst>
                <a:gd name="adj1" fmla="val 50000"/>
              </a:avLst>
            </a:prstGeom>
            <a:ln>
              <a:headEnd type="none" w="lg" len="lg"/>
              <a:tailEnd type="triangle" w="lg" len="lg"/>
            </a:ln>
          </p:spPr>
          <p:style>
            <a:lnRef idx="2">
              <a:schemeClr val="accent1"/>
            </a:lnRef>
            <a:fillRef idx="0">
              <a:schemeClr val="accent1"/>
            </a:fillRef>
            <a:effectRef idx="1">
              <a:schemeClr val="accent1"/>
            </a:effectRef>
            <a:fontRef idx="minor">
              <a:schemeClr val="tx1"/>
            </a:fontRef>
          </p:style>
        </p:cxnSp>
        <p:cxnSp>
          <p:nvCxnSpPr>
            <p:cNvPr id="163" name="Connecteur en arc 162"/>
            <p:cNvCxnSpPr>
              <a:stCxn id="159" idx="2"/>
              <a:endCxn id="155" idx="0"/>
            </p:cNvCxnSpPr>
            <p:nvPr/>
          </p:nvCxnSpPr>
          <p:spPr>
            <a:xfrm rot="16200000" flipH="1">
              <a:off x="5238857" y="4317586"/>
              <a:ext cx="231888" cy="1646284"/>
            </a:xfrm>
            <a:prstGeom prst="curvedConnector3">
              <a:avLst>
                <a:gd name="adj1" fmla="val 50000"/>
              </a:avLst>
            </a:prstGeom>
            <a:ln>
              <a:headEnd type="none" w="lg" len="lg"/>
              <a:tailEnd type="triangle" w="lg" len="lg"/>
            </a:ln>
          </p:spPr>
          <p:style>
            <a:lnRef idx="2">
              <a:schemeClr val="accent1"/>
            </a:lnRef>
            <a:fillRef idx="0">
              <a:schemeClr val="accent1"/>
            </a:fillRef>
            <a:effectRef idx="1">
              <a:schemeClr val="accent1"/>
            </a:effectRef>
            <a:fontRef idx="minor">
              <a:schemeClr val="tx1"/>
            </a:fontRef>
          </p:style>
        </p:cxnSp>
        <p:sp>
          <p:nvSpPr>
            <p:cNvPr id="166" name="Rectangle 165"/>
            <p:cNvSpPr/>
            <p:nvPr/>
          </p:nvSpPr>
          <p:spPr>
            <a:xfrm>
              <a:off x="3758524" y="5256672"/>
              <a:ext cx="1547857" cy="670252"/>
            </a:xfrm>
            <a:prstGeom prst="rect">
              <a:avLst/>
            </a:prstGeom>
            <a:solidFill>
              <a:srgbClr val="FFFFFF"/>
            </a:solidFill>
            <a:ln>
              <a:solidFill>
                <a:srgbClr val="0066CC"/>
              </a:solidFill>
            </a:ln>
          </p:spPr>
          <p:style>
            <a:lnRef idx="1">
              <a:schemeClr val="accent1"/>
            </a:lnRef>
            <a:fillRef idx="3">
              <a:schemeClr val="accent1"/>
            </a:fillRef>
            <a:effectRef idx="2">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85000"/>
                </a:lnSpc>
                <a:defRPr/>
              </a:pPr>
              <a:r>
                <a:rPr lang="fr-FR" sz="1800" b="1" dirty="0" smtClean="0">
                  <a:solidFill>
                    <a:srgbClr val="000000"/>
                  </a:solidFill>
                  <a:latin typeface="Calibri" panose="020F0502020204030204" pitchFamily="34" charset="0"/>
                </a:rPr>
                <a:t>Vidéo</a:t>
              </a:r>
              <a:endParaRPr lang="fr-FR" sz="1800" b="1" dirty="0">
                <a:solidFill>
                  <a:srgbClr val="000000"/>
                </a:solidFill>
                <a:latin typeface="Calibri" panose="020F0502020204030204" pitchFamily="34" charset="0"/>
              </a:endParaRPr>
            </a:p>
          </p:txBody>
        </p:sp>
        <p:cxnSp>
          <p:nvCxnSpPr>
            <p:cNvPr id="168" name="Connecteur en arc 167"/>
            <p:cNvCxnSpPr>
              <a:stCxn id="159" idx="2"/>
              <a:endCxn id="166" idx="0"/>
            </p:cNvCxnSpPr>
            <p:nvPr/>
          </p:nvCxnSpPr>
          <p:spPr>
            <a:xfrm rot="5400000">
              <a:off x="4415714" y="5140731"/>
              <a:ext cx="231888" cy="12700"/>
            </a:xfrm>
            <a:prstGeom prst="curvedConnector3">
              <a:avLst>
                <a:gd name="adj1" fmla="val 50000"/>
              </a:avLst>
            </a:prstGeom>
            <a:ln>
              <a:headEnd type="none" w="lg" len="lg"/>
              <a:tailEnd type="triangle" w="lg" len="lg"/>
            </a:ln>
          </p:spPr>
          <p:style>
            <a:lnRef idx="2">
              <a:schemeClr val="accent1"/>
            </a:lnRef>
            <a:fillRef idx="0">
              <a:schemeClr val="accent1"/>
            </a:fillRef>
            <a:effectRef idx="1">
              <a:schemeClr val="accent1"/>
            </a:effectRef>
            <a:fontRef idx="minor">
              <a:schemeClr val="tx1"/>
            </a:fontRef>
          </p:style>
        </p:cxnSp>
      </p:grpSp>
      <p:sp>
        <p:nvSpPr>
          <p:cNvPr id="39947" name="Espace réservé du numéro de diapositive 3"/>
          <p:cNvSpPr txBox="1">
            <a:spLocks/>
          </p:cNvSpPr>
          <p:nvPr/>
        </p:nvSpPr>
        <p:spPr bwMode="auto">
          <a:xfrm>
            <a:off x="7010400" y="61436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Arial" charset="0"/>
              <a:buChar char="•"/>
              <a:defRPr sz="2400">
                <a:solidFill>
                  <a:schemeClr val="tx1"/>
                </a:solidFill>
                <a:latin typeface="Arial" charset="0"/>
              </a:defRPr>
            </a:lvl1pPr>
            <a:lvl2pPr indent="-182563">
              <a:spcBef>
                <a:spcPct val="20000"/>
              </a:spcBef>
              <a:buClr>
                <a:schemeClr val="accent1"/>
              </a:buClr>
              <a:buSzPct val="85000"/>
              <a:buFont typeface="Arial" charset="0"/>
              <a:buChar char="•"/>
              <a:defRPr sz="2000">
                <a:solidFill>
                  <a:schemeClr val="tx1"/>
                </a:solidFill>
                <a:latin typeface="Arial" charset="0"/>
              </a:defRPr>
            </a:lvl2pPr>
            <a:lvl3pPr indent="-182563">
              <a:spcBef>
                <a:spcPct val="20000"/>
              </a:spcBef>
              <a:buClr>
                <a:schemeClr val="accent1"/>
              </a:buClr>
              <a:buSzPct val="90000"/>
              <a:buFont typeface="Arial" charset="0"/>
              <a:buChar char="•"/>
              <a:defRPr>
                <a:solidFill>
                  <a:schemeClr val="tx1"/>
                </a:solidFill>
                <a:latin typeface="Arial" charset="0"/>
              </a:defRPr>
            </a:lvl3pPr>
            <a:lvl4pPr indent="-182563">
              <a:spcBef>
                <a:spcPct val="20000"/>
              </a:spcBef>
              <a:buClr>
                <a:schemeClr val="accent1"/>
              </a:buClr>
              <a:buFont typeface="Arial" charset="0"/>
              <a:buChar char="•"/>
              <a:defRPr sz="1600">
                <a:solidFill>
                  <a:schemeClr val="tx1"/>
                </a:solidFill>
                <a:latin typeface="Arial" charset="0"/>
              </a:defRPr>
            </a:lvl4pPr>
            <a:lvl5pPr indent="-136525">
              <a:spcBef>
                <a:spcPct val="20000"/>
              </a:spcBef>
              <a:buClr>
                <a:schemeClr val="accent1"/>
              </a:buClr>
              <a:buSzPct val="100000"/>
              <a:buFont typeface="Arial" charset="0"/>
              <a:buChar char="•"/>
              <a:defRPr sz="1400">
                <a:solidFill>
                  <a:schemeClr val="tx1"/>
                </a:solidFill>
                <a:latin typeface="Arial" charset="0"/>
              </a:defRPr>
            </a:lvl5pPr>
            <a:lvl6pPr indent="-136525" fontAlgn="base">
              <a:spcBef>
                <a:spcPct val="20000"/>
              </a:spcBef>
              <a:spcAft>
                <a:spcPct val="0"/>
              </a:spcAft>
              <a:buClr>
                <a:schemeClr val="accent1"/>
              </a:buClr>
              <a:buSzPct val="100000"/>
              <a:buFont typeface="Arial" charset="0"/>
              <a:buChar char="•"/>
              <a:defRPr sz="1400">
                <a:solidFill>
                  <a:schemeClr val="tx1"/>
                </a:solidFill>
                <a:latin typeface="Arial" charset="0"/>
              </a:defRPr>
            </a:lvl6pPr>
            <a:lvl7pPr indent="-136525" fontAlgn="base">
              <a:spcBef>
                <a:spcPct val="20000"/>
              </a:spcBef>
              <a:spcAft>
                <a:spcPct val="0"/>
              </a:spcAft>
              <a:buClr>
                <a:schemeClr val="accent1"/>
              </a:buClr>
              <a:buSzPct val="100000"/>
              <a:buFont typeface="Arial" charset="0"/>
              <a:buChar char="•"/>
              <a:defRPr sz="1400">
                <a:solidFill>
                  <a:schemeClr val="tx1"/>
                </a:solidFill>
                <a:latin typeface="Arial" charset="0"/>
              </a:defRPr>
            </a:lvl7pPr>
            <a:lvl8pPr indent="-136525" fontAlgn="base">
              <a:spcBef>
                <a:spcPct val="20000"/>
              </a:spcBef>
              <a:spcAft>
                <a:spcPct val="0"/>
              </a:spcAft>
              <a:buClr>
                <a:schemeClr val="accent1"/>
              </a:buClr>
              <a:buSzPct val="100000"/>
              <a:buFont typeface="Arial" charset="0"/>
              <a:buChar char="•"/>
              <a:defRPr sz="1400">
                <a:solidFill>
                  <a:schemeClr val="tx1"/>
                </a:solidFill>
                <a:latin typeface="Arial" charset="0"/>
              </a:defRPr>
            </a:lvl8pPr>
            <a:lvl9pPr indent="-136525" fontAlgn="base">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a:spcBef>
                <a:spcPct val="0"/>
              </a:spcBef>
              <a:buClrTx/>
              <a:buSzTx/>
              <a:buFontTx/>
              <a:buNone/>
            </a:pPr>
            <a:fld id="{3937ED4D-14EB-4782-A961-F41B88B06C15}" type="slidenum">
              <a:rPr lang="fr-CA" altLang="fr-FR" sz="1400">
                <a:solidFill>
                  <a:schemeClr val="bg1"/>
                </a:solidFill>
                <a:latin typeface="Calibri" panose="020F0502020204030204" pitchFamily="34" charset="0"/>
              </a:rPr>
              <a:pPr algn="r">
                <a:spcBef>
                  <a:spcPct val="0"/>
                </a:spcBef>
                <a:buClrTx/>
                <a:buSzTx/>
                <a:buFontTx/>
                <a:buNone/>
              </a:pPr>
              <a:t>24</a:t>
            </a:fld>
            <a:endParaRPr lang="fr-CA" altLang="fr-FR" sz="1400">
              <a:solidFill>
                <a:schemeClr val="bg1"/>
              </a:solidFill>
              <a:latin typeface="Calibri" panose="020F0502020204030204" pitchFamily="34" charset="0"/>
            </a:endParaRPr>
          </a:p>
        </p:txBody>
      </p:sp>
      <p:sp>
        <p:nvSpPr>
          <p:cNvPr id="44" name="Arrondir un rectangle avec un coin du même côté 43"/>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38393742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nodeType="afterGroup">
                            <p:stCondLst>
                              <p:cond delay="500"/>
                            </p:stCondLst>
                            <p:childTnLst>
                              <p:par>
                                <p:cTn id="9" presetID="22" presetClass="entr" presetSubtype="1" fill="hold" nodeType="afterEffect">
                                  <p:stCondLst>
                                    <p:cond delay="50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750"/>
                                        <p:tgtEl>
                                          <p:spTgt spid="74"/>
                                        </p:tgtEl>
                                      </p:cBhvr>
                                    </p:animEffect>
                                  </p:childTnLst>
                                </p:cTn>
                              </p:par>
                            </p:childTnLst>
                          </p:cTn>
                        </p:par>
                        <p:par>
                          <p:cTn id="12" fill="hold" nodeType="afterGroup">
                            <p:stCondLst>
                              <p:cond delay="1750"/>
                            </p:stCondLst>
                            <p:childTnLst>
                              <p:par>
                                <p:cTn id="13" presetID="22" presetClass="entr" presetSubtype="1" fill="hold" nodeType="afterEffect">
                                  <p:stCondLst>
                                    <p:cond delay="500"/>
                                  </p:stCondLst>
                                  <p:childTnLst>
                                    <p:set>
                                      <p:cBhvr>
                                        <p:cTn id="14" dur="1" fill="hold">
                                          <p:stCondLst>
                                            <p:cond delay="0"/>
                                          </p:stCondLst>
                                        </p:cTn>
                                        <p:tgtEl>
                                          <p:spTgt spid="172"/>
                                        </p:tgtEl>
                                        <p:attrNameLst>
                                          <p:attrName>style.visibility</p:attrName>
                                        </p:attrNameLst>
                                      </p:cBhvr>
                                      <p:to>
                                        <p:strVal val="visible"/>
                                      </p:to>
                                    </p:set>
                                    <p:animEffect transition="in" filter="wipe(up)">
                                      <p:cBhvr>
                                        <p:cTn id="15" dur="750"/>
                                        <p:tgtEl>
                                          <p:spTgt spid="172"/>
                                        </p:tgtEl>
                                      </p:cBhvr>
                                    </p:animEffect>
                                  </p:childTnLst>
                                </p:cTn>
                              </p:par>
                            </p:childTnLst>
                          </p:cTn>
                        </p:par>
                        <p:par>
                          <p:cTn id="16" fill="hold" nodeType="afterGroup">
                            <p:stCondLst>
                              <p:cond delay="3000"/>
                            </p:stCondLst>
                            <p:childTnLst>
                              <p:par>
                                <p:cTn id="17" presetID="16" presetClass="entr" presetSubtype="21" fill="hold" grpId="0" nodeType="afterEffect">
                                  <p:stCondLst>
                                    <p:cond delay="500"/>
                                  </p:stCondLst>
                                  <p:childTnLst>
                                    <p:set>
                                      <p:cBhvr>
                                        <p:cTn id="18" dur="1" fill="hold">
                                          <p:stCondLst>
                                            <p:cond delay="0"/>
                                          </p:stCondLst>
                                        </p:cTn>
                                        <p:tgtEl>
                                          <p:spTgt spid="140"/>
                                        </p:tgtEl>
                                        <p:attrNameLst>
                                          <p:attrName>style.visibility</p:attrName>
                                        </p:attrNameLst>
                                      </p:cBhvr>
                                      <p:to>
                                        <p:strVal val="visible"/>
                                      </p:to>
                                    </p:set>
                                    <p:animEffect transition="in" filter="barn(inVertical)">
                                      <p:cBhvr>
                                        <p:cTn id="19" dur="750"/>
                                        <p:tgtEl>
                                          <p:spTgt spid="140"/>
                                        </p:tgtEl>
                                      </p:cBhvr>
                                    </p:animEffect>
                                  </p:childTnLst>
                                </p:cTn>
                              </p:par>
                            </p:childTnLst>
                          </p:cTn>
                        </p:par>
                        <p:par>
                          <p:cTn id="20" fill="hold" nodeType="afterGroup">
                            <p:stCondLst>
                              <p:cond delay="4250"/>
                            </p:stCondLst>
                            <p:childTnLst>
                              <p:par>
                                <p:cTn id="21" presetID="22" presetClass="entr" presetSubtype="1" fill="hold" nodeType="afterEffect">
                                  <p:stCondLst>
                                    <p:cond delay="500"/>
                                  </p:stCondLst>
                                  <p:childTnLst>
                                    <p:set>
                                      <p:cBhvr>
                                        <p:cTn id="22" dur="1" fill="hold">
                                          <p:stCondLst>
                                            <p:cond delay="0"/>
                                          </p:stCondLst>
                                        </p:cTn>
                                        <p:tgtEl>
                                          <p:spTgt spid="171"/>
                                        </p:tgtEl>
                                        <p:attrNameLst>
                                          <p:attrName>style.visibility</p:attrName>
                                        </p:attrNameLst>
                                      </p:cBhvr>
                                      <p:to>
                                        <p:strVal val="visible"/>
                                      </p:to>
                                    </p:set>
                                    <p:animEffect transition="in" filter="wipe(up)">
                                      <p:cBhvr>
                                        <p:cTn id="23" dur="75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custDataLst>
              <p:tags r:id="rId1"/>
            </p:custDataLst>
          </p:nvPr>
        </p:nvSpPr>
        <p:spPr/>
        <p:txBody>
          <a:bodyPr/>
          <a:lstStyle/>
          <a:p>
            <a:pPr fontAlgn="auto">
              <a:spcAft>
                <a:spcPts val="0"/>
              </a:spcAft>
              <a:defRPr/>
            </a:pPr>
            <a:r>
              <a:rPr lang="fr-CA" dirty="0" smtClean="0"/>
              <a:t>Description</a:t>
            </a:r>
          </a:p>
        </p:txBody>
      </p:sp>
      <p:sp>
        <p:nvSpPr>
          <p:cNvPr id="40963"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3F1519F-6DA6-4E16-9BAF-AF40FB706470}" type="slidenum">
              <a:rPr lang="fr-CA" altLang="fr-FR">
                <a:solidFill>
                  <a:srgbClr val="FFFFFF"/>
                </a:solidFill>
                <a:latin typeface="Calibri" panose="020F0502020204030204" pitchFamily="34" charset="0"/>
              </a:rPr>
              <a:pPr eaLnBrk="1" hangingPunct="1"/>
              <a:t>25</a:t>
            </a:fld>
            <a:endParaRPr lang="fr-CA" altLang="fr-FR">
              <a:solidFill>
                <a:srgbClr val="FFFFFF"/>
              </a:solidFill>
              <a:latin typeface="Calibri" panose="020F0502020204030204" pitchFamily="34" charset="0"/>
            </a:endParaRPr>
          </a:p>
        </p:txBody>
      </p:sp>
      <p:pic>
        <p:nvPicPr>
          <p:cNvPr id="40970" name="Image 7" descr="schema-hab4.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263" y="1412875"/>
            <a:ext cx="8151812" cy="277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647700" y="4797425"/>
            <a:ext cx="2447925" cy="1044575"/>
          </a:xfrm>
          <a:prstGeom prst="rect">
            <a:avLst/>
          </a:prstGeom>
          <a:solidFill>
            <a:srgbClr val="FFB2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chemeClr val="bg1">
                    <a:lumMod val="10000"/>
                  </a:schemeClr>
                </a:solidFill>
                <a:latin typeface="Calibri" panose="020F0502020204030204" pitchFamily="34" charset="0"/>
              </a:rPr>
              <a:t>Annoncer, informer, échanger</a:t>
            </a:r>
          </a:p>
        </p:txBody>
      </p:sp>
      <p:cxnSp>
        <p:nvCxnSpPr>
          <p:cNvPr id="10" name="Connecteur droit avec flèche 9"/>
          <p:cNvCxnSpPr/>
          <p:nvPr/>
        </p:nvCxnSpPr>
        <p:spPr>
          <a:xfrm>
            <a:off x="1855788" y="4186238"/>
            <a:ext cx="0" cy="611187"/>
          </a:xfrm>
          <a:prstGeom prst="straightConnector1">
            <a:avLst/>
          </a:prstGeom>
          <a:ln w="38100">
            <a:solidFill>
              <a:srgbClr val="80008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427413" y="4797425"/>
            <a:ext cx="2447925" cy="1044575"/>
          </a:xfrm>
          <a:prstGeom prst="rect">
            <a:avLst/>
          </a:prstGeom>
          <a:solidFill>
            <a:srgbClr val="FFB2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chemeClr val="bg1">
                    <a:lumMod val="10000"/>
                  </a:schemeClr>
                </a:solidFill>
                <a:latin typeface="Calibri" panose="020F0502020204030204" pitchFamily="34" charset="0"/>
              </a:rPr>
              <a:t>Documents et information de toutes sortes</a:t>
            </a:r>
          </a:p>
        </p:txBody>
      </p:sp>
      <p:cxnSp>
        <p:nvCxnSpPr>
          <p:cNvPr id="18" name="Connecteur droit avec flèche 17"/>
          <p:cNvCxnSpPr/>
          <p:nvPr/>
        </p:nvCxnSpPr>
        <p:spPr>
          <a:xfrm>
            <a:off x="4637088" y="4186238"/>
            <a:ext cx="0" cy="611187"/>
          </a:xfrm>
          <a:prstGeom prst="straightConnector1">
            <a:avLst/>
          </a:prstGeom>
          <a:ln w="38100">
            <a:solidFill>
              <a:srgbClr val="80008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084888" y="4797425"/>
            <a:ext cx="2447925" cy="1044575"/>
          </a:xfrm>
          <a:prstGeom prst="rect">
            <a:avLst/>
          </a:prstGeom>
          <a:solidFill>
            <a:srgbClr val="FFB2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CA" b="1" dirty="0">
                <a:solidFill>
                  <a:schemeClr val="bg1">
                    <a:lumMod val="10000"/>
                  </a:schemeClr>
                </a:solidFill>
                <a:latin typeface="Calibri" panose="020F0502020204030204" pitchFamily="34" charset="0"/>
              </a:rPr>
              <a:t>Objectifs communs, production commune</a:t>
            </a:r>
          </a:p>
        </p:txBody>
      </p:sp>
      <p:cxnSp>
        <p:nvCxnSpPr>
          <p:cNvPr id="20" name="Connecteur droit avec flèche 19"/>
          <p:cNvCxnSpPr/>
          <p:nvPr/>
        </p:nvCxnSpPr>
        <p:spPr>
          <a:xfrm>
            <a:off x="7292975" y="4186238"/>
            <a:ext cx="0" cy="611187"/>
          </a:xfrm>
          <a:prstGeom prst="straightConnector1">
            <a:avLst/>
          </a:prstGeom>
          <a:ln w="38100">
            <a:solidFill>
              <a:srgbClr val="80008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3" name="Arrondir un rectangle avec un coin du même côté 12"/>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614220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20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2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20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custDataLst>
              <p:tags r:id="rId1"/>
            </p:custDataLst>
          </p:nvPr>
        </p:nvSpPr>
        <p:spPr/>
        <p:txBody>
          <a:bodyPr/>
          <a:lstStyle/>
          <a:p>
            <a:pPr fontAlgn="auto">
              <a:spcAft>
                <a:spcPts val="0"/>
              </a:spcAft>
              <a:defRPr/>
            </a:pPr>
            <a:r>
              <a:rPr lang="fr-CA" dirty="0" smtClean="0"/>
              <a:t>Description</a:t>
            </a:r>
          </a:p>
        </p:txBody>
      </p:sp>
      <p:sp>
        <p:nvSpPr>
          <p:cNvPr id="41987"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E98BC62-6DDB-4EDB-90BB-C0FB11A08D5F}" type="slidenum">
              <a:rPr lang="fr-CA" altLang="fr-FR">
                <a:solidFill>
                  <a:srgbClr val="FFFFFF"/>
                </a:solidFill>
                <a:latin typeface="Calibri" panose="020F0502020204030204" pitchFamily="34" charset="0"/>
              </a:rPr>
              <a:pPr eaLnBrk="1" hangingPunct="1"/>
              <a:t>26</a:t>
            </a:fld>
            <a:endParaRPr lang="fr-CA" altLang="fr-FR">
              <a:solidFill>
                <a:srgbClr val="FFFFFF"/>
              </a:solidFill>
              <a:latin typeface="Calibri" panose="020F0502020204030204" pitchFamily="34" charset="0"/>
            </a:endParaRPr>
          </a:p>
        </p:txBody>
      </p:sp>
      <p:pic>
        <p:nvPicPr>
          <p:cNvPr id="41994" name="Image 8" descr="schema-hab5.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5188" y="1376363"/>
            <a:ext cx="7366000"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à coins arrondis 7"/>
          <p:cNvSpPr/>
          <p:nvPr/>
        </p:nvSpPr>
        <p:spPr>
          <a:xfrm>
            <a:off x="271463" y="4689475"/>
            <a:ext cx="7720663" cy="1331913"/>
          </a:xfrm>
          <a:prstGeom prst="roundRect">
            <a:avLst/>
          </a:prstGeom>
          <a:solidFill>
            <a:srgbClr val="FFCCCC"/>
          </a:solidFill>
          <a:ln w="38100">
            <a:solidFill>
              <a:srgbClr val="FF6666"/>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a:lstStyle/>
          <a:p>
            <a:pPr marL="628650" indent="-628650">
              <a:defRPr/>
            </a:pPr>
            <a:r>
              <a:rPr lang="fr-CA" b="1" dirty="0">
                <a:solidFill>
                  <a:schemeClr val="bg1">
                    <a:lumMod val="10000"/>
                  </a:schemeClr>
                </a:solidFill>
                <a:latin typeface="Calibri" panose="020F0502020204030204" pitchFamily="34" charset="0"/>
              </a:rPr>
              <a:t>5.4.1 	Se conformer aux droits liés à la propriété intellectuelle</a:t>
            </a:r>
          </a:p>
          <a:p>
            <a:pPr marL="628650" indent="-628650">
              <a:defRPr/>
            </a:pPr>
            <a:r>
              <a:rPr lang="fr-CA" b="1" dirty="0">
                <a:solidFill>
                  <a:schemeClr val="bg1">
                    <a:lumMod val="10000"/>
                  </a:schemeClr>
                </a:solidFill>
                <a:latin typeface="Calibri" panose="020F0502020204030204" pitchFamily="34" charset="0"/>
              </a:rPr>
              <a:t>5.4.2	Appliquer les conditions d’utilisation de l’information et des contenus</a:t>
            </a:r>
          </a:p>
          <a:p>
            <a:pPr marL="628650" indent="-628650">
              <a:defRPr/>
            </a:pPr>
            <a:r>
              <a:rPr lang="fr-CA" b="1" dirty="0">
                <a:solidFill>
                  <a:schemeClr val="bg1">
                    <a:lumMod val="10000"/>
                  </a:schemeClr>
                </a:solidFill>
                <a:latin typeface="Calibri" panose="020F0502020204030204" pitchFamily="34" charset="0"/>
              </a:rPr>
              <a:t>5.4.3	Préserver sa cyberréputation et celle des autres</a:t>
            </a:r>
          </a:p>
          <a:p>
            <a:pPr marL="628650" indent="-628650">
              <a:defRPr/>
            </a:pPr>
            <a:r>
              <a:rPr lang="fr-CA" b="1" dirty="0">
                <a:solidFill>
                  <a:schemeClr val="bg1">
                    <a:lumMod val="10000"/>
                  </a:schemeClr>
                </a:solidFill>
                <a:latin typeface="Calibri" panose="020F0502020204030204" pitchFamily="34" charset="0"/>
              </a:rPr>
              <a:t>5.4.4	Suivre les règles relatives à l’utilisation des technologies dans son milieu</a:t>
            </a:r>
          </a:p>
        </p:txBody>
      </p:sp>
      <p:cxnSp>
        <p:nvCxnSpPr>
          <p:cNvPr id="10" name="Connecteur droit avec flèche 9"/>
          <p:cNvCxnSpPr/>
          <p:nvPr/>
        </p:nvCxnSpPr>
        <p:spPr>
          <a:xfrm flipH="1">
            <a:off x="7275513" y="4402138"/>
            <a:ext cx="1" cy="287337"/>
          </a:xfrm>
          <a:prstGeom prst="straightConnector1">
            <a:avLst/>
          </a:prstGeom>
          <a:ln w="381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1" name="Arrondir un rectangle avec un coin du même côté 10"/>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 2. Profil TIC</a:t>
            </a:r>
            <a:endParaRPr lang="fr-CA" b="1" dirty="0">
              <a:solidFill>
                <a:schemeClr val="bg1">
                  <a:lumMod val="10000"/>
                </a:schemeClr>
              </a:solidFill>
            </a:endParaRPr>
          </a:p>
        </p:txBody>
      </p:sp>
    </p:spTree>
    <p:extLst>
      <p:ext uri="{BB962C8B-B14F-4D97-AF65-F5344CB8AC3E}">
        <p14:creationId xmlns:p14="http://schemas.microsoft.com/office/powerpoint/2010/main" val="227586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CA" dirty="0" smtClean="0"/>
              <a:t>3. </a:t>
            </a:r>
            <a:r>
              <a:rPr lang="fr-CA" dirty="0"/>
              <a:t>Intégrer le Profil TIC des </a:t>
            </a:r>
            <a:r>
              <a:rPr lang="fr-CA" dirty="0" smtClean="0"/>
              <a:t>étudiants du collégial</a:t>
            </a:r>
            <a:endParaRPr lang="fr-CA" dirty="0"/>
          </a:p>
        </p:txBody>
      </p:sp>
      <p:sp>
        <p:nvSpPr>
          <p:cNvPr id="6" name="Espace réservé du texte 5"/>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318FF5F1-53C9-4D6F-A0FD-63DD6CC5CBFF}" type="slidenum">
              <a:rPr lang="fr-CA" altLang="fr-FR" smtClean="0"/>
              <a:pPr/>
              <a:t>27</a:t>
            </a:fld>
            <a:endParaRPr lang="fr-CA" altLang="fr-FR"/>
          </a:p>
        </p:txBody>
      </p:sp>
    </p:spTree>
    <p:extLst>
      <p:ext uri="{BB962C8B-B14F-4D97-AF65-F5344CB8AC3E}">
        <p14:creationId xmlns:p14="http://schemas.microsoft.com/office/powerpoint/2010/main" val="18738916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r>
              <a:rPr lang="fr-CA" dirty="0" smtClean="0"/>
              <a:t>Dans un cours</a:t>
            </a:r>
          </a:p>
        </p:txBody>
      </p:sp>
      <p:sp>
        <p:nvSpPr>
          <p:cNvPr id="3" name="Espace réservé du contenu 2"/>
          <p:cNvSpPr>
            <a:spLocks noGrp="1"/>
          </p:cNvSpPr>
          <p:nvPr>
            <p:ph idx="1"/>
            <p:custDataLst>
              <p:tags r:id="rId2"/>
            </p:custDataLst>
          </p:nvPr>
        </p:nvSpPr>
        <p:spPr>
          <a:xfrm>
            <a:off x="457200" y="1484313"/>
            <a:ext cx="8229600" cy="1440631"/>
          </a:xfrm>
        </p:spPr>
        <p:txBody>
          <a:bodyPr/>
          <a:lstStyle/>
          <a:p>
            <a:pPr marL="0" indent="0">
              <a:buNone/>
            </a:pPr>
            <a:r>
              <a:rPr lang="fr-CA" dirty="0" smtClean="0"/>
              <a:t>Bon nombre de professeurs font réaliser à leurs étudiants des activités liées à des habiletés ou à des objectifs du Profil TIC: </a:t>
            </a:r>
            <a:endParaRPr lang="fr-CA" dirty="0"/>
          </a:p>
          <a:p>
            <a:pPr lvl="1"/>
            <a:r>
              <a:rPr lang="fr-CA" altLang="fr-FR" dirty="0" smtClean="0">
                <a:hlinkClick r:id="rId5"/>
              </a:rPr>
              <a:t>Effectuer un travail de recherche </a:t>
            </a:r>
            <a:r>
              <a:rPr lang="fr-CA" altLang="fr-FR" dirty="0" smtClean="0"/>
              <a:t>(H1)</a:t>
            </a:r>
            <a:endParaRPr lang="fr-CA" altLang="fr-FR" dirty="0" smtClean="0">
              <a:hlinkClick r:id="rId6"/>
            </a:endParaRPr>
          </a:p>
          <a:p>
            <a:pPr lvl="1"/>
            <a:r>
              <a:rPr lang="fr-CA" dirty="0" smtClean="0">
                <a:hlinkClick r:id="rId6"/>
              </a:rPr>
              <a:t>Représenter visuellement l’information </a:t>
            </a:r>
            <a:r>
              <a:rPr lang="fr-CA" altLang="fr-FR" dirty="0" smtClean="0"/>
              <a:t>(H2.3)</a:t>
            </a:r>
          </a:p>
          <a:p>
            <a:pPr lvl="1"/>
            <a:r>
              <a:rPr lang="fr-CA" altLang="fr-FR" u="sng" dirty="0" smtClean="0">
                <a:hlinkClick r:id="rId7"/>
              </a:rPr>
              <a:t>Publier un travail de recherche sur YouTube</a:t>
            </a:r>
            <a:r>
              <a:rPr lang="fr-CA" altLang="fr-FR" dirty="0" smtClean="0"/>
              <a:t> (H3)</a:t>
            </a:r>
            <a:endParaRPr lang="fr-CA" altLang="fr-FR" dirty="0"/>
          </a:p>
          <a:p>
            <a:pPr lvl="1"/>
            <a:r>
              <a:rPr lang="fr-CA" altLang="fr-FR" u="sng" dirty="0">
                <a:hlinkClick r:id="rId8"/>
              </a:rPr>
              <a:t>Travailler en </a:t>
            </a:r>
            <a:r>
              <a:rPr lang="fr-CA" altLang="fr-FR" u="sng" dirty="0" smtClean="0">
                <a:hlinkClick r:id="rId8"/>
              </a:rPr>
              <a:t>équipe</a:t>
            </a:r>
            <a:r>
              <a:rPr lang="fr-CA" altLang="fr-FR" dirty="0" smtClean="0"/>
              <a:t> (H 4.3)</a:t>
            </a:r>
            <a:endParaRPr lang="fr-CA" altLang="fr-FR" dirty="0"/>
          </a:p>
          <a:p>
            <a:pPr marL="0" indent="0">
              <a:buNone/>
            </a:pPr>
            <a:r>
              <a:rPr lang="fr-CA" dirty="0" smtClean="0"/>
              <a:t>Profil TIC  : cadre de référence pour spécifier  les objectifs et tâches menant à la réalisation de l’activité.</a:t>
            </a:r>
          </a:p>
        </p:txBody>
      </p:sp>
      <p:sp>
        <p:nvSpPr>
          <p:cNvPr id="43012" name="Espace réservé du numéro de diapositive 5"/>
          <p:cNvSpPr>
            <a:spLocks noGrp="1"/>
          </p:cNvSpPr>
          <p:nvPr>
            <p:ph type="sldNum" sz="quarter" idx="12"/>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43C47C-ADE9-4FFD-9073-8EC26D42ECA4}" type="slidenum">
              <a:rPr lang="fr-CA" altLang="fr-FR" smtClean="0">
                <a:solidFill>
                  <a:srgbClr val="FFFFFF"/>
                </a:solidFill>
              </a:rPr>
              <a:pPr/>
              <a:t>28</a:t>
            </a:fld>
            <a:endParaRPr lang="fr-CA" altLang="fr-FR" dirty="0">
              <a:solidFill>
                <a:srgbClr val="FFFFFF"/>
              </a:solidFill>
            </a:endParaRPr>
          </a:p>
        </p:txBody>
      </p:sp>
      <p:sp>
        <p:nvSpPr>
          <p:cNvPr id="5" name="Arrondir un rectangle avec un coin du même côté 4"/>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3. </a:t>
            </a:r>
            <a:r>
              <a:rPr lang="fr-CA" b="1" dirty="0">
                <a:solidFill>
                  <a:schemeClr val="bg1">
                    <a:lumMod val="10000"/>
                  </a:schemeClr>
                </a:solidFill>
              </a:rPr>
              <a:t>Intégrer le Profil</a:t>
            </a:r>
          </a:p>
        </p:txBody>
      </p:sp>
    </p:spTree>
    <p:extLst>
      <p:ext uri="{BB962C8B-B14F-4D97-AF65-F5344CB8AC3E}">
        <p14:creationId xmlns:p14="http://schemas.microsoft.com/office/powerpoint/2010/main" val="30766983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r>
              <a:rPr lang="fr-CA" dirty="0" smtClean="0"/>
              <a:t>Dans un cours</a:t>
            </a:r>
          </a:p>
        </p:txBody>
      </p:sp>
      <p:sp>
        <p:nvSpPr>
          <p:cNvPr id="3" name="Espace réservé du contenu 2"/>
          <p:cNvSpPr>
            <a:spLocks noGrp="1"/>
          </p:cNvSpPr>
          <p:nvPr>
            <p:ph idx="1"/>
            <p:custDataLst>
              <p:tags r:id="rId2"/>
            </p:custDataLst>
          </p:nvPr>
        </p:nvSpPr>
        <p:spPr>
          <a:xfrm>
            <a:off x="457200" y="1484313"/>
            <a:ext cx="8229600" cy="1224607"/>
          </a:xfrm>
        </p:spPr>
        <p:txBody>
          <a:bodyPr/>
          <a:lstStyle/>
          <a:p>
            <a:pPr marL="0" indent="0">
              <a:buNone/>
            </a:pPr>
            <a:r>
              <a:rPr lang="fr-CA" dirty="0" smtClean="0"/>
              <a:t>Mise sur pied d’une activité pédagogique </a:t>
            </a:r>
            <a:r>
              <a:rPr lang="fr-CA" i="1" dirty="0" smtClean="0">
                <a:solidFill>
                  <a:schemeClr val="accent1"/>
                </a:solidFill>
              </a:rPr>
              <a:t>En équipe, réaliser la présentation d’un travail </a:t>
            </a:r>
            <a:r>
              <a:rPr lang="fr-CA" dirty="0" smtClean="0"/>
              <a:t>:</a:t>
            </a:r>
          </a:p>
          <a:p>
            <a:pPr marL="0" indent="0">
              <a:buNone/>
            </a:pPr>
            <a:endParaRPr lang="fr-CA" dirty="0" smtClean="0"/>
          </a:p>
          <a:p>
            <a:pPr marL="0" indent="0">
              <a:buNone/>
            </a:pPr>
            <a:endParaRPr lang="fr-CA" dirty="0" smtClean="0"/>
          </a:p>
          <a:p>
            <a:endParaRPr lang="fr-CA" dirty="0" smtClean="0"/>
          </a:p>
        </p:txBody>
      </p:sp>
      <p:sp>
        <p:nvSpPr>
          <p:cNvPr id="43012" name="Espace réservé du numéro de diapositive 5"/>
          <p:cNvSpPr>
            <a:spLocks noGrp="1"/>
          </p:cNvSpPr>
          <p:nvPr>
            <p:ph type="sldNum" sz="quarter" idx="12"/>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43C47C-ADE9-4FFD-9073-8EC26D42ECA4}" type="slidenum">
              <a:rPr lang="fr-CA" altLang="fr-FR" smtClean="0">
                <a:solidFill>
                  <a:srgbClr val="FFFFFF"/>
                </a:solidFill>
              </a:rPr>
              <a:pPr/>
              <a:t>29</a:t>
            </a:fld>
            <a:endParaRPr lang="fr-CA" altLang="fr-FR" dirty="0">
              <a:solidFill>
                <a:srgbClr val="FFFFFF"/>
              </a:solidFill>
            </a:endParaRPr>
          </a:p>
        </p:txBody>
      </p:sp>
      <p:pic>
        <p:nvPicPr>
          <p:cNvPr id="11" name="Picture 6"/>
          <p:cNvPicPr>
            <a:picLocks noChangeAspect="1" noChangeArrowheads="1"/>
          </p:cNvPicPr>
          <p:nvPr/>
        </p:nvPicPr>
        <p:blipFill>
          <a:blip r:embed="rId5" cstate="print"/>
          <a:srcRect/>
          <a:stretch>
            <a:fillRect/>
          </a:stretch>
        </p:blipFill>
        <p:spPr bwMode="auto">
          <a:xfrm>
            <a:off x="1338391" y="2564904"/>
            <a:ext cx="1571625" cy="3552825"/>
          </a:xfrm>
          <a:prstGeom prst="rect">
            <a:avLst/>
          </a:prstGeom>
          <a:noFill/>
          <a:ln w="9525">
            <a:noFill/>
            <a:miter lim="800000"/>
            <a:headEnd/>
            <a:tailEnd/>
          </a:ln>
        </p:spPr>
      </p:pic>
      <p:pic>
        <p:nvPicPr>
          <p:cNvPr id="12" name="Picture 4"/>
          <p:cNvPicPr>
            <a:picLocks noChangeAspect="1" noChangeArrowheads="1"/>
          </p:cNvPicPr>
          <p:nvPr/>
        </p:nvPicPr>
        <p:blipFill>
          <a:blip r:embed="rId6" cstate="print"/>
          <a:srcRect/>
          <a:stretch>
            <a:fillRect/>
          </a:stretch>
        </p:blipFill>
        <p:spPr bwMode="auto">
          <a:xfrm>
            <a:off x="4074695" y="2996952"/>
            <a:ext cx="2801561" cy="1080120"/>
          </a:xfrm>
          <a:prstGeom prst="rect">
            <a:avLst/>
          </a:prstGeom>
          <a:noFill/>
          <a:ln w="9525">
            <a:noFill/>
            <a:miter lim="800000"/>
            <a:headEnd/>
            <a:tailEnd/>
          </a:ln>
        </p:spPr>
      </p:pic>
      <p:pic>
        <p:nvPicPr>
          <p:cNvPr id="13" name="Picture 5"/>
          <p:cNvPicPr>
            <a:picLocks noChangeAspect="1" noChangeArrowheads="1"/>
          </p:cNvPicPr>
          <p:nvPr/>
        </p:nvPicPr>
        <p:blipFill>
          <a:blip r:embed="rId7" cstate="print"/>
          <a:srcRect/>
          <a:stretch>
            <a:fillRect/>
          </a:stretch>
        </p:blipFill>
        <p:spPr bwMode="auto">
          <a:xfrm>
            <a:off x="4139952" y="4585707"/>
            <a:ext cx="2592288" cy="1291565"/>
          </a:xfrm>
          <a:prstGeom prst="rect">
            <a:avLst/>
          </a:prstGeom>
          <a:noFill/>
          <a:ln w="9525">
            <a:noFill/>
            <a:miter lim="800000"/>
            <a:headEnd/>
            <a:tailEnd/>
          </a:ln>
        </p:spPr>
      </p:pic>
      <p:cxnSp>
        <p:nvCxnSpPr>
          <p:cNvPr id="15" name="Connecteur droit avec flèche 14"/>
          <p:cNvCxnSpPr>
            <a:stCxn id="11" idx="3"/>
            <a:endCxn id="12" idx="1"/>
          </p:cNvCxnSpPr>
          <p:nvPr/>
        </p:nvCxnSpPr>
        <p:spPr>
          <a:xfrm flipV="1">
            <a:off x="2910016" y="3537012"/>
            <a:ext cx="1164679" cy="8043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a:stCxn id="11" idx="3"/>
            <a:endCxn id="13" idx="1"/>
          </p:cNvCxnSpPr>
          <p:nvPr/>
        </p:nvCxnSpPr>
        <p:spPr>
          <a:xfrm>
            <a:off x="2910016" y="4341317"/>
            <a:ext cx="1229936" cy="8901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Arrondir un rectangle avec un coin du même côté 13"/>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3. </a:t>
            </a:r>
            <a:r>
              <a:rPr lang="fr-CA" b="1" dirty="0">
                <a:solidFill>
                  <a:schemeClr val="bg1">
                    <a:lumMod val="10000"/>
                  </a:schemeClr>
                </a:solidFill>
              </a:rPr>
              <a:t>Intégrer le Profil</a:t>
            </a:r>
          </a:p>
        </p:txBody>
      </p:sp>
    </p:spTree>
    <p:extLst>
      <p:ext uri="{BB962C8B-B14F-4D97-AF65-F5344CB8AC3E}">
        <p14:creationId xmlns:p14="http://schemas.microsoft.com/office/powerpoint/2010/main" val="1852402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2000"/>
                                        <p:tgtEl>
                                          <p:spTgt spid="15"/>
                                        </p:tgtEl>
                                      </p:cBhvr>
                                    </p:animEffect>
                                  </p:childTnLst>
                                </p:cTn>
                              </p:par>
                              <p:par>
                                <p:cTn id="18" presetID="10"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2000"/>
                                        <p:tgtEl>
                                          <p:spTgt spid="16"/>
                                        </p:tgtEl>
                                      </p:cBhvr>
                                    </p:animEffect>
                                  </p:childTnLst>
                                </p:cTn>
                              </p:par>
                              <p:par>
                                <p:cTn id="26" presetID="10" presetClass="entr" presetSubtype="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custDataLst>
              <p:tags r:id="rId1"/>
            </p:custDataLst>
          </p:nvPr>
        </p:nvSpPr>
        <p:spPr/>
        <p:txBody>
          <a:bodyPr/>
          <a:lstStyle/>
          <a:p>
            <a:pPr fontAlgn="auto">
              <a:spcAft>
                <a:spcPts val="0"/>
              </a:spcAft>
              <a:defRPr/>
            </a:pPr>
            <a:r>
              <a:rPr lang="fr-CA" dirty="0" smtClean="0"/>
              <a:t>Plan</a:t>
            </a:r>
          </a:p>
        </p:txBody>
      </p:sp>
      <p:sp>
        <p:nvSpPr>
          <p:cNvPr id="9" name="Espace réservé du contenu 8"/>
          <p:cNvSpPr>
            <a:spLocks noGrp="1"/>
          </p:cNvSpPr>
          <p:nvPr>
            <p:ph idx="1"/>
          </p:nvPr>
        </p:nvSpPr>
        <p:spPr>
          <a:xfrm>
            <a:off x="457200" y="1628329"/>
            <a:ext cx="8229600" cy="4320951"/>
          </a:xfrm>
        </p:spPr>
        <p:txBody>
          <a:bodyPr rtlCol="0">
            <a:normAutofit fontScale="92500" lnSpcReduction="20000"/>
          </a:bodyPr>
          <a:lstStyle/>
          <a:p>
            <a:pPr marL="674370" indent="-514350" fontAlgn="auto">
              <a:spcAft>
                <a:spcPts val="0"/>
              </a:spcAft>
              <a:buFont typeface="+mj-lt"/>
              <a:buAutoNum type="arabicPeriod" startAt="3"/>
              <a:defRPr/>
            </a:pPr>
            <a:r>
              <a:rPr lang="fr-CA" sz="3200" dirty="0" smtClean="0"/>
              <a:t>Intégrer le Profil TIC des étudiants dans un cours ou dans un programme</a:t>
            </a:r>
          </a:p>
          <a:p>
            <a:pPr marL="674370" indent="-514350" fontAlgn="auto">
              <a:spcAft>
                <a:spcPts val="0"/>
              </a:spcAft>
              <a:buFont typeface="+mj-lt"/>
              <a:buAutoNum type="arabicPeriod" startAt="4"/>
              <a:defRPr/>
            </a:pPr>
            <a:r>
              <a:rPr lang="fr-CA" sz="3200" dirty="0" smtClean="0"/>
              <a:t>Ressources pour intégrer le Profil TIC des étudiants</a:t>
            </a:r>
          </a:p>
          <a:p>
            <a:pPr marL="674370" indent="-514350" fontAlgn="auto">
              <a:spcAft>
                <a:spcPts val="0"/>
              </a:spcAft>
              <a:buFont typeface="+mj-lt"/>
              <a:buAutoNum type="arabicPeriod" startAt="4"/>
              <a:defRPr/>
            </a:pPr>
            <a:r>
              <a:rPr lang="fr-CA" sz="3200" dirty="0" smtClean="0"/>
              <a:t>Échanges : le Profil TIC des étudiants dans ma classe, dans mon programme, dans mon collège</a:t>
            </a:r>
          </a:p>
          <a:p>
            <a:pPr marL="674370" indent="-514350" fontAlgn="auto">
              <a:spcAft>
                <a:spcPts val="0"/>
              </a:spcAft>
              <a:buNone/>
              <a:defRPr/>
            </a:pPr>
            <a:endParaRPr lang="fr-CA" sz="3200" dirty="0" smtClean="0"/>
          </a:p>
          <a:p>
            <a:pPr marL="674370" indent="-514350" fontAlgn="auto">
              <a:spcAft>
                <a:spcPts val="0"/>
              </a:spcAft>
              <a:buClr>
                <a:srgbClr val="0066CC"/>
              </a:buClr>
              <a:buFont typeface="Wingdings" pitchFamily="2" charset="2"/>
              <a:buChar char="Ø"/>
              <a:defRPr/>
            </a:pPr>
            <a:r>
              <a:rPr lang="fr-CA" sz="3200" dirty="0" smtClean="0"/>
              <a:t>En savoir plus</a:t>
            </a:r>
          </a:p>
          <a:p>
            <a:pPr marL="674370" indent="-514350" fontAlgn="auto">
              <a:spcAft>
                <a:spcPts val="0"/>
              </a:spcAft>
              <a:buClr>
                <a:srgbClr val="0066CC"/>
              </a:buClr>
              <a:buFont typeface="Wingdings" pitchFamily="2" charset="2"/>
              <a:buChar char="Ø"/>
              <a:defRPr/>
            </a:pPr>
            <a:r>
              <a:rPr lang="fr-CA" sz="3200" dirty="0" smtClean="0"/>
              <a:t>Médiagraphie</a:t>
            </a:r>
            <a:endParaRPr lang="fr-CA" sz="3200" dirty="0"/>
          </a:p>
          <a:p>
            <a:pPr marL="0" indent="0" fontAlgn="auto">
              <a:spcAft>
                <a:spcPts val="0"/>
              </a:spcAft>
              <a:buNone/>
              <a:defRPr/>
            </a:pPr>
            <a:endParaRPr lang="fr-CA" dirty="0" smtClean="0"/>
          </a:p>
          <a:p>
            <a:pPr marL="0" indent="0" fontAlgn="auto">
              <a:spcAft>
                <a:spcPts val="0"/>
              </a:spcAft>
              <a:buNone/>
              <a:defRPr/>
            </a:pPr>
            <a:endParaRPr lang="fr-CA" dirty="0" smtClean="0"/>
          </a:p>
          <a:p>
            <a:pPr marL="0" indent="0" fontAlgn="auto">
              <a:spcAft>
                <a:spcPts val="0"/>
              </a:spcAft>
              <a:buNone/>
              <a:defRPr/>
            </a:pPr>
            <a:endParaRPr lang="fr-CA" dirty="0" smtClean="0"/>
          </a:p>
          <a:p>
            <a:pPr marL="182880" indent="-182880" fontAlgn="auto">
              <a:spcAft>
                <a:spcPts val="0"/>
              </a:spcAft>
              <a:buFont typeface="Arial" pitchFamily="34" charset="0"/>
              <a:buChar char="•"/>
              <a:defRPr/>
            </a:pPr>
            <a:endParaRPr lang="fr-CA" dirty="0"/>
          </a:p>
        </p:txBody>
      </p:sp>
      <p:sp>
        <p:nvSpPr>
          <p:cNvPr id="8196" name="Espace réservé du numéro de diapositive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84BAC8A-6F53-4FC8-9E75-392A8CA94792}" type="slidenum">
              <a:rPr lang="fr-CA" altLang="fr-FR">
                <a:solidFill>
                  <a:srgbClr val="FFFFFF"/>
                </a:solidFill>
              </a:rPr>
              <a:pPr eaLnBrk="1" hangingPunct="1"/>
              <a:t>3</a:t>
            </a:fld>
            <a:endParaRPr lang="fr-CA" altLang="fr-FR">
              <a:solidFill>
                <a:srgbClr val="FFFFFF"/>
              </a:solidFill>
            </a:endParaRPr>
          </a:p>
        </p:txBody>
      </p:sp>
    </p:spTree>
    <p:extLst>
      <p:ext uri="{BB962C8B-B14F-4D97-AF65-F5344CB8AC3E}">
        <p14:creationId xmlns:p14="http://schemas.microsoft.com/office/powerpoint/2010/main" val="39206534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10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10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Effect transition="in" filter="fade">
                                      <p:cBhvr>
                                        <p:cTn id="22" dur="1000"/>
                                        <p:tgtEl>
                                          <p:spTgt spid="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animEffect transition="in" filter="fade">
                                      <p:cBhvr>
                                        <p:cTn id="27" dur="10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bldLvl="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r>
              <a:rPr lang="fr-CA" dirty="0" smtClean="0"/>
              <a:t>Dans un cours</a:t>
            </a:r>
          </a:p>
        </p:txBody>
      </p:sp>
      <p:sp>
        <p:nvSpPr>
          <p:cNvPr id="3" name="Espace réservé du contenu 2"/>
          <p:cNvSpPr>
            <a:spLocks noGrp="1"/>
          </p:cNvSpPr>
          <p:nvPr>
            <p:ph idx="1"/>
            <p:custDataLst>
              <p:tags r:id="rId2"/>
            </p:custDataLst>
          </p:nvPr>
        </p:nvSpPr>
        <p:spPr>
          <a:xfrm>
            <a:off x="457200" y="1484313"/>
            <a:ext cx="8229600" cy="1296615"/>
          </a:xfrm>
        </p:spPr>
        <p:txBody>
          <a:bodyPr/>
          <a:lstStyle/>
          <a:p>
            <a:pPr marL="0" indent="0" algn="ctr">
              <a:buNone/>
            </a:pPr>
            <a:r>
              <a:rPr lang="fr-CA" dirty="0" smtClean="0"/>
              <a:t>Implantation ou révision d’un cours existant : le cours Explorer du Tremplin DEC du Cégep Limoilou </a:t>
            </a:r>
            <a:r>
              <a:rPr lang="fr-CA" baseline="30000" dirty="0" smtClean="0"/>
              <a:t>(4)</a:t>
            </a:r>
          </a:p>
          <a:p>
            <a:pPr marL="0" indent="0">
              <a:buNone/>
            </a:pPr>
            <a:endParaRPr lang="fr-CA" dirty="0" smtClean="0"/>
          </a:p>
          <a:p>
            <a:endParaRPr lang="fr-CA" dirty="0" smtClean="0"/>
          </a:p>
        </p:txBody>
      </p:sp>
      <p:sp>
        <p:nvSpPr>
          <p:cNvPr id="43012" name="Espace réservé du numéro de diapositive 5"/>
          <p:cNvSpPr>
            <a:spLocks noGrp="1"/>
          </p:cNvSpPr>
          <p:nvPr>
            <p:ph type="sldNum" sz="quarter" idx="12"/>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43C47C-ADE9-4FFD-9073-8EC26D42ECA4}" type="slidenum">
              <a:rPr lang="fr-CA" altLang="fr-FR" smtClean="0">
                <a:solidFill>
                  <a:srgbClr val="FFFFFF"/>
                </a:solidFill>
              </a:rPr>
              <a:pPr/>
              <a:t>30</a:t>
            </a:fld>
            <a:endParaRPr lang="fr-CA" altLang="fr-FR" dirty="0">
              <a:solidFill>
                <a:srgbClr val="FFFFFF"/>
              </a:solidFill>
            </a:endParaRPr>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2636912"/>
            <a:ext cx="8929919" cy="2601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ZoneTexte 3"/>
          <p:cNvSpPr txBox="1"/>
          <p:nvPr/>
        </p:nvSpPr>
        <p:spPr>
          <a:xfrm>
            <a:off x="4860032" y="5238179"/>
            <a:ext cx="3960441" cy="338554"/>
          </a:xfrm>
          <a:prstGeom prst="rect">
            <a:avLst/>
          </a:prstGeom>
          <a:noFill/>
        </p:spPr>
        <p:txBody>
          <a:bodyPr wrap="square" rtlCol="0">
            <a:spAutoFit/>
          </a:bodyPr>
          <a:lstStyle/>
          <a:p>
            <a:pPr algn="r"/>
            <a:r>
              <a:rPr lang="fr-CA" sz="1600" dirty="0" smtClean="0"/>
              <a:t>Source de l’image : Voir Médiagraphie (5)</a:t>
            </a:r>
            <a:endParaRPr lang="fr-CA" sz="1600" dirty="0"/>
          </a:p>
        </p:txBody>
      </p:sp>
      <p:sp>
        <p:nvSpPr>
          <p:cNvPr id="8" name="Arrondir un rectangle avec un coin du même côté 7"/>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3. </a:t>
            </a:r>
            <a:r>
              <a:rPr lang="fr-CA" b="1" dirty="0">
                <a:solidFill>
                  <a:schemeClr val="bg1">
                    <a:lumMod val="10000"/>
                  </a:schemeClr>
                </a:solidFill>
              </a:rPr>
              <a:t>Intégrer le Profil</a:t>
            </a:r>
          </a:p>
        </p:txBody>
      </p:sp>
    </p:spTree>
    <p:extLst>
      <p:ext uri="{BB962C8B-B14F-4D97-AF65-F5344CB8AC3E}">
        <p14:creationId xmlns:p14="http://schemas.microsoft.com/office/powerpoint/2010/main" val="195585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r>
              <a:rPr lang="fr-CA" dirty="0" smtClean="0"/>
              <a:t>Dans un programme</a:t>
            </a:r>
          </a:p>
        </p:txBody>
      </p:sp>
      <p:sp>
        <p:nvSpPr>
          <p:cNvPr id="3" name="Espace réservé du contenu 2"/>
          <p:cNvSpPr>
            <a:spLocks noGrp="1"/>
          </p:cNvSpPr>
          <p:nvPr>
            <p:ph idx="1"/>
            <p:custDataLst>
              <p:tags r:id="rId2"/>
            </p:custDataLst>
          </p:nvPr>
        </p:nvSpPr>
        <p:spPr>
          <a:xfrm>
            <a:off x="457200" y="1484313"/>
            <a:ext cx="8229600" cy="3672879"/>
          </a:xfrm>
        </p:spPr>
        <p:txBody>
          <a:bodyPr/>
          <a:lstStyle/>
          <a:p>
            <a:pPr marL="0" indent="0">
              <a:buNone/>
            </a:pPr>
            <a:r>
              <a:rPr lang="fr-CA" dirty="0" smtClean="0"/>
              <a:t>Bénéfices (Pourquoi) :</a:t>
            </a:r>
          </a:p>
          <a:p>
            <a:r>
              <a:rPr lang="fr-CA" altLang="fr-FR" sz="2800" dirty="0" smtClean="0"/>
              <a:t>Intégration planifiée et réussie </a:t>
            </a:r>
            <a:r>
              <a:rPr lang="fr-CA" altLang="fr-FR" sz="2800" dirty="0"/>
              <a:t>des </a:t>
            </a:r>
            <a:r>
              <a:rPr lang="fr-CA" altLang="fr-FR" sz="2800" dirty="0" smtClean="0"/>
              <a:t>TIC</a:t>
            </a:r>
          </a:p>
          <a:p>
            <a:r>
              <a:rPr lang="fr-CA" altLang="fr-FR" sz="2800" dirty="0" smtClean="0"/>
              <a:t>Concertation </a:t>
            </a:r>
            <a:r>
              <a:rPr lang="fr-CA" altLang="fr-FR" sz="2800" dirty="0"/>
              <a:t>autour d’un cadre de référence</a:t>
            </a:r>
          </a:p>
          <a:p>
            <a:r>
              <a:rPr lang="fr-CA" altLang="fr-FR" sz="2800" dirty="0"/>
              <a:t>Développement progressif et cohérent des habiletés TIC</a:t>
            </a:r>
          </a:p>
          <a:p>
            <a:r>
              <a:rPr lang="fr-CA" altLang="fr-FR" sz="2800" dirty="0"/>
              <a:t>Mise en place des conditions pédagogiques et organisationnelles</a:t>
            </a:r>
          </a:p>
          <a:p>
            <a:endParaRPr lang="fr-CA" dirty="0" smtClean="0"/>
          </a:p>
          <a:p>
            <a:endParaRPr lang="fr-CA" dirty="0" smtClean="0"/>
          </a:p>
        </p:txBody>
      </p:sp>
      <p:sp>
        <p:nvSpPr>
          <p:cNvPr id="43012" name="Espace réservé du numéro de diapositive 5"/>
          <p:cNvSpPr>
            <a:spLocks noGrp="1"/>
          </p:cNvSpPr>
          <p:nvPr>
            <p:ph type="sldNum" sz="quarter" idx="12"/>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43C47C-ADE9-4FFD-9073-8EC26D42ECA4}" type="slidenum">
              <a:rPr lang="fr-CA" altLang="fr-FR" smtClean="0">
                <a:solidFill>
                  <a:srgbClr val="FFFFFF"/>
                </a:solidFill>
              </a:rPr>
              <a:pPr/>
              <a:t>31</a:t>
            </a:fld>
            <a:endParaRPr lang="fr-CA" altLang="fr-FR" dirty="0">
              <a:solidFill>
                <a:srgbClr val="FFFFFF"/>
              </a:solidFill>
            </a:endParaRPr>
          </a:p>
        </p:txBody>
      </p:sp>
      <p:sp>
        <p:nvSpPr>
          <p:cNvPr id="6" name="Flèche droite 5"/>
          <p:cNvSpPr/>
          <p:nvPr/>
        </p:nvSpPr>
        <p:spPr>
          <a:xfrm>
            <a:off x="251520" y="5451549"/>
            <a:ext cx="412750" cy="179388"/>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p>
        </p:txBody>
      </p:sp>
      <p:sp>
        <p:nvSpPr>
          <p:cNvPr id="7" name="ZoneTexte 6"/>
          <p:cNvSpPr txBox="1"/>
          <p:nvPr/>
        </p:nvSpPr>
        <p:spPr>
          <a:xfrm>
            <a:off x="846467" y="4941168"/>
            <a:ext cx="7632700" cy="1200150"/>
          </a:xfrm>
          <a:prstGeom prst="rect">
            <a:avLst/>
          </a:prstGeom>
          <a:noFill/>
        </p:spPr>
        <p:txBody>
          <a:bodyPr>
            <a:spAutoFit/>
          </a:bodyPr>
          <a:lstStyle/>
          <a:p>
            <a:pPr>
              <a:defRPr/>
            </a:pPr>
            <a:r>
              <a:rPr lang="fr-CA" sz="2400" dirty="0">
                <a:solidFill>
                  <a:schemeClr val="bg1">
                    <a:lumMod val="10000"/>
                  </a:schemeClr>
                </a:solidFill>
                <a:latin typeface="Calibri" panose="020F0502020204030204" pitchFamily="34" charset="0"/>
              </a:rPr>
              <a:t>S’appuyer sur les compétences TIC déjà présentes </a:t>
            </a:r>
            <a:r>
              <a:rPr lang="fr-CA" sz="2400" dirty="0" smtClean="0">
                <a:solidFill>
                  <a:schemeClr val="bg1">
                    <a:lumMod val="10000"/>
                  </a:schemeClr>
                </a:solidFill>
                <a:latin typeface="Calibri" panose="020F0502020204030204" pitchFamily="34" charset="0"/>
              </a:rPr>
              <a:t>dans les </a:t>
            </a:r>
            <a:r>
              <a:rPr lang="fr-CA" sz="2400" dirty="0">
                <a:solidFill>
                  <a:schemeClr val="bg1">
                    <a:lumMod val="10000"/>
                  </a:schemeClr>
                </a:solidFill>
                <a:latin typeface="Calibri" panose="020F0502020204030204" pitchFamily="34" charset="0"/>
              </a:rPr>
              <a:t>programmes d’études et sur les liens naturels possibles entre les TIC et la nature des compétences disciplinaires</a:t>
            </a:r>
          </a:p>
        </p:txBody>
      </p:sp>
      <p:sp>
        <p:nvSpPr>
          <p:cNvPr id="8" name="Arrondir un rectangle avec un coin du même côté 7"/>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3. </a:t>
            </a:r>
            <a:r>
              <a:rPr lang="fr-CA" b="1" dirty="0">
                <a:solidFill>
                  <a:schemeClr val="bg1">
                    <a:lumMod val="10000"/>
                  </a:schemeClr>
                </a:solidFill>
              </a:rPr>
              <a:t>Intégrer le Profil</a:t>
            </a:r>
          </a:p>
        </p:txBody>
      </p:sp>
    </p:spTree>
    <p:extLst>
      <p:ext uri="{BB962C8B-B14F-4D97-AF65-F5344CB8AC3E}">
        <p14:creationId xmlns:p14="http://schemas.microsoft.com/office/powerpoint/2010/main" val="16298046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P spid="6" grpId="0" animBg="1"/>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r>
              <a:rPr lang="fr-CA" dirty="0" smtClean="0"/>
              <a:t>Dans un programme</a:t>
            </a:r>
          </a:p>
        </p:txBody>
      </p:sp>
      <p:sp>
        <p:nvSpPr>
          <p:cNvPr id="3" name="Espace réservé du contenu 2"/>
          <p:cNvSpPr>
            <a:spLocks noGrp="1"/>
          </p:cNvSpPr>
          <p:nvPr>
            <p:ph idx="1"/>
            <p:custDataLst>
              <p:tags r:id="rId2"/>
            </p:custDataLst>
          </p:nvPr>
        </p:nvSpPr>
        <p:spPr/>
        <p:txBody>
          <a:bodyPr/>
          <a:lstStyle/>
          <a:p>
            <a:pPr marL="0" indent="0">
              <a:buNone/>
            </a:pPr>
            <a:r>
              <a:rPr lang="fr-CA" dirty="0" smtClean="0"/>
              <a:t>Opportunités (Quand) :</a:t>
            </a:r>
          </a:p>
          <a:p>
            <a:r>
              <a:rPr lang="fr-CA" dirty="0" smtClean="0"/>
              <a:t>Besoins exprimés par des enseignants</a:t>
            </a:r>
          </a:p>
          <a:p>
            <a:r>
              <a:rPr lang="fr-CA" dirty="0" smtClean="0"/>
              <a:t>Implantation d’un nouveau programme ou révision, évaluation d’un programme existant</a:t>
            </a:r>
          </a:p>
          <a:p>
            <a:r>
              <a:rPr lang="fr-CA" dirty="0" smtClean="0"/>
              <a:t>Tout autre contexte jugé pertinent </a:t>
            </a:r>
          </a:p>
          <a:p>
            <a:endParaRPr lang="fr-CA" dirty="0" smtClean="0"/>
          </a:p>
          <a:p>
            <a:endParaRPr lang="fr-CA" dirty="0" smtClean="0"/>
          </a:p>
        </p:txBody>
      </p:sp>
      <p:sp>
        <p:nvSpPr>
          <p:cNvPr id="43012" name="Espace réservé du numéro de diapositive 5"/>
          <p:cNvSpPr>
            <a:spLocks noGrp="1"/>
          </p:cNvSpPr>
          <p:nvPr>
            <p:ph type="sldNum" sz="quarter" idx="12"/>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43C47C-ADE9-4FFD-9073-8EC26D42ECA4}" type="slidenum">
              <a:rPr lang="fr-CA" altLang="fr-FR" smtClean="0">
                <a:solidFill>
                  <a:srgbClr val="FFFFFF"/>
                </a:solidFill>
              </a:rPr>
              <a:pPr/>
              <a:t>32</a:t>
            </a:fld>
            <a:endParaRPr lang="fr-CA" altLang="fr-FR" dirty="0">
              <a:solidFill>
                <a:srgbClr val="FFFFFF"/>
              </a:solidFill>
            </a:endParaRPr>
          </a:p>
        </p:txBody>
      </p:sp>
      <p:sp>
        <p:nvSpPr>
          <p:cNvPr id="6" name="Arrondir un rectangle avec un coin du même côté 5"/>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3. </a:t>
            </a:r>
            <a:r>
              <a:rPr lang="fr-CA" b="1" dirty="0">
                <a:solidFill>
                  <a:schemeClr val="bg1">
                    <a:lumMod val="10000"/>
                  </a:schemeClr>
                </a:solidFill>
              </a:rPr>
              <a:t>Intégrer le Profil</a:t>
            </a:r>
          </a:p>
        </p:txBody>
      </p:sp>
    </p:spTree>
    <p:extLst>
      <p:ext uri="{BB962C8B-B14F-4D97-AF65-F5344CB8AC3E}">
        <p14:creationId xmlns:p14="http://schemas.microsoft.com/office/powerpoint/2010/main" val="42448858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r>
              <a:rPr lang="fr-CA" dirty="0" smtClean="0"/>
              <a:t>Dans un programme</a:t>
            </a:r>
          </a:p>
        </p:txBody>
      </p:sp>
      <p:sp>
        <p:nvSpPr>
          <p:cNvPr id="3" name="Espace réservé du contenu 2"/>
          <p:cNvSpPr>
            <a:spLocks noGrp="1"/>
          </p:cNvSpPr>
          <p:nvPr>
            <p:ph idx="1"/>
            <p:custDataLst>
              <p:tags r:id="rId2"/>
            </p:custDataLst>
          </p:nvPr>
        </p:nvSpPr>
        <p:spPr>
          <a:xfrm>
            <a:off x="457200" y="1484313"/>
            <a:ext cx="8229600" cy="3960911"/>
          </a:xfrm>
        </p:spPr>
        <p:txBody>
          <a:bodyPr/>
          <a:lstStyle/>
          <a:p>
            <a:pPr marL="0" indent="0">
              <a:buNone/>
            </a:pPr>
            <a:r>
              <a:rPr lang="fr-CA" dirty="0" smtClean="0"/>
              <a:t>Démarche (Comment) :</a:t>
            </a:r>
          </a:p>
          <a:p>
            <a:r>
              <a:rPr lang="fr-CA" dirty="0" smtClean="0"/>
              <a:t>Étape 1 : analyser le contexte d'utilisation des TIC propre au programme</a:t>
            </a:r>
          </a:p>
          <a:p>
            <a:r>
              <a:rPr lang="fr-CA" dirty="0" smtClean="0"/>
              <a:t>Étape 2 : situer les TIC dans le programme</a:t>
            </a:r>
          </a:p>
          <a:p>
            <a:r>
              <a:rPr lang="fr-CA" dirty="0" smtClean="0"/>
              <a:t>Étape 3 : élaborer le Profil TIC des étudiants d’un programme</a:t>
            </a:r>
          </a:p>
          <a:p>
            <a:r>
              <a:rPr lang="fr-CA" dirty="0" smtClean="0"/>
              <a:t>Étape 4 : planifier l’intégration du Profil TIC et passer à l’action</a:t>
            </a:r>
          </a:p>
          <a:p>
            <a:pPr marL="0" indent="0" algn="ctr">
              <a:buNone/>
            </a:pPr>
            <a:r>
              <a:rPr lang="fr-CA" altLang="fr-FR" dirty="0">
                <a:hlinkClick r:id="rId5" tooltip="Page Intégrer le Profil du site REPTIC"/>
              </a:rPr>
              <a:t>Guide d’intégration du Profil TIC </a:t>
            </a:r>
            <a:r>
              <a:rPr lang="fr-CA" altLang="fr-FR" dirty="0"/>
              <a:t>(bilingue) </a:t>
            </a:r>
          </a:p>
          <a:p>
            <a:endParaRPr lang="fr-CA" dirty="0" smtClean="0"/>
          </a:p>
        </p:txBody>
      </p:sp>
      <p:sp>
        <p:nvSpPr>
          <p:cNvPr id="43012" name="Espace réservé du numéro de diapositive 5"/>
          <p:cNvSpPr>
            <a:spLocks noGrp="1"/>
          </p:cNvSpPr>
          <p:nvPr>
            <p:ph type="sldNum" sz="quarter" idx="12"/>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43C47C-ADE9-4FFD-9073-8EC26D42ECA4}" type="slidenum">
              <a:rPr lang="fr-CA" altLang="fr-FR" smtClean="0">
                <a:solidFill>
                  <a:srgbClr val="FFFFFF"/>
                </a:solidFill>
              </a:rPr>
              <a:pPr/>
              <a:t>33</a:t>
            </a:fld>
            <a:endParaRPr lang="fr-CA" altLang="fr-FR" dirty="0">
              <a:solidFill>
                <a:srgbClr val="FFFFFF"/>
              </a:solidFill>
            </a:endParaRPr>
          </a:p>
        </p:txBody>
      </p:sp>
      <p:sp>
        <p:nvSpPr>
          <p:cNvPr id="6" name="Arrondir un rectangle avec un coin du même côté 5"/>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3. </a:t>
            </a:r>
            <a:r>
              <a:rPr lang="fr-CA" b="1" dirty="0">
                <a:solidFill>
                  <a:schemeClr val="bg1">
                    <a:lumMod val="10000"/>
                  </a:schemeClr>
                </a:solidFill>
              </a:rPr>
              <a:t>Intégrer le Profil</a:t>
            </a:r>
          </a:p>
        </p:txBody>
      </p:sp>
    </p:spTree>
    <p:extLst>
      <p:ext uri="{BB962C8B-B14F-4D97-AF65-F5344CB8AC3E}">
        <p14:creationId xmlns:p14="http://schemas.microsoft.com/office/powerpoint/2010/main" val="629914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CA" dirty="0" smtClean="0"/>
              <a:t>4. Ressources </a:t>
            </a:r>
            <a:r>
              <a:rPr lang="fr-CA" dirty="0"/>
              <a:t>pour intégrer le Profil TIC des étudiants</a:t>
            </a:r>
            <a:br>
              <a:rPr lang="fr-CA" dirty="0"/>
            </a:br>
            <a:endParaRPr lang="fr-CA" dirty="0"/>
          </a:p>
        </p:txBody>
      </p:sp>
      <p:sp>
        <p:nvSpPr>
          <p:cNvPr id="6" name="Espace réservé du texte 5"/>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318FF5F1-53C9-4D6F-A0FD-63DD6CC5CBFF}" type="slidenum">
              <a:rPr lang="fr-CA" altLang="fr-FR" smtClean="0"/>
              <a:pPr/>
              <a:t>34</a:t>
            </a:fld>
            <a:endParaRPr lang="fr-CA" altLang="fr-FR"/>
          </a:p>
        </p:txBody>
      </p:sp>
    </p:spTree>
    <p:extLst>
      <p:ext uri="{BB962C8B-B14F-4D97-AF65-F5344CB8AC3E}">
        <p14:creationId xmlns:p14="http://schemas.microsoft.com/office/powerpoint/2010/main" val="26663754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fontAlgn="auto">
              <a:spcAft>
                <a:spcPts val="0"/>
              </a:spcAft>
              <a:defRPr/>
            </a:pPr>
            <a:r>
              <a:rPr lang="fr-CA" dirty="0" smtClean="0"/>
              <a:t>Pour les étudiants et les professeurs</a:t>
            </a:r>
            <a:endParaRPr lang="fr-CA" dirty="0"/>
          </a:p>
        </p:txBody>
      </p:sp>
      <p:sp>
        <p:nvSpPr>
          <p:cNvPr id="3" name="Espace réservé du contenu 2"/>
          <p:cNvSpPr>
            <a:spLocks noGrp="1"/>
          </p:cNvSpPr>
          <p:nvPr>
            <p:ph idx="1"/>
          </p:nvPr>
        </p:nvSpPr>
        <p:spPr>
          <a:xfrm>
            <a:off x="636712" y="1484784"/>
            <a:ext cx="8507288" cy="4641850"/>
          </a:xfrm>
        </p:spPr>
        <p:txBody>
          <a:bodyPr/>
          <a:lstStyle/>
          <a:p>
            <a:r>
              <a:rPr lang="fr-CA" altLang="fr-FR" sz="2800" dirty="0" smtClean="0">
                <a:hlinkClick r:id="rId3"/>
              </a:rPr>
              <a:t>Diapason </a:t>
            </a:r>
            <a:r>
              <a:rPr lang="fr-CA" altLang="fr-FR" sz="2800" dirty="0" smtClean="0"/>
              <a:t>: ressources d’apprentissage dans le domaine de la recherche d’information : tutoriels, guides, outils de travail, aide-mémoires, scénarios, astuces pédagogiques.</a:t>
            </a:r>
          </a:p>
          <a:p>
            <a:r>
              <a:rPr lang="fr-CA" altLang="fr-FR" sz="2800" dirty="0" smtClean="0">
                <a:hlinkClick r:id="rId4"/>
              </a:rPr>
              <a:t>Capsules vidéo Profil TIC </a:t>
            </a:r>
            <a:r>
              <a:rPr lang="fr-CA" altLang="fr-FR" sz="2800" dirty="0" smtClean="0"/>
              <a:t>(bilingue):  51 capsules; 7 autres à venir d’ici au 30 juin 2015. </a:t>
            </a:r>
          </a:p>
          <a:p>
            <a:r>
              <a:rPr lang="fr-CA" altLang="fr-FR" sz="2800" dirty="0" smtClean="0">
                <a:hlinkClick r:id="rId5"/>
              </a:rPr>
              <a:t>CCDMD </a:t>
            </a:r>
            <a:r>
              <a:rPr lang="fr-CA" altLang="fr-FR" sz="2800" dirty="0" smtClean="0"/>
              <a:t>: </a:t>
            </a:r>
            <a:r>
              <a:rPr lang="fr-CA" altLang="fr-FR" sz="2800" dirty="0" smtClean="0">
                <a:hlinkClick r:id="rId6"/>
              </a:rPr>
              <a:t>Le monde en images</a:t>
            </a:r>
            <a:r>
              <a:rPr lang="fr-CA" altLang="fr-FR" sz="2800" dirty="0" smtClean="0"/>
              <a:t>, </a:t>
            </a:r>
            <a:r>
              <a:rPr lang="fr-CA" altLang="fr-FR" sz="2800" dirty="0" smtClean="0">
                <a:hlinkClick r:id="rId7"/>
              </a:rPr>
              <a:t>Amélioration du français</a:t>
            </a:r>
            <a:r>
              <a:rPr lang="fr-CA" altLang="fr-FR" sz="2800" dirty="0" smtClean="0"/>
              <a:t> et autres ressources (sites Web, logiciels, etc.).</a:t>
            </a:r>
          </a:p>
        </p:txBody>
      </p:sp>
      <p:sp>
        <p:nvSpPr>
          <p:cNvPr id="46084"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48470BC-BC99-4E69-9400-7B6A0D6010B5}" type="slidenum">
              <a:rPr lang="fr-CA" altLang="fr-FR">
                <a:solidFill>
                  <a:srgbClr val="FFFFFF"/>
                </a:solidFill>
              </a:rPr>
              <a:pPr eaLnBrk="1" hangingPunct="1"/>
              <a:t>35</a:t>
            </a:fld>
            <a:endParaRPr lang="fr-CA" altLang="fr-FR">
              <a:solidFill>
                <a:srgbClr val="FFFFFF"/>
              </a:solidFill>
            </a:endParaRPr>
          </a:p>
        </p:txBody>
      </p:sp>
      <p:sp>
        <p:nvSpPr>
          <p:cNvPr id="7" name="Arrondir un rectangle avec un coin du même côté 6"/>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4. Ressources</a:t>
            </a:r>
            <a:endParaRPr lang="fr-CA" b="1" dirty="0">
              <a:solidFill>
                <a:schemeClr val="bg1">
                  <a:lumMod val="10000"/>
                </a:schemeClr>
              </a:solidFill>
            </a:endParaRPr>
          </a:p>
        </p:txBody>
      </p:sp>
    </p:spTree>
    <p:extLst>
      <p:ext uri="{BB962C8B-B14F-4D97-AF65-F5344CB8AC3E}">
        <p14:creationId xmlns:p14="http://schemas.microsoft.com/office/powerpoint/2010/main" val="6674325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31" y="347564"/>
            <a:ext cx="8569325" cy="1065212"/>
          </a:xfrm>
        </p:spPr>
        <p:txBody>
          <a:bodyPr/>
          <a:lstStyle/>
          <a:p>
            <a:pPr fontAlgn="auto">
              <a:spcAft>
                <a:spcPts val="0"/>
              </a:spcAft>
              <a:defRPr/>
            </a:pPr>
            <a:r>
              <a:rPr lang="fr-CA" dirty="0" smtClean="0"/>
              <a:t>Pour les professeurs et autres intervenants</a:t>
            </a:r>
            <a:endParaRPr lang="fr-CA" dirty="0"/>
          </a:p>
        </p:txBody>
      </p:sp>
      <p:sp>
        <p:nvSpPr>
          <p:cNvPr id="3" name="Espace réservé du contenu 2"/>
          <p:cNvSpPr>
            <a:spLocks noGrp="1"/>
          </p:cNvSpPr>
          <p:nvPr>
            <p:ph idx="1"/>
          </p:nvPr>
        </p:nvSpPr>
        <p:spPr>
          <a:xfrm>
            <a:off x="457200" y="1484313"/>
            <a:ext cx="8507288" cy="4641850"/>
          </a:xfrm>
        </p:spPr>
        <p:txBody>
          <a:bodyPr/>
          <a:lstStyle/>
          <a:p>
            <a:r>
              <a:rPr lang="fr-CA" altLang="fr-FR" sz="2800" dirty="0" smtClean="0">
                <a:hlinkClick r:id="rId3"/>
              </a:rPr>
              <a:t>Dossier Profil TIC des étudiants du collégial </a:t>
            </a:r>
            <a:r>
              <a:rPr lang="fr-CA" altLang="fr-FR" sz="2800" dirty="0" smtClean="0"/>
              <a:t>du site REPTIC : promotion, animation, planification, mise en œuvre</a:t>
            </a:r>
            <a:endParaRPr lang="fr-CA" altLang="fr-FR" sz="2800" dirty="0" smtClean="0">
              <a:hlinkClick r:id="rId4"/>
            </a:endParaRPr>
          </a:p>
          <a:p>
            <a:r>
              <a:rPr lang="fr-CA" altLang="fr-FR" sz="2800" dirty="0" smtClean="0">
                <a:hlinkClick r:id="rId5"/>
              </a:rPr>
              <a:t>Profweb </a:t>
            </a:r>
            <a:r>
              <a:rPr lang="fr-CA" altLang="fr-FR" sz="2800" dirty="0" smtClean="0"/>
              <a:t>: récits, outils, inspiration</a:t>
            </a:r>
          </a:p>
          <a:p>
            <a:r>
              <a:rPr lang="fr-CA" altLang="fr-FR" sz="2800" dirty="0" smtClean="0">
                <a:hlinkClick r:id="rId6"/>
              </a:rPr>
              <a:t>FutursProfs</a:t>
            </a:r>
            <a:r>
              <a:rPr lang="fr-CA" altLang="fr-FR" sz="2800" dirty="0" smtClean="0"/>
              <a:t> : beaucoup de capsules sur l’utilisation d’applications logicielles à utiliser dans des activités visant à développer les habiletés du Profil TIC.</a:t>
            </a:r>
          </a:p>
          <a:p>
            <a:r>
              <a:rPr lang="fr-CA" altLang="fr-FR" sz="2800" dirty="0" smtClean="0"/>
              <a:t>Activités de perfectionnement non créditées (</a:t>
            </a:r>
            <a:r>
              <a:rPr lang="fr-CA" altLang="fr-FR" sz="2800" dirty="0" smtClean="0">
                <a:hlinkClick r:id="rId7"/>
              </a:rPr>
              <a:t>APOP</a:t>
            </a:r>
            <a:r>
              <a:rPr lang="fr-CA" altLang="fr-FR" sz="2800" dirty="0" smtClean="0"/>
              <a:t>) et créditées (</a:t>
            </a:r>
            <a:r>
              <a:rPr lang="fr-CA" altLang="fr-FR" sz="2800" dirty="0" smtClean="0">
                <a:hlinkClick r:id="rId8"/>
              </a:rPr>
              <a:t>PERFORMA</a:t>
            </a:r>
            <a:r>
              <a:rPr lang="fr-CA" altLang="fr-FR" sz="2800" dirty="0" smtClean="0"/>
              <a:t>)</a:t>
            </a:r>
          </a:p>
        </p:txBody>
      </p:sp>
      <p:sp>
        <p:nvSpPr>
          <p:cNvPr id="46084"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48470BC-BC99-4E69-9400-7B6A0D6010B5}" type="slidenum">
              <a:rPr lang="fr-CA" altLang="fr-FR">
                <a:solidFill>
                  <a:srgbClr val="FFFFFF"/>
                </a:solidFill>
              </a:rPr>
              <a:pPr eaLnBrk="1" hangingPunct="1"/>
              <a:t>36</a:t>
            </a:fld>
            <a:endParaRPr lang="fr-CA" altLang="fr-FR">
              <a:solidFill>
                <a:srgbClr val="FFFFFF"/>
              </a:solidFill>
            </a:endParaRPr>
          </a:p>
        </p:txBody>
      </p:sp>
      <p:sp>
        <p:nvSpPr>
          <p:cNvPr id="6" name="Arrondir un rectangle avec un coin du même côté 5"/>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4. Ressources</a:t>
            </a:r>
            <a:endParaRPr lang="fr-CA" b="1" dirty="0">
              <a:solidFill>
                <a:schemeClr val="bg1">
                  <a:lumMod val="10000"/>
                </a:schemeClr>
              </a:solidFill>
            </a:endParaRPr>
          </a:p>
        </p:txBody>
      </p:sp>
    </p:spTree>
    <p:extLst>
      <p:ext uri="{BB962C8B-B14F-4D97-AF65-F5344CB8AC3E}">
        <p14:creationId xmlns:p14="http://schemas.microsoft.com/office/powerpoint/2010/main" val="6674325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0825" y="347564"/>
            <a:ext cx="8569325" cy="1065212"/>
          </a:xfrm>
        </p:spPr>
        <p:txBody>
          <a:bodyPr/>
          <a:lstStyle/>
          <a:p>
            <a:pPr fontAlgn="auto">
              <a:spcAft>
                <a:spcPts val="0"/>
              </a:spcAft>
              <a:defRPr/>
            </a:pPr>
            <a:r>
              <a:rPr lang="fr-CA" dirty="0" smtClean="0"/>
              <a:t>Espace Web profiltic.ca</a:t>
            </a:r>
            <a:endParaRPr lang="fr-CA" dirty="0"/>
          </a:p>
        </p:txBody>
      </p:sp>
      <p:sp>
        <p:nvSpPr>
          <p:cNvPr id="3" name="Espace réservé du contenu 2"/>
          <p:cNvSpPr>
            <a:spLocks noGrp="1"/>
          </p:cNvSpPr>
          <p:nvPr>
            <p:ph idx="1"/>
          </p:nvPr>
        </p:nvSpPr>
        <p:spPr/>
        <p:txBody>
          <a:bodyPr/>
          <a:lstStyle/>
          <a:p>
            <a:r>
              <a:rPr lang="fr-CA" altLang="fr-FR" b="1" dirty="0" smtClean="0"/>
              <a:t>Un répertoire unique </a:t>
            </a:r>
            <a:r>
              <a:rPr lang="fr-CA" altLang="fr-FR" dirty="0" smtClean="0"/>
              <a:t>dans Profweb (en chantier)</a:t>
            </a:r>
          </a:p>
          <a:p>
            <a:pPr lvl="1"/>
            <a:r>
              <a:rPr lang="fr-CA" altLang="fr-FR" dirty="0" smtClean="0"/>
              <a:t>Profil TIC et habiletés expliqués</a:t>
            </a:r>
          </a:p>
          <a:p>
            <a:pPr lvl="1"/>
            <a:r>
              <a:rPr lang="fr-CA" altLang="fr-FR" dirty="0" smtClean="0"/>
              <a:t>Ressources d’apprentissage pour les étudiants</a:t>
            </a:r>
          </a:p>
          <a:p>
            <a:pPr lvl="1"/>
            <a:r>
              <a:rPr lang="fr-CA" altLang="fr-FR" dirty="0" smtClean="0">
                <a:hlinkClick r:id="rId3"/>
              </a:rPr>
              <a:t>Témoignages</a:t>
            </a:r>
            <a:r>
              <a:rPr lang="fr-CA" altLang="fr-FR" dirty="0" smtClean="0"/>
              <a:t> et </a:t>
            </a:r>
            <a:r>
              <a:rPr lang="fr-CA" altLang="fr-FR" dirty="0" smtClean="0">
                <a:hlinkClick r:id="rId4"/>
              </a:rPr>
              <a:t>récits d’enseignants </a:t>
            </a:r>
            <a:endParaRPr lang="fr-CA" altLang="fr-FR" dirty="0" smtClean="0"/>
          </a:p>
          <a:p>
            <a:pPr lvl="1"/>
            <a:r>
              <a:rPr lang="fr-CA" altLang="fr-FR" dirty="0" smtClean="0"/>
              <a:t>Scénarios, activités de perfectionnement</a:t>
            </a:r>
          </a:p>
          <a:p>
            <a:pPr lvl="1"/>
            <a:r>
              <a:rPr lang="fr-CA" altLang="fr-FR" dirty="0" smtClean="0"/>
              <a:t>Matériel d’animation</a:t>
            </a:r>
          </a:p>
          <a:p>
            <a:pPr lvl="1"/>
            <a:r>
              <a:rPr lang="fr-CA" altLang="fr-FR" dirty="0" smtClean="0"/>
              <a:t>Liens vers applications logicielles/habiletés</a:t>
            </a:r>
          </a:p>
          <a:p>
            <a:pPr lvl="1"/>
            <a:r>
              <a:rPr lang="fr-CA" altLang="fr-FR" dirty="0" smtClean="0"/>
              <a:t>FAQ</a:t>
            </a:r>
          </a:p>
          <a:p>
            <a:pPr lvl="1"/>
            <a:endParaRPr lang="fr-CA" altLang="fr-FR" dirty="0" smtClean="0"/>
          </a:p>
        </p:txBody>
      </p:sp>
      <p:sp>
        <p:nvSpPr>
          <p:cNvPr id="47108"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16C6DA2-DA25-4907-9DF2-4A65C94C2A98}" type="slidenum">
              <a:rPr lang="fr-CA" altLang="fr-FR">
                <a:solidFill>
                  <a:srgbClr val="FFFFFF"/>
                </a:solidFill>
              </a:rPr>
              <a:pPr eaLnBrk="1" hangingPunct="1"/>
              <a:t>37</a:t>
            </a:fld>
            <a:endParaRPr lang="fr-CA" altLang="fr-FR">
              <a:solidFill>
                <a:srgbClr val="FFFFFF"/>
              </a:solidFill>
            </a:endParaRPr>
          </a:p>
        </p:txBody>
      </p:sp>
      <p:sp>
        <p:nvSpPr>
          <p:cNvPr id="6" name="Arrondir un rectangle avec un coin du même côté 5"/>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4. Ressources</a:t>
            </a:r>
            <a:endParaRPr lang="fr-CA" b="1" dirty="0">
              <a:solidFill>
                <a:schemeClr val="bg1">
                  <a:lumMod val="10000"/>
                </a:schemeClr>
              </a:solidFill>
            </a:endParaRPr>
          </a:p>
        </p:txBody>
      </p:sp>
    </p:spTree>
    <p:extLst>
      <p:ext uri="{BB962C8B-B14F-4D97-AF65-F5344CB8AC3E}">
        <p14:creationId xmlns:p14="http://schemas.microsoft.com/office/powerpoint/2010/main" val="11842215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0825" y="347564"/>
            <a:ext cx="8569325" cy="1065212"/>
          </a:xfrm>
        </p:spPr>
        <p:txBody>
          <a:bodyPr/>
          <a:lstStyle/>
          <a:p>
            <a:pPr fontAlgn="auto">
              <a:spcAft>
                <a:spcPts val="0"/>
              </a:spcAft>
              <a:defRPr/>
            </a:pPr>
            <a:r>
              <a:rPr lang="fr-CA" dirty="0" smtClean="0"/>
              <a:t>Espace Web profiltic.ca sur Profweb</a:t>
            </a:r>
            <a:endParaRPr lang="fr-CA" dirty="0"/>
          </a:p>
        </p:txBody>
      </p:sp>
      <p:sp>
        <p:nvSpPr>
          <p:cNvPr id="47108"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16C6DA2-DA25-4907-9DF2-4A65C94C2A98}" type="slidenum">
              <a:rPr lang="fr-CA" altLang="fr-FR">
                <a:solidFill>
                  <a:srgbClr val="FFFFFF"/>
                </a:solidFill>
              </a:rPr>
              <a:pPr eaLnBrk="1" hangingPunct="1"/>
              <a:t>38</a:t>
            </a:fld>
            <a:endParaRPr lang="fr-CA" altLang="fr-FR" dirty="0">
              <a:solidFill>
                <a:srgbClr val="FFFFFF"/>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50" y="2147690"/>
            <a:ext cx="9036496" cy="2888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Arrondir un rectangle avec un coin du même côté 5"/>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4. Ressources</a:t>
            </a:r>
            <a:endParaRPr lang="fr-CA" b="1" dirty="0">
              <a:solidFill>
                <a:schemeClr val="bg1">
                  <a:lumMod val="10000"/>
                </a:schemeClr>
              </a:solidFill>
            </a:endParaRPr>
          </a:p>
        </p:txBody>
      </p:sp>
    </p:spTree>
    <p:extLst>
      <p:ext uri="{BB962C8B-B14F-4D97-AF65-F5344CB8AC3E}">
        <p14:creationId xmlns:p14="http://schemas.microsoft.com/office/powerpoint/2010/main" val="11842215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0825" y="347564"/>
            <a:ext cx="8569325" cy="1065212"/>
          </a:xfrm>
        </p:spPr>
        <p:txBody>
          <a:bodyPr/>
          <a:lstStyle/>
          <a:p>
            <a:r>
              <a:rPr lang="fr-CA" dirty="0" smtClean="0"/>
              <a:t>Le Profil TIC des étudiants dans ma classe, dans mon programme, dans mon collège…</a:t>
            </a:r>
            <a:endParaRPr lang="fr-CA" dirty="0"/>
          </a:p>
        </p:txBody>
      </p:sp>
      <p:sp>
        <p:nvSpPr>
          <p:cNvPr id="3" name="Espace réservé du contenu 2"/>
          <p:cNvSpPr>
            <a:spLocks noGrp="1"/>
          </p:cNvSpPr>
          <p:nvPr>
            <p:ph idx="1"/>
          </p:nvPr>
        </p:nvSpPr>
        <p:spPr>
          <a:xfrm>
            <a:off x="3491880" y="2060848"/>
            <a:ext cx="5184576" cy="3744416"/>
          </a:xfrm>
        </p:spPr>
        <p:txBody>
          <a:bodyPr/>
          <a:lstStyle/>
          <a:p>
            <a:r>
              <a:rPr lang="fr-CA" dirty="0" smtClean="0"/>
              <a:t>La place du Profil TIC des étudiants dans ma classe</a:t>
            </a:r>
          </a:p>
          <a:p>
            <a:r>
              <a:rPr lang="fr-CA" dirty="0" smtClean="0"/>
              <a:t>La place du Profil TIC des étudiants dans mon programme</a:t>
            </a:r>
          </a:p>
          <a:p>
            <a:r>
              <a:rPr lang="fr-CA" dirty="0" smtClean="0"/>
              <a:t>La place du Profil TIC des étudiants dans mon collège</a:t>
            </a:r>
          </a:p>
          <a:p>
            <a:endParaRPr lang="fr-CA" dirty="0"/>
          </a:p>
        </p:txBody>
      </p:sp>
      <p:sp>
        <p:nvSpPr>
          <p:cNvPr id="4" name="Espace réservé du numéro de diapositive 3"/>
          <p:cNvSpPr>
            <a:spLocks noGrp="1"/>
          </p:cNvSpPr>
          <p:nvPr>
            <p:ph type="sldNum" sz="quarter" idx="12"/>
          </p:nvPr>
        </p:nvSpPr>
        <p:spPr/>
        <p:txBody>
          <a:bodyPr/>
          <a:lstStyle/>
          <a:p>
            <a:fld id="{318FF5F1-53C9-4D6F-A0FD-63DD6CC5CBFF}" type="slidenum">
              <a:rPr lang="fr-CA" altLang="fr-FR" smtClean="0"/>
              <a:pPr/>
              <a:t>39</a:t>
            </a:fld>
            <a:endParaRPr lang="fr-CA" altLang="fr-FR" dirty="0"/>
          </a:p>
        </p:txBody>
      </p:sp>
      <p:grpSp>
        <p:nvGrpSpPr>
          <p:cNvPr id="8" name="Groupe 7"/>
          <p:cNvGrpSpPr/>
          <p:nvPr/>
        </p:nvGrpSpPr>
        <p:grpSpPr>
          <a:xfrm>
            <a:off x="251520" y="1524114"/>
            <a:ext cx="3127051" cy="4929222"/>
            <a:chOff x="251520" y="1524114"/>
            <a:chExt cx="3127051" cy="4929222"/>
          </a:xfrm>
        </p:grpSpPr>
        <p:pic>
          <p:nvPicPr>
            <p:cNvPr id="6" name="Picture 2" descr="C:\Temp\Fichiers Internet temporaires\Content.IE5\Q83XENHK\MC900434389[1].wmf"/>
            <p:cNvPicPr>
              <a:picLocks noChangeAspect="1" noChangeArrowheads="1"/>
            </p:cNvPicPr>
            <p:nvPr>
              <p:custDataLst>
                <p:tags r:id="rId1"/>
              </p:custDataLst>
            </p:nvPr>
          </p:nvPicPr>
          <p:blipFill>
            <a:blip r:embed="rId4" cstate="print"/>
            <a:srcRect/>
            <a:stretch>
              <a:fillRect/>
            </a:stretch>
          </p:blipFill>
          <p:spPr bwMode="auto">
            <a:xfrm>
              <a:off x="251520" y="1524114"/>
              <a:ext cx="3127051" cy="4929222"/>
            </a:xfrm>
            <a:prstGeom prst="rect">
              <a:avLst/>
            </a:prstGeom>
            <a:noFill/>
          </p:spPr>
        </p:pic>
        <p:sp>
          <p:nvSpPr>
            <p:cNvPr id="7" name="Rectangle 6"/>
            <p:cNvSpPr/>
            <p:nvPr/>
          </p:nvSpPr>
          <p:spPr>
            <a:xfrm>
              <a:off x="735327" y="2319263"/>
              <a:ext cx="1737975" cy="461665"/>
            </a:xfrm>
            <a:prstGeom prst="rect">
              <a:avLst/>
            </a:prstGeom>
          </p:spPr>
          <p:txBody>
            <a:bodyPr wrap="none">
              <a:spAutoFit/>
            </a:bodyPr>
            <a:lstStyle/>
            <a:p>
              <a:pPr algn="ctr"/>
              <a:r>
                <a:rPr lang="fr-CA" sz="2400" b="1" dirty="0"/>
                <a:t>Profil </a:t>
              </a:r>
              <a:r>
                <a:rPr lang="fr-CA" sz="2400" b="1" dirty="0" smtClean="0"/>
                <a:t>TIC?</a:t>
              </a:r>
            </a:p>
          </p:txBody>
        </p:sp>
      </p:grpSp>
      <p:sp>
        <p:nvSpPr>
          <p:cNvPr id="9" name="Arrondir un rectangle avec un coin du même côté 8"/>
          <p:cNvSpPr/>
          <p:nvPr/>
        </p:nvSpPr>
        <p:spPr>
          <a:xfrm>
            <a:off x="6588224" y="0"/>
            <a:ext cx="2555776"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5. Échanges</a:t>
            </a:r>
            <a:endParaRPr lang="fr-CA" b="1" dirty="0">
              <a:solidFill>
                <a:schemeClr val="bg1">
                  <a:lumMod val="10000"/>
                </a:schemeClr>
              </a:solidFill>
            </a:endParaRPr>
          </a:p>
        </p:txBody>
      </p:sp>
    </p:spTree>
    <p:extLst>
      <p:ext uri="{BB962C8B-B14F-4D97-AF65-F5344CB8AC3E}">
        <p14:creationId xmlns:p14="http://schemas.microsoft.com/office/powerpoint/2010/main" val="1087639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CA" dirty="0" smtClean="0"/>
              <a:t>1. Pertinence </a:t>
            </a:r>
            <a:r>
              <a:rPr lang="fr-CA" dirty="0"/>
              <a:t>d’un Profil TIC des </a:t>
            </a:r>
            <a:r>
              <a:rPr lang="fr-CA" dirty="0" smtClean="0"/>
              <a:t>étudiants du collégial</a:t>
            </a:r>
            <a:endParaRPr lang="fr-CA" dirty="0"/>
          </a:p>
        </p:txBody>
      </p:sp>
      <p:sp>
        <p:nvSpPr>
          <p:cNvPr id="4" name="Espace réservé du numéro de diapositive 3"/>
          <p:cNvSpPr>
            <a:spLocks noGrp="1"/>
          </p:cNvSpPr>
          <p:nvPr>
            <p:ph type="sldNum" sz="quarter" idx="12"/>
          </p:nvPr>
        </p:nvSpPr>
        <p:spPr/>
        <p:txBody>
          <a:bodyPr/>
          <a:lstStyle/>
          <a:p>
            <a:fld id="{318FF5F1-53C9-4D6F-A0FD-63DD6CC5CBFF}" type="slidenum">
              <a:rPr lang="fr-CA" altLang="fr-FR" smtClean="0"/>
              <a:pPr/>
              <a:t>4</a:t>
            </a:fld>
            <a:endParaRPr lang="fr-CA" altLang="fr-FR"/>
          </a:p>
        </p:txBody>
      </p:sp>
    </p:spTree>
    <p:extLst>
      <p:ext uri="{BB962C8B-B14F-4D97-AF65-F5344CB8AC3E}">
        <p14:creationId xmlns:p14="http://schemas.microsoft.com/office/powerpoint/2010/main" val="27036981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484312"/>
            <a:ext cx="6383052" cy="4680991"/>
          </a:xfrm>
        </p:spPr>
        <p:txBody>
          <a:bodyPr rtlCol="0">
            <a:noAutofit/>
          </a:bodyPr>
          <a:lstStyle/>
          <a:p>
            <a:pPr marL="0" indent="0" fontAlgn="auto">
              <a:spcAft>
                <a:spcPts val="0"/>
              </a:spcAft>
              <a:buNone/>
              <a:defRPr/>
            </a:pPr>
            <a:r>
              <a:rPr lang="fr-CA" sz="2600" dirty="0" smtClean="0">
                <a:hlinkClick r:id="rId3"/>
              </a:rPr>
              <a:t>Le nouveau Profil TIC des étudiants du collégial : pour développer des habiletés essentielles</a:t>
            </a:r>
            <a:r>
              <a:rPr lang="fr-CA" sz="2600" dirty="0" smtClean="0"/>
              <a:t>. </a:t>
            </a:r>
            <a:r>
              <a:rPr lang="fr-CA" sz="2000" dirty="0" smtClean="0"/>
              <a:t>H</a:t>
            </a:r>
            <a:r>
              <a:rPr lang="fr-CA" sz="2000" dirty="0"/>
              <a:t>. Dupont, L. Ouellette et N. Perreault</a:t>
            </a:r>
            <a:r>
              <a:rPr lang="fr-CA" sz="2000" dirty="0" smtClean="0"/>
              <a:t>. Pédagogie collégiale, vol. 28, no 1, automne 2014.</a:t>
            </a:r>
            <a:endParaRPr lang="fr-CA" sz="2000" dirty="0"/>
          </a:p>
          <a:p>
            <a:pPr marL="0" indent="0" fontAlgn="auto">
              <a:spcAft>
                <a:spcPts val="0"/>
              </a:spcAft>
              <a:buFont typeface="Arial" pitchFamily="34" charset="0"/>
              <a:buNone/>
              <a:defRPr/>
            </a:pPr>
            <a:r>
              <a:rPr lang="fr-CA" sz="2600" dirty="0" smtClean="0"/>
              <a:t> </a:t>
            </a:r>
          </a:p>
          <a:p>
            <a:pPr marL="0" indent="0" fontAlgn="auto">
              <a:spcAft>
                <a:spcPts val="0"/>
              </a:spcAft>
              <a:buFont typeface="Arial" pitchFamily="34" charset="0"/>
              <a:buNone/>
              <a:defRPr/>
            </a:pPr>
            <a:endParaRPr lang="fr-CA" sz="2600" dirty="0"/>
          </a:p>
          <a:p>
            <a:pPr marL="0" indent="0" fontAlgn="auto">
              <a:spcAft>
                <a:spcPts val="0"/>
              </a:spcAft>
              <a:buNone/>
              <a:defRPr/>
            </a:pPr>
            <a:r>
              <a:rPr lang="fr-CA" sz="2600" dirty="0" smtClean="0">
                <a:hlinkClick r:id="rId4"/>
              </a:rPr>
              <a:t>Intégrer </a:t>
            </a:r>
            <a:r>
              <a:rPr lang="fr-CA" sz="2600" dirty="0">
                <a:hlinkClick r:id="rId4"/>
              </a:rPr>
              <a:t>les habiletés du Profil TIC des étudiants du collégial dans un cours ou dans un programme d’études</a:t>
            </a:r>
            <a:r>
              <a:rPr lang="fr-CA" sz="2600" dirty="0"/>
              <a:t>. </a:t>
            </a:r>
            <a:r>
              <a:rPr lang="fr-CA" sz="2000" dirty="0" smtClean="0"/>
              <a:t>H. Dupont, L. Ouellette et N. Perreault.</a:t>
            </a:r>
            <a:r>
              <a:rPr lang="fr-CA" sz="2600" dirty="0" smtClean="0"/>
              <a:t> </a:t>
            </a:r>
            <a:r>
              <a:rPr lang="fr-CA" sz="2000" dirty="0"/>
              <a:t>Pédagogie collégiale, vol. 28, no </a:t>
            </a:r>
            <a:r>
              <a:rPr lang="fr-CA" sz="2000" dirty="0" smtClean="0"/>
              <a:t>2, hiver 2015</a:t>
            </a:r>
            <a:endParaRPr lang="fr-CA" sz="2000" dirty="0"/>
          </a:p>
        </p:txBody>
      </p:sp>
      <p:sp>
        <p:nvSpPr>
          <p:cNvPr id="48132"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727470D-7195-4099-B10A-F5D070C8CC22}" type="slidenum">
              <a:rPr lang="fr-CA" altLang="fr-FR">
                <a:solidFill>
                  <a:srgbClr val="FFFFFF"/>
                </a:solidFill>
              </a:rPr>
              <a:pPr eaLnBrk="1" hangingPunct="1"/>
              <a:t>40</a:t>
            </a:fld>
            <a:endParaRPr lang="fr-CA" altLang="fr-FR">
              <a:solidFill>
                <a:srgbClr val="FFFFFF"/>
              </a:solidFill>
            </a:endParaRPr>
          </a:p>
        </p:txBody>
      </p:sp>
      <p:pic>
        <p:nvPicPr>
          <p:cNvPr id="48133" name="Picture 2" descr="couverture_autom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16800" y="1481788"/>
            <a:ext cx="1428750"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63730" y="3717032"/>
            <a:ext cx="1428750" cy="1857375"/>
          </a:xfrm>
          <a:prstGeom prst="rect">
            <a:avLst/>
          </a:prstGeom>
        </p:spPr>
      </p:pic>
      <p:sp>
        <p:nvSpPr>
          <p:cNvPr id="8" name="Arrondir un rectangle avec un coin du même côté 7"/>
          <p:cNvSpPr/>
          <p:nvPr/>
        </p:nvSpPr>
        <p:spPr>
          <a:xfrm>
            <a:off x="6660232" y="8620"/>
            <a:ext cx="2483768" cy="396044"/>
          </a:xfrm>
          <a:prstGeom prst="round2SameRect">
            <a:avLst>
              <a:gd name="adj1" fmla="val 0"/>
              <a:gd name="adj2" fmla="val 43978"/>
            </a:avLst>
          </a:prstGeom>
          <a:gradFill>
            <a:gsLst>
              <a:gs pos="0">
                <a:srgbClr val="0066CC"/>
              </a:gs>
              <a:gs pos="35000">
                <a:schemeClr val="dk1">
                  <a:tint val="37000"/>
                  <a:satMod val="300000"/>
                </a:schemeClr>
              </a:gs>
              <a:gs pos="100000">
                <a:schemeClr val="dk1">
                  <a:tint val="15000"/>
                  <a:satMod val="350000"/>
                </a:schemeClr>
              </a:gs>
            </a:gsLst>
          </a:gradFill>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En savoir plus</a:t>
            </a:r>
            <a:endParaRPr lang="fr-CA" b="1" dirty="0">
              <a:solidFill>
                <a:schemeClr val="bg1">
                  <a:lumMod val="10000"/>
                </a:schemeClr>
              </a:solidFill>
            </a:endParaRPr>
          </a:p>
        </p:txBody>
      </p:sp>
    </p:spTree>
    <p:extLst>
      <p:ext uri="{BB962C8B-B14F-4D97-AF65-F5344CB8AC3E}">
        <p14:creationId xmlns:p14="http://schemas.microsoft.com/office/powerpoint/2010/main" val="37705180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p:cNvSpPr>
            <a:spLocks noGrp="1"/>
          </p:cNvSpPr>
          <p:nvPr>
            <p:ph idx="1"/>
          </p:nvPr>
        </p:nvSpPr>
        <p:spPr/>
        <p:txBody>
          <a:bodyPr/>
          <a:lstStyle/>
          <a:p>
            <a:pPr marL="542925" indent="-542925">
              <a:buFont typeface="Arial" charset="0"/>
              <a:buAutoNum type="arabicParenBoth"/>
              <a:tabLst>
                <a:tab pos="542925" algn="l"/>
              </a:tabLst>
            </a:pPr>
            <a:r>
              <a:rPr lang="fr-CA" altLang="fr-FR" sz="2400" dirty="0" smtClean="0"/>
              <a:t>MOTTET, M. </a:t>
            </a:r>
            <a:r>
              <a:rPr lang="fr-CA" altLang="fr-FR" sz="2400" dirty="0" smtClean="0">
                <a:hlinkClick r:id="rId3"/>
              </a:rPr>
              <a:t>Former à la recherches d’infos : pourquoi et comment?</a:t>
            </a:r>
            <a:r>
              <a:rPr lang="fr-CA" altLang="fr-FR" sz="2400" dirty="0" smtClean="0"/>
              <a:t> Résonances, Mensuel de l’école Valaisanne, février 2014, pp. 22-23.</a:t>
            </a:r>
          </a:p>
          <a:p>
            <a:pPr marL="542925" indent="-542925">
              <a:buFont typeface="Arial" charset="0"/>
              <a:buAutoNum type="arabicParenBoth"/>
              <a:tabLst>
                <a:tab pos="542925" algn="l"/>
              </a:tabLst>
            </a:pPr>
            <a:r>
              <a:rPr lang="fr-CA" altLang="fr-FR" sz="2400" dirty="0"/>
              <a:t>POELLHUBER, B., T. KARSENTI et </a:t>
            </a:r>
            <a:r>
              <a:rPr lang="fr-CA" altLang="fr-FR" sz="2400" dirty="0" err="1"/>
              <a:t>collab</a:t>
            </a:r>
            <a:r>
              <a:rPr lang="fr-CA" altLang="fr-FR" sz="2400" dirty="0"/>
              <a:t>. </a:t>
            </a:r>
            <a:r>
              <a:rPr lang="fr-CA" altLang="fr-FR" sz="2400" dirty="0">
                <a:hlinkClick r:id="rId4"/>
              </a:rPr>
              <a:t>« Les habitudes technologiques au cégep : résultats d’une enquête effectuée auprès de 30 724 étudiants »</a:t>
            </a:r>
            <a:r>
              <a:rPr lang="fr-CA" altLang="fr-FR" sz="2400" dirty="0"/>
              <a:t>, Montréal, Centre de recherche interuniversitaire sur la formation et la profession enseignante (CRIFPE), 2012.</a:t>
            </a:r>
          </a:p>
          <a:p>
            <a:pPr marL="542925" indent="-542925">
              <a:buFont typeface="Arial" charset="0"/>
              <a:buAutoNum type="arabicParenBoth"/>
              <a:tabLst>
                <a:tab pos="542925" algn="l"/>
              </a:tabLst>
            </a:pPr>
            <a:endParaRPr lang="fr-CA" altLang="fr-FR" sz="2400" dirty="0" smtClean="0"/>
          </a:p>
        </p:txBody>
      </p:sp>
      <p:sp>
        <p:nvSpPr>
          <p:cNvPr id="53252"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3AA8783-A8D6-4DE4-A42E-813C86263D10}" type="slidenum">
              <a:rPr lang="fr-CA" altLang="fr-FR">
                <a:solidFill>
                  <a:srgbClr val="FFFFFF"/>
                </a:solidFill>
              </a:rPr>
              <a:pPr eaLnBrk="1" hangingPunct="1"/>
              <a:t>41</a:t>
            </a:fld>
            <a:endParaRPr lang="fr-CA" altLang="fr-FR">
              <a:solidFill>
                <a:srgbClr val="FFFFFF"/>
              </a:solidFill>
            </a:endParaRPr>
          </a:p>
        </p:txBody>
      </p:sp>
      <p:sp>
        <p:nvSpPr>
          <p:cNvPr id="5" name="Arrondir un rectangle avec un coin du même côté 4"/>
          <p:cNvSpPr/>
          <p:nvPr/>
        </p:nvSpPr>
        <p:spPr>
          <a:xfrm>
            <a:off x="6660232" y="8620"/>
            <a:ext cx="2483768" cy="396044"/>
          </a:xfrm>
          <a:prstGeom prst="round2SameRect">
            <a:avLst>
              <a:gd name="adj1" fmla="val 0"/>
              <a:gd name="adj2" fmla="val 43978"/>
            </a:avLst>
          </a:prstGeom>
          <a:gradFill>
            <a:gsLst>
              <a:gs pos="0">
                <a:srgbClr val="0066CC"/>
              </a:gs>
              <a:gs pos="35000">
                <a:schemeClr val="dk1">
                  <a:tint val="37000"/>
                  <a:satMod val="300000"/>
                </a:schemeClr>
              </a:gs>
              <a:gs pos="100000">
                <a:schemeClr val="dk1">
                  <a:tint val="15000"/>
                  <a:satMod val="350000"/>
                </a:schemeClr>
              </a:gs>
            </a:gsLst>
          </a:gradFill>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Médiagraphie</a:t>
            </a:r>
            <a:endParaRPr lang="fr-CA" b="1" dirty="0">
              <a:solidFill>
                <a:schemeClr val="bg1">
                  <a:lumMod val="10000"/>
                </a:schemeClr>
              </a:solidFill>
            </a:endParaRPr>
          </a:p>
        </p:txBody>
      </p:sp>
    </p:spTree>
    <p:extLst>
      <p:ext uri="{BB962C8B-B14F-4D97-AF65-F5344CB8AC3E}">
        <p14:creationId xmlns:p14="http://schemas.microsoft.com/office/powerpoint/2010/main" val="19030159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p:cNvSpPr>
            <a:spLocks noGrp="1"/>
          </p:cNvSpPr>
          <p:nvPr>
            <p:ph idx="1"/>
          </p:nvPr>
        </p:nvSpPr>
        <p:spPr/>
        <p:txBody>
          <a:bodyPr rtlCol="0">
            <a:normAutofit/>
          </a:bodyPr>
          <a:lstStyle/>
          <a:p>
            <a:pPr marL="542925" indent="-542925" fontAlgn="auto">
              <a:spcAft>
                <a:spcPts val="0"/>
              </a:spcAft>
              <a:buFont typeface="Wingdings" pitchFamily="2" charset="2"/>
              <a:buAutoNum type="arabicParenBoth" startAt="3"/>
              <a:defRPr/>
            </a:pPr>
            <a:r>
              <a:rPr lang="fr-CA" altLang="fr-FR" sz="2400" dirty="0" smtClean="0"/>
              <a:t>PERREAULT</a:t>
            </a:r>
            <a:r>
              <a:rPr lang="fr-CA" altLang="fr-FR" sz="2400" dirty="0"/>
              <a:t>, N. </a:t>
            </a:r>
            <a:r>
              <a:rPr lang="fr-CA" altLang="fr-FR" sz="2400" dirty="0">
                <a:hlinkClick r:id="rId3"/>
              </a:rPr>
              <a:t>Contribuer au développement des habiletés technologiques et informationnelles des étudiants: vous le faites déjà!</a:t>
            </a:r>
            <a:r>
              <a:rPr lang="fr-CA" altLang="fr-FR" sz="2400" dirty="0"/>
              <a:t> Profweb, 22 octobre 2012</a:t>
            </a:r>
            <a:r>
              <a:rPr lang="fr-CA" altLang="fr-FR" sz="2400" dirty="0" smtClean="0"/>
              <a:t>. </a:t>
            </a:r>
            <a:endParaRPr lang="fr-CA" altLang="fr-FR" sz="2400" dirty="0"/>
          </a:p>
          <a:p>
            <a:pPr marL="542925" indent="-542925" fontAlgn="auto">
              <a:spcAft>
                <a:spcPts val="0"/>
              </a:spcAft>
              <a:buFont typeface="Wingdings" pitchFamily="2" charset="2"/>
              <a:buAutoNum type="arabicParenBoth" startAt="3"/>
              <a:defRPr/>
            </a:pPr>
            <a:r>
              <a:rPr lang="fr-CA" altLang="fr-FR" sz="2400" dirty="0" smtClean="0"/>
              <a:t>RHÉAUME, C., D. THIBAULT et C. VEILLEUX. </a:t>
            </a:r>
            <a:r>
              <a:rPr lang="fr-CA" altLang="fr-FR" sz="2400" dirty="0" smtClean="0">
                <a:hlinkClick r:id="rId4"/>
              </a:rPr>
              <a:t>Des blogues pour le suivi individuel des étudiants : un tremplin pour des projets </a:t>
            </a:r>
            <a:r>
              <a:rPr lang="fr-CA" altLang="fr-FR" sz="2400" dirty="0" err="1" smtClean="0">
                <a:hlinkClick r:id="rId4"/>
              </a:rPr>
              <a:t>orientants</a:t>
            </a:r>
            <a:r>
              <a:rPr lang="fr-CA" altLang="fr-FR" sz="2400" dirty="0" smtClean="0"/>
              <a:t>. Profweb, 21 avril 2014. </a:t>
            </a:r>
          </a:p>
          <a:p>
            <a:pPr marL="542925" indent="-542925" fontAlgn="auto">
              <a:spcAft>
                <a:spcPts val="0"/>
              </a:spcAft>
              <a:buFont typeface="Wingdings" pitchFamily="2" charset="2"/>
              <a:buAutoNum type="arabicParenBoth" startAt="3"/>
              <a:defRPr/>
            </a:pPr>
            <a:r>
              <a:rPr lang="fr-CA" sz="2400" dirty="0" smtClean="0"/>
              <a:t>DUPONT, H., L. OUELLETTE et N. PERREAULT. </a:t>
            </a:r>
            <a:r>
              <a:rPr lang="fr-CA" sz="2400" dirty="0" smtClean="0">
                <a:hlinkClick r:id="rId5"/>
              </a:rPr>
              <a:t>Intégrer les habiletés du Profil TIC des étudiants du collégial dans un cours ou dans un programme d’études</a:t>
            </a:r>
            <a:r>
              <a:rPr lang="fr-CA" sz="2400" dirty="0" smtClean="0"/>
              <a:t>. Pédagogie collégiale, vol. 28, no 2, hiver 2015.</a:t>
            </a:r>
            <a:endParaRPr lang="fr-CA" sz="2400" dirty="0"/>
          </a:p>
        </p:txBody>
      </p:sp>
      <p:sp>
        <p:nvSpPr>
          <p:cNvPr id="54276"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104CE83-5E80-4F0E-ACC0-636F1EB5E7C5}" type="slidenum">
              <a:rPr lang="fr-CA" altLang="fr-FR">
                <a:solidFill>
                  <a:srgbClr val="FFFFFF"/>
                </a:solidFill>
              </a:rPr>
              <a:pPr eaLnBrk="1" hangingPunct="1"/>
              <a:t>42</a:t>
            </a:fld>
            <a:endParaRPr lang="fr-CA" altLang="fr-FR">
              <a:solidFill>
                <a:srgbClr val="FFFFFF"/>
              </a:solidFill>
            </a:endParaRPr>
          </a:p>
        </p:txBody>
      </p:sp>
      <p:sp>
        <p:nvSpPr>
          <p:cNvPr id="5" name="Arrondir un rectangle avec un coin du même côté 4"/>
          <p:cNvSpPr/>
          <p:nvPr/>
        </p:nvSpPr>
        <p:spPr>
          <a:xfrm>
            <a:off x="6660232" y="8620"/>
            <a:ext cx="2483768" cy="396044"/>
          </a:xfrm>
          <a:prstGeom prst="round2SameRect">
            <a:avLst>
              <a:gd name="adj1" fmla="val 0"/>
              <a:gd name="adj2" fmla="val 43978"/>
            </a:avLst>
          </a:prstGeom>
          <a:gradFill>
            <a:gsLst>
              <a:gs pos="0">
                <a:srgbClr val="0066CC"/>
              </a:gs>
              <a:gs pos="35000">
                <a:schemeClr val="dk1">
                  <a:tint val="37000"/>
                  <a:satMod val="300000"/>
                </a:schemeClr>
              </a:gs>
              <a:gs pos="100000">
                <a:schemeClr val="dk1">
                  <a:tint val="15000"/>
                  <a:satMod val="350000"/>
                </a:schemeClr>
              </a:gs>
            </a:gsLst>
          </a:gradFill>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Médiagraphie</a:t>
            </a:r>
            <a:endParaRPr lang="fr-CA" b="1" dirty="0">
              <a:solidFill>
                <a:schemeClr val="bg1">
                  <a:lumMod val="10000"/>
                </a:schemeClr>
              </a:solidFill>
            </a:endParaRPr>
          </a:p>
        </p:txBody>
      </p:sp>
    </p:spTree>
    <p:extLst>
      <p:ext uri="{BB962C8B-B14F-4D97-AF65-F5344CB8AC3E}">
        <p14:creationId xmlns:p14="http://schemas.microsoft.com/office/powerpoint/2010/main" val="4062286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pPr fontAlgn="auto">
              <a:spcAft>
                <a:spcPts val="0"/>
              </a:spcAft>
              <a:defRPr/>
            </a:pPr>
            <a:r>
              <a:rPr lang="fr-CA" dirty="0"/>
              <a:t>P</a:t>
            </a:r>
            <a:r>
              <a:rPr lang="fr-CA" dirty="0" smtClean="0"/>
              <a:t>our les étudiants : le besoin</a:t>
            </a:r>
          </a:p>
        </p:txBody>
      </p:sp>
      <p:sp>
        <p:nvSpPr>
          <p:cNvPr id="3" name="Espace réservé du contenu 2"/>
          <p:cNvSpPr>
            <a:spLocks noGrp="1"/>
          </p:cNvSpPr>
          <p:nvPr>
            <p:ph idx="1"/>
            <p:custDataLst>
              <p:tags r:id="rId2"/>
            </p:custDataLst>
          </p:nvPr>
        </p:nvSpPr>
        <p:spPr>
          <a:xfrm>
            <a:off x="457200" y="1484313"/>
            <a:ext cx="8229600" cy="4213225"/>
          </a:xfrm>
        </p:spPr>
        <p:txBody>
          <a:bodyPr/>
          <a:lstStyle/>
          <a:p>
            <a:r>
              <a:rPr lang="fr-CA" altLang="fr-FR" dirty="0" smtClean="0"/>
              <a:t>Habiletés informationnelles, méthodologiques et technologiques requises dans :</a:t>
            </a:r>
          </a:p>
          <a:p>
            <a:pPr lvl="1"/>
            <a:r>
              <a:rPr lang="fr-CA" altLang="fr-FR" dirty="0" smtClean="0"/>
              <a:t>Tous les programmes techniques : techniques biologiques, physiques, humaines, administratives, artistiques</a:t>
            </a:r>
          </a:p>
          <a:p>
            <a:pPr lvl="1"/>
            <a:r>
              <a:rPr lang="fr-CA" altLang="fr-FR" dirty="0" smtClean="0"/>
              <a:t>Tous les programmes préuniversitaires : Sciences humaines, de la nature, Arts, lettres, communications, etc.</a:t>
            </a:r>
          </a:p>
          <a:p>
            <a:pPr lvl="1"/>
            <a:r>
              <a:rPr lang="fr-CA" altLang="fr-FR" dirty="0" smtClean="0"/>
              <a:t>La vie citoyenne</a:t>
            </a:r>
          </a:p>
        </p:txBody>
      </p:sp>
      <p:sp>
        <p:nvSpPr>
          <p:cNvPr id="11268" name="Espace réservé du numéro de diapositive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4666C67-1283-4E38-9E00-5D996A5B5C85}" type="slidenum">
              <a:rPr lang="fr-CA" altLang="fr-FR">
                <a:solidFill>
                  <a:srgbClr val="FFFFFF"/>
                </a:solidFill>
              </a:rPr>
              <a:pPr eaLnBrk="1" hangingPunct="1"/>
              <a:t>5</a:t>
            </a:fld>
            <a:endParaRPr lang="fr-CA" altLang="fr-FR">
              <a:solidFill>
                <a:srgbClr val="FFFFFF"/>
              </a:solidFill>
            </a:endParaRPr>
          </a:p>
        </p:txBody>
      </p:sp>
      <p:sp>
        <p:nvSpPr>
          <p:cNvPr id="5" name="Arrondir un rectangle avec un coin du même côté 4"/>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1. Pertinence</a:t>
            </a:r>
            <a:endParaRPr lang="fr-CA" b="1" dirty="0">
              <a:solidFill>
                <a:schemeClr val="bg1">
                  <a:lumMod val="10000"/>
                </a:schemeClr>
              </a:solidFill>
            </a:endParaRPr>
          </a:p>
        </p:txBody>
      </p:sp>
    </p:spTree>
    <p:extLst>
      <p:ext uri="{BB962C8B-B14F-4D97-AF65-F5344CB8AC3E}">
        <p14:creationId xmlns:p14="http://schemas.microsoft.com/office/powerpoint/2010/main" val="3261391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pPr fontAlgn="auto">
              <a:spcAft>
                <a:spcPts val="0"/>
              </a:spcAft>
              <a:defRPr/>
            </a:pPr>
            <a:r>
              <a:rPr lang="fr-CA" dirty="0"/>
              <a:t>P</a:t>
            </a:r>
            <a:r>
              <a:rPr lang="fr-CA" dirty="0" smtClean="0"/>
              <a:t>our les étudiants : le besoin</a:t>
            </a:r>
          </a:p>
        </p:txBody>
      </p:sp>
      <p:sp>
        <p:nvSpPr>
          <p:cNvPr id="3" name="Espace réservé du contenu 2"/>
          <p:cNvSpPr>
            <a:spLocks noGrp="1"/>
          </p:cNvSpPr>
          <p:nvPr>
            <p:ph idx="1"/>
            <p:custDataLst>
              <p:tags r:id="rId2"/>
            </p:custDataLst>
          </p:nvPr>
        </p:nvSpPr>
        <p:spPr>
          <a:xfrm>
            <a:off x="457200" y="1484313"/>
            <a:ext cx="8229600" cy="4465637"/>
          </a:xfrm>
        </p:spPr>
        <p:txBody>
          <a:bodyPr/>
          <a:lstStyle/>
          <a:p>
            <a:r>
              <a:rPr lang="fr-CA" altLang="fr-FR" dirty="0" smtClean="0"/>
              <a:t>Assurer aux étudiants la maîtrise d’habiletés indispensables à la poursuite des études collégiales et universitaires</a:t>
            </a:r>
          </a:p>
          <a:p>
            <a:r>
              <a:rPr lang="fr-CA" altLang="fr-FR" dirty="0" smtClean="0"/>
              <a:t>Répondre aux attentes et aux exigences des universités et du marché du travail et préparer à la société du numérique</a:t>
            </a:r>
          </a:p>
          <a:p>
            <a:r>
              <a:rPr lang="fr-CA" altLang="fr-FR" dirty="0" smtClean="0"/>
              <a:t>Favoriser la réussite scolaire : lien de causalité entre la maîtrise d’habiletés informationnelles et la réussite scolaire </a:t>
            </a:r>
            <a:r>
              <a:rPr lang="fr-CA" altLang="fr-FR" baseline="30000" dirty="0" smtClean="0"/>
              <a:t>(1)</a:t>
            </a:r>
          </a:p>
          <a:p>
            <a:endParaRPr lang="fr-CA" altLang="fr-FR" dirty="0" smtClean="0"/>
          </a:p>
        </p:txBody>
      </p:sp>
      <p:sp>
        <p:nvSpPr>
          <p:cNvPr id="12292" name="Espace réservé du numéro de diapositive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748AF6E-C4AC-4533-9533-0196C2A20761}" type="slidenum">
              <a:rPr lang="fr-CA" altLang="fr-FR">
                <a:solidFill>
                  <a:srgbClr val="FFFFFF"/>
                </a:solidFill>
              </a:rPr>
              <a:pPr eaLnBrk="1" hangingPunct="1"/>
              <a:t>6</a:t>
            </a:fld>
            <a:endParaRPr lang="fr-CA" altLang="fr-FR">
              <a:solidFill>
                <a:srgbClr val="FFFFFF"/>
              </a:solidFill>
            </a:endParaRPr>
          </a:p>
        </p:txBody>
      </p:sp>
      <p:sp>
        <p:nvSpPr>
          <p:cNvPr id="7" name="Arrondir un rectangle avec un coin du même côté 6"/>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1. Pertinence</a:t>
            </a:r>
            <a:endParaRPr lang="fr-CA" b="1" dirty="0">
              <a:solidFill>
                <a:schemeClr val="bg1">
                  <a:lumMod val="10000"/>
                </a:schemeClr>
              </a:solidFill>
            </a:endParaRPr>
          </a:p>
        </p:txBody>
      </p:sp>
    </p:spTree>
    <p:extLst>
      <p:ext uri="{BB962C8B-B14F-4D97-AF65-F5344CB8AC3E}">
        <p14:creationId xmlns:p14="http://schemas.microsoft.com/office/powerpoint/2010/main" val="8457520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fontAlgn="auto">
              <a:spcAft>
                <a:spcPts val="0"/>
              </a:spcAft>
              <a:defRPr/>
            </a:pPr>
            <a:r>
              <a:rPr lang="fr-CA" dirty="0"/>
              <a:t>Pour les étudiants : le constat</a:t>
            </a:r>
          </a:p>
        </p:txBody>
      </p:sp>
      <p:sp>
        <p:nvSpPr>
          <p:cNvPr id="14339"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EA9BB2F-9A05-4DD8-AE27-67D494F25333}" type="slidenum">
              <a:rPr lang="fr-CA" altLang="fr-FR">
                <a:solidFill>
                  <a:srgbClr val="FFFFFF"/>
                </a:solidFill>
              </a:rPr>
              <a:pPr eaLnBrk="1" hangingPunct="1"/>
              <a:t>7</a:t>
            </a:fld>
            <a:endParaRPr lang="fr-CA" altLang="fr-FR">
              <a:solidFill>
                <a:srgbClr val="FFFFFF"/>
              </a:solidFill>
            </a:endParaRPr>
          </a:p>
        </p:txBody>
      </p:sp>
      <p:pic>
        <p:nvPicPr>
          <p:cNvPr id="14340" name="Espace réservé du contenu 3" descr="600px-Wikipedia-logo_svg.png"/>
          <p:cNvPicPr>
            <a:picLocks noGrp="1"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1113" y="1636713"/>
            <a:ext cx="3460750" cy="313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Image 6" descr="google_logo.jpg"/>
          <p:cNvPicPr>
            <a:picLocks noChangeAspect="1"/>
          </p:cNvPicPr>
          <p:nvPr/>
        </p:nvPicPr>
        <p:blipFill>
          <a:blip r:embed="rId4" cstate="print">
            <a:extLst>
              <a:ext uri="{28A0092B-C50C-407E-A947-70E740481C1C}">
                <a14:useLocalDpi xmlns:a14="http://schemas.microsoft.com/office/drawing/2010/main" val="0"/>
              </a:ext>
            </a:extLst>
          </a:blip>
          <a:srcRect t="24374" b="23125"/>
          <a:stretch>
            <a:fillRect/>
          </a:stretch>
        </p:blipFill>
        <p:spPr bwMode="auto">
          <a:xfrm>
            <a:off x="2500313" y="4775200"/>
            <a:ext cx="3763962"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rrondir un rectangle avec un coin du même côté 6"/>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1. Pertinence</a:t>
            </a:r>
            <a:endParaRPr lang="fr-CA" b="1" dirty="0">
              <a:solidFill>
                <a:schemeClr val="bg1">
                  <a:lumMod val="10000"/>
                </a:schemeClr>
              </a:solidFill>
            </a:endParaRPr>
          </a:p>
        </p:txBody>
      </p:sp>
      <p:sp>
        <p:nvSpPr>
          <p:cNvPr id="3" name="ZoneTexte 2"/>
          <p:cNvSpPr txBox="1"/>
          <p:nvPr/>
        </p:nvSpPr>
        <p:spPr>
          <a:xfrm>
            <a:off x="323528" y="1844824"/>
            <a:ext cx="8532440" cy="1384995"/>
          </a:xfrm>
          <a:prstGeom prst="rect">
            <a:avLst/>
          </a:prstGeom>
          <a:noFill/>
        </p:spPr>
        <p:txBody>
          <a:bodyPr wrap="square" rtlCol="0">
            <a:spAutoFit/>
          </a:bodyPr>
          <a:lstStyle/>
          <a:p>
            <a:pPr algn="ctr"/>
            <a:r>
              <a:rPr lang="fr-CA" sz="2800" dirty="0" smtClean="0">
                <a:solidFill>
                  <a:schemeClr val="accent1"/>
                </a:solidFill>
                <a:latin typeface="Calibri" panose="020F0502020204030204" pitchFamily="34" charset="0"/>
              </a:rPr>
              <a:t>Si vous demandiez à un étudiant de nommer les outils ou  sites Web qu’il utilise pour chercher de l’information, que vous répondrait-il ?</a:t>
            </a:r>
            <a:endParaRPr lang="fr-CA" sz="2800" dirty="0">
              <a:solidFill>
                <a:schemeClr val="accent1"/>
              </a:solidFill>
              <a:latin typeface="Calibri" panose="020F0502020204030204" pitchFamily="34" charset="0"/>
            </a:endParaRPr>
          </a:p>
        </p:txBody>
      </p:sp>
    </p:spTree>
    <p:extLst>
      <p:ext uri="{BB962C8B-B14F-4D97-AF65-F5344CB8AC3E}">
        <p14:creationId xmlns:p14="http://schemas.microsoft.com/office/powerpoint/2010/main" val="5468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200"/>
                                  </p:stCondLst>
                                  <p:childTnLst>
                                    <p:set>
                                      <p:cBhvr>
                                        <p:cTn id="6" dur="1" fill="hold">
                                          <p:stCondLst>
                                            <p:cond delay="0"/>
                                          </p:stCondLst>
                                        </p:cTn>
                                        <p:tgtEl>
                                          <p:spTgt spid="14340"/>
                                        </p:tgtEl>
                                        <p:attrNameLst>
                                          <p:attrName>style.visibility</p:attrName>
                                        </p:attrNameLst>
                                      </p:cBhvr>
                                      <p:to>
                                        <p:strVal val="visible"/>
                                      </p:to>
                                    </p:set>
                                    <p:animEffect transition="in" filter="fade">
                                      <p:cBhvr>
                                        <p:cTn id="7" dur="3000"/>
                                        <p:tgtEl>
                                          <p:spTgt spid="14340"/>
                                        </p:tgtEl>
                                      </p:cBhvr>
                                    </p:animEffect>
                                  </p:childTnLst>
                                </p:cTn>
                              </p:par>
                              <p:par>
                                <p:cTn id="8" presetID="10" presetClass="entr" presetSubtype="0" fill="hold" nodeType="withEffect">
                                  <p:stCondLst>
                                    <p:cond delay="0"/>
                                  </p:stCondLst>
                                  <p:childTnLst>
                                    <p:set>
                                      <p:cBhvr>
                                        <p:cTn id="9" dur="1" fill="hold">
                                          <p:stCondLst>
                                            <p:cond delay="0"/>
                                          </p:stCondLst>
                                        </p:cTn>
                                        <p:tgtEl>
                                          <p:spTgt spid="14341"/>
                                        </p:tgtEl>
                                        <p:attrNameLst>
                                          <p:attrName>style.visibility</p:attrName>
                                        </p:attrNameLst>
                                      </p:cBhvr>
                                      <p:to>
                                        <p:strVal val="visible"/>
                                      </p:to>
                                    </p:set>
                                    <p:animEffect transition="in" filter="fade">
                                      <p:cBhvr>
                                        <p:cTn id="10" dur="500"/>
                                        <p:tgtEl>
                                          <p:spTgt spid="14341"/>
                                        </p:tgtEl>
                                      </p:cBhvr>
                                    </p:animEffect>
                                  </p:childTnLst>
                                </p:cTn>
                              </p:par>
                              <p:par>
                                <p:cTn id="11" presetID="1" presetClass="exit"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lstStyle/>
          <a:p>
            <a:pPr fontAlgn="auto">
              <a:spcAft>
                <a:spcPts val="0"/>
              </a:spcAft>
              <a:defRPr/>
            </a:pPr>
            <a:r>
              <a:rPr lang="fr-CA" dirty="0" smtClean="0"/>
              <a:t>Pour les étudiants : le constat</a:t>
            </a:r>
          </a:p>
        </p:txBody>
      </p:sp>
      <p:sp>
        <p:nvSpPr>
          <p:cNvPr id="3" name="Espace réservé du contenu 2"/>
          <p:cNvSpPr>
            <a:spLocks noGrp="1"/>
          </p:cNvSpPr>
          <p:nvPr>
            <p:ph idx="1"/>
            <p:custDataLst>
              <p:tags r:id="rId2"/>
            </p:custDataLst>
          </p:nvPr>
        </p:nvSpPr>
        <p:spPr>
          <a:xfrm>
            <a:off x="467544" y="1484784"/>
            <a:ext cx="8229600" cy="4641850"/>
          </a:xfrm>
        </p:spPr>
        <p:txBody>
          <a:bodyPr/>
          <a:lstStyle/>
          <a:p>
            <a:r>
              <a:rPr lang="fr-CA" altLang="fr-FR" dirty="0" smtClean="0"/>
              <a:t>À leur arrivée au collégial : </a:t>
            </a:r>
          </a:p>
          <a:p>
            <a:pPr lvl="1"/>
            <a:r>
              <a:rPr lang="fr-CA" altLang="fr-FR" dirty="0" smtClean="0"/>
              <a:t>Utilisation en surface, fonctionnelle et ludique des TIC : communiquer, se divertir</a:t>
            </a:r>
          </a:p>
          <a:p>
            <a:pPr lvl="1"/>
            <a:r>
              <a:rPr lang="fr-CA" altLang="fr-FR" dirty="0" smtClean="0"/>
              <a:t>Lacunes notables : définir un sujet de recherche, identifier les mots-clés pertinents, évaluer la validité et la fiabilité des sources, analyser l’information, la synthétiser, la présenter, se comporter de façon sécuritaire et éthique, etc.</a:t>
            </a:r>
          </a:p>
        </p:txBody>
      </p:sp>
      <p:sp>
        <p:nvSpPr>
          <p:cNvPr id="15364" name="Espace réservé du numéro de diapositive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3ABAF46-458D-494D-B4DB-0411194FCE2E}" type="slidenum">
              <a:rPr lang="fr-CA" altLang="fr-FR">
                <a:solidFill>
                  <a:srgbClr val="FFFFFF"/>
                </a:solidFill>
              </a:rPr>
              <a:pPr eaLnBrk="1" hangingPunct="1"/>
              <a:t>8</a:t>
            </a:fld>
            <a:endParaRPr lang="fr-CA" altLang="fr-FR">
              <a:solidFill>
                <a:srgbClr val="FFFFFF"/>
              </a:solidFill>
            </a:endParaRPr>
          </a:p>
        </p:txBody>
      </p:sp>
      <p:sp>
        <p:nvSpPr>
          <p:cNvPr id="7" name="Arrondir un rectangle avec un coin du même côté 6"/>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1. Pertinence</a:t>
            </a:r>
            <a:endParaRPr lang="fr-CA" b="1" dirty="0">
              <a:solidFill>
                <a:schemeClr val="bg1">
                  <a:lumMod val="10000"/>
                </a:schemeClr>
              </a:solidFill>
            </a:endParaRPr>
          </a:p>
        </p:txBody>
      </p:sp>
    </p:spTree>
    <p:extLst>
      <p:ext uri="{BB962C8B-B14F-4D97-AF65-F5344CB8AC3E}">
        <p14:creationId xmlns:p14="http://schemas.microsoft.com/office/powerpoint/2010/main" val="41301845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custDataLst>
              <p:tags r:id="rId1"/>
            </p:custDataLst>
          </p:nvPr>
        </p:nvSpPr>
        <p:spPr/>
        <p:txBody>
          <a:bodyPr>
            <a:normAutofit/>
          </a:bodyPr>
          <a:lstStyle/>
          <a:p>
            <a:pPr fontAlgn="auto">
              <a:spcAft>
                <a:spcPts val="0"/>
              </a:spcAft>
              <a:defRPr/>
            </a:pPr>
            <a:r>
              <a:rPr lang="fr-CA" dirty="0" smtClean="0"/>
              <a:t>Pour les étudiants : leur perception… </a:t>
            </a:r>
            <a:r>
              <a:rPr lang="fr-CA" baseline="30000" dirty="0" smtClean="0"/>
              <a:t>(2)</a:t>
            </a:r>
          </a:p>
        </p:txBody>
      </p:sp>
      <p:pic>
        <p:nvPicPr>
          <p:cNvPr id="16387" name="Espace réservé du contenu 8" descr="perception_etudiants_rechercher-traiter_info.JPG"/>
          <p:cNvPicPr>
            <a:picLocks noGrp="1" noChangeAspect="1"/>
          </p:cNvPicPr>
          <p:nvPr>
            <p:ph idx="1"/>
          </p:nvPr>
        </p:nvPicPr>
        <p:blipFill>
          <a:blip r:embed="rId4" cstate="print">
            <a:extLst>
              <a:ext uri="{28A0092B-C50C-407E-A947-70E740481C1C}">
                <a14:useLocalDpi xmlns:a14="http://schemas.microsoft.com/office/drawing/2010/main" val="0"/>
              </a:ext>
            </a:extLst>
          </a:blip>
          <a:srcRect/>
          <a:stretch>
            <a:fillRect/>
          </a:stretch>
        </p:blipFill>
        <p:spPr>
          <a:xfrm>
            <a:off x="1331913" y="1484313"/>
            <a:ext cx="6353175" cy="4537075"/>
          </a:xfrm>
        </p:spPr>
      </p:pic>
      <p:sp>
        <p:nvSpPr>
          <p:cNvPr id="16388" name="Espace réservé du numéro de diapositive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0CD61D0-C0A1-48CE-AC95-44896A7DBCA9}" type="slidenum">
              <a:rPr lang="fr-CA" altLang="fr-FR">
                <a:solidFill>
                  <a:srgbClr val="FFFFFF"/>
                </a:solidFill>
              </a:rPr>
              <a:pPr eaLnBrk="1" hangingPunct="1"/>
              <a:t>9</a:t>
            </a:fld>
            <a:endParaRPr lang="fr-CA" altLang="fr-FR">
              <a:solidFill>
                <a:srgbClr val="FFFFFF"/>
              </a:solidFill>
            </a:endParaRPr>
          </a:p>
        </p:txBody>
      </p:sp>
      <p:sp>
        <p:nvSpPr>
          <p:cNvPr id="7" name="Rectangle 6"/>
          <p:cNvSpPr/>
          <p:nvPr/>
        </p:nvSpPr>
        <p:spPr>
          <a:xfrm>
            <a:off x="6597650" y="1484313"/>
            <a:ext cx="1260475" cy="450056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p>
        </p:txBody>
      </p:sp>
      <p:pic>
        <p:nvPicPr>
          <p:cNvPr id="1639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11300" y="1477963"/>
            <a:ext cx="44259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rrondir un rectangle avec un coin du même côté 8"/>
          <p:cNvSpPr/>
          <p:nvPr/>
        </p:nvSpPr>
        <p:spPr>
          <a:xfrm>
            <a:off x="6840252" y="0"/>
            <a:ext cx="2303748" cy="396044"/>
          </a:xfrm>
          <a:prstGeom prst="round2SameRect">
            <a:avLst>
              <a:gd name="adj1" fmla="val 0"/>
              <a:gd name="adj2" fmla="val 43978"/>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fr-CA" b="1" dirty="0" smtClean="0">
                <a:solidFill>
                  <a:schemeClr val="bg1">
                    <a:lumMod val="10000"/>
                  </a:schemeClr>
                </a:solidFill>
              </a:rPr>
              <a:t>1. Pertinence</a:t>
            </a:r>
            <a:endParaRPr lang="fr-CA" b="1" dirty="0">
              <a:solidFill>
                <a:schemeClr val="bg1">
                  <a:lumMod val="10000"/>
                </a:schemeClr>
              </a:solidFill>
            </a:endParaRPr>
          </a:p>
        </p:txBody>
      </p:sp>
    </p:spTree>
    <p:extLst>
      <p:ext uri="{BB962C8B-B14F-4D97-AF65-F5344CB8AC3E}">
        <p14:creationId xmlns:p14="http://schemas.microsoft.com/office/powerpoint/2010/main" val="38764252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xit" presetSubtype="32" fill="hold" grpId="0" nodeType="clickEffect">
                                  <p:stCondLst>
                                    <p:cond delay="0"/>
                                  </p:stCondLst>
                                  <p:childTnLst>
                                    <p:animEffect transition="out" filter="circle(out)">
                                      <p:cBhvr>
                                        <p:cTn id="6" dur="2000"/>
                                        <p:tgtEl>
                                          <p:spTgt spid="7"/>
                                        </p:tgtEl>
                                      </p:cBhvr>
                                    </p:animEffect>
                                    <p:set>
                                      <p:cBhvr>
                                        <p:cTn id="7"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modele-reseau-reptic">
  <a:themeElements>
    <a:clrScheme name="Modèle par défaut 14">
      <a:dk1>
        <a:srgbClr val="808080"/>
      </a:dk1>
      <a:lt1>
        <a:srgbClr val="F7F7F7"/>
      </a:lt1>
      <a:dk2>
        <a:srgbClr val="225A81"/>
      </a:dk2>
      <a:lt2>
        <a:srgbClr val="B2B2B2"/>
      </a:lt2>
      <a:accent1>
        <a:srgbClr val="28678D"/>
      </a:accent1>
      <a:accent2>
        <a:srgbClr val="5F5F5F"/>
      </a:accent2>
      <a:accent3>
        <a:srgbClr val="FAFAFA"/>
      </a:accent3>
      <a:accent4>
        <a:srgbClr val="6C6C6C"/>
      </a:accent4>
      <a:accent5>
        <a:srgbClr val="ACB8C5"/>
      </a:accent5>
      <a:accent6>
        <a:srgbClr val="555555"/>
      </a:accent6>
      <a:hlink>
        <a:srgbClr val="FF6400"/>
      </a:hlink>
      <a:folHlink>
        <a:srgbClr val="FFB445"/>
      </a:folHlink>
    </a:clrScheme>
    <a:fontScheme name="Modèle par défaut">
      <a:majorFont>
        <a:latin typeface="FrancophilSans"/>
        <a:ea typeface=""/>
        <a:cs typeface=""/>
      </a:majorFont>
      <a:minorFont>
        <a:latin typeface="Francophil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odèle par défaut 13">
        <a:dk1>
          <a:srgbClr val="808080"/>
        </a:dk1>
        <a:lt1>
          <a:srgbClr val="F7F7F7"/>
        </a:lt1>
        <a:dk2>
          <a:srgbClr val="5F5F5F"/>
        </a:dk2>
        <a:lt2>
          <a:srgbClr val="B2B2B2"/>
        </a:lt2>
        <a:accent1>
          <a:srgbClr val="28678D"/>
        </a:accent1>
        <a:accent2>
          <a:srgbClr val="225A81"/>
        </a:accent2>
        <a:accent3>
          <a:srgbClr val="FAFAFA"/>
        </a:accent3>
        <a:accent4>
          <a:srgbClr val="6C6C6C"/>
        </a:accent4>
        <a:accent5>
          <a:srgbClr val="ACB8C5"/>
        </a:accent5>
        <a:accent6>
          <a:srgbClr val="1E5174"/>
        </a:accent6>
        <a:hlink>
          <a:srgbClr val="FF6400"/>
        </a:hlink>
        <a:folHlink>
          <a:srgbClr val="FFB445"/>
        </a:folHlink>
      </a:clrScheme>
      <a:clrMap bg1="lt1" tx1="dk1" bg2="lt2" tx2="dk2" accent1="accent1" accent2="accent2" accent3="accent3" accent4="accent4" accent5="accent5" accent6="accent6" hlink="hlink" folHlink="folHlink"/>
    </a:extraClrScheme>
    <a:extraClrScheme>
      <a:clrScheme name="Modèle par défaut 14">
        <a:dk1>
          <a:srgbClr val="808080"/>
        </a:dk1>
        <a:lt1>
          <a:srgbClr val="F7F7F7"/>
        </a:lt1>
        <a:dk2>
          <a:srgbClr val="225A81"/>
        </a:dk2>
        <a:lt2>
          <a:srgbClr val="B2B2B2"/>
        </a:lt2>
        <a:accent1>
          <a:srgbClr val="28678D"/>
        </a:accent1>
        <a:accent2>
          <a:srgbClr val="5F5F5F"/>
        </a:accent2>
        <a:accent3>
          <a:srgbClr val="FAFAFA"/>
        </a:accent3>
        <a:accent4>
          <a:srgbClr val="6C6C6C"/>
        </a:accent4>
        <a:accent5>
          <a:srgbClr val="ACB8C5"/>
        </a:accent5>
        <a:accent6>
          <a:srgbClr val="555555"/>
        </a:accent6>
        <a:hlink>
          <a:srgbClr val="FF6400"/>
        </a:hlink>
        <a:folHlink>
          <a:srgbClr val="FFB44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modele-reseau-reptic</Template>
  <TotalTime>2351</TotalTime>
  <Words>5918</Words>
  <Application>Microsoft Office PowerPoint</Application>
  <PresentationFormat>Affichage à l'écran (4:3)</PresentationFormat>
  <Paragraphs>684</Paragraphs>
  <Slides>42</Slides>
  <Notes>42</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42</vt:i4>
      </vt:variant>
    </vt:vector>
  </HeadingPairs>
  <TitlesOfParts>
    <vt:vector size="49" baseType="lpstr">
      <vt:lpstr>Arial</vt:lpstr>
      <vt:lpstr>Calibri</vt:lpstr>
      <vt:lpstr>FrancophilSans</vt:lpstr>
      <vt:lpstr>Verdana</vt:lpstr>
      <vt:lpstr>Wingdings</vt:lpstr>
      <vt:lpstr>Wingdings 3</vt:lpstr>
      <vt:lpstr>modele-reseau-reptic</vt:lpstr>
      <vt:lpstr>Profil TIC des étudiants :  développer des habiletés essentielles</vt:lpstr>
      <vt:lpstr>Plan</vt:lpstr>
      <vt:lpstr>Plan</vt:lpstr>
      <vt:lpstr>1. Pertinence d’un Profil TIC des étudiants du collégial</vt:lpstr>
      <vt:lpstr>Pour les étudiants : le besoin</vt:lpstr>
      <vt:lpstr>Pour les étudiants : le besoin</vt:lpstr>
      <vt:lpstr>Pour les étudiants : le constat</vt:lpstr>
      <vt:lpstr>Pour les étudiants : le constat</vt:lpstr>
      <vt:lpstr>Pour les étudiants : leur perception… (2)</vt:lpstr>
      <vt:lpstr>Pour les enseignants</vt:lpstr>
      <vt:lpstr>Pour les enseignants : constat</vt:lpstr>
      <vt:lpstr>Pour les programmes</vt:lpstr>
      <vt:lpstr>2. Profil TIC des étudiants du collégial</vt:lpstr>
      <vt:lpstr>Aperçu</vt:lpstr>
      <vt:lpstr>Aperçu</vt:lpstr>
      <vt:lpstr>Présentation PowerPoint</vt:lpstr>
      <vt:lpstr>Caractéristiques</vt:lpstr>
      <vt:lpstr>Caractéristiques</vt:lpstr>
      <vt:lpstr>Description</vt:lpstr>
      <vt:lpstr>Description</vt:lpstr>
      <vt:lpstr>Description</vt:lpstr>
      <vt:lpstr>Présentation PowerPoint</vt:lpstr>
      <vt:lpstr>Description</vt:lpstr>
      <vt:lpstr>Présentation PowerPoint</vt:lpstr>
      <vt:lpstr>Description</vt:lpstr>
      <vt:lpstr>Description</vt:lpstr>
      <vt:lpstr>3. Intégrer le Profil TIC des étudiants du collégial</vt:lpstr>
      <vt:lpstr>Dans un cours</vt:lpstr>
      <vt:lpstr>Dans un cours</vt:lpstr>
      <vt:lpstr>Dans un cours</vt:lpstr>
      <vt:lpstr>Dans un programme</vt:lpstr>
      <vt:lpstr>Dans un programme</vt:lpstr>
      <vt:lpstr>Dans un programme</vt:lpstr>
      <vt:lpstr>4. Ressources pour intégrer le Profil TIC des étudiants </vt:lpstr>
      <vt:lpstr>Pour les étudiants et les professeurs</vt:lpstr>
      <vt:lpstr>Pour les professeurs et autres intervenants</vt:lpstr>
      <vt:lpstr>Espace Web profiltic.ca</vt:lpstr>
      <vt:lpstr>Espace Web profiltic.ca sur Profweb</vt:lpstr>
      <vt:lpstr>Le Profil TIC des étudiants dans ma classe, dans mon programme, dans mon collège…</vt:lpstr>
      <vt:lpstr>Présentation PowerPoint</vt:lpstr>
      <vt:lpstr>Présentation PowerPoint</vt:lpstr>
      <vt:lpstr>Présentation PowerPoint</vt:lpstr>
    </vt:vector>
  </TitlesOfParts>
  <Manager>Nicole Perreault</Manager>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Profil TIC des étudiants du collégial : développer des habiletés essentielles</dc:title>
  <dc:subject>Profil TIC des étudiants du collégial</dc:subject>
  <dc:creator>Huguette Dupont et Nicole Perreault</dc:creator>
  <cp:keywords>Profil TIC</cp:keywords>
  <cp:lastModifiedBy>Service des technologies de l'information</cp:lastModifiedBy>
  <cp:revision>224</cp:revision>
  <cp:lastPrinted>2015-06-01T20:06:41Z</cp:lastPrinted>
  <dcterms:created xsi:type="dcterms:W3CDTF">2014-11-04T19:29:01Z</dcterms:created>
  <dcterms:modified xsi:type="dcterms:W3CDTF">2015-06-04T15:46:54Z</dcterms:modified>
  <cp:category>Promotion</cp:category>
</cp:coreProperties>
</file>