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rels" ContentType="application/vnd.openxmlformats-package.relationships+xml"/>
  <Override PartName="/ppt/slides/slide14.xml" ContentType="application/vnd.openxmlformats-officedocument.presentationml.slide+xml"/>
  <Override PartName="/ppt/notesSlides/notesSlide16.xml" ContentType="application/vnd.openxmlformats-officedocument.presentationml.notesSlide+xml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notesSlides/notesSlide28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27.xml" ContentType="application/vnd.openxmlformats-officedocument.presentationml.notes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20.xml" ContentType="application/vnd.openxmlformats-officedocument.presentationml.notes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10.xml" ContentType="application/vnd.openxmlformats-officedocument.presentationml.slide+xml"/>
  <Override PartName="/ppt/notesSlides/notesSlide12.xml" ContentType="application/vnd.openxmlformats-officedocument.presentationml.notes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Override PartName="/ppt/notesSlides/notesSlide18.xml" ContentType="application/vnd.openxmlformats-officedocument.presentationml.notesSlide+xml"/>
  <Default Extension="jpeg" ContentType="image/jpeg"/>
  <Override PartName="/ppt/viewProps.xml" ContentType="application/vnd.openxmlformats-officedocument.presentationml.viewProps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Default Extension="gif" ContentType="image/gif"/>
  <Override PartName="/ppt/notesSlides/notesSlide24.xml" ContentType="application/vnd.openxmlformats-officedocument.presentationml.notesSlide+xml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embedTrueTypeFonts="1" saveSubsetFonts="1" autoCompressPictures="0">
  <p:sldMasterIdLst>
    <p:sldMasterId id="2147483659" r:id="rId1"/>
  </p:sldMasterIdLst>
  <p:notesMasterIdLst>
    <p:notesMasterId r:id="rId33"/>
  </p:notesMasterIdLst>
  <p:handoutMasterIdLst>
    <p:handoutMasterId r:id="rId34"/>
  </p:handoutMasterIdLst>
  <p:sldIdLst>
    <p:sldId id="290" r:id="rId2"/>
    <p:sldId id="257" r:id="rId3"/>
    <p:sldId id="258" r:id="rId4"/>
    <p:sldId id="259" r:id="rId5"/>
    <p:sldId id="260" r:id="rId6"/>
    <p:sldId id="261" r:id="rId7"/>
    <p:sldId id="262" r:id="rId8"/>
    <p:sldId id="286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7" r:id="rId29"/>
    <p:sldId id="288" r:id="rId30"/>
    <p:sldId id="289" r:id="rId31"/>
    <p:sldId id="285" r:id="rId32"/>
  </p:sldIdLst>
  <p:sldSz cx="9144000" cy="6858000" type="screen4x3"/>
  <p:notesSz cx="7045325" cy="93456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val="0"/>
    </p:ext>
  </p:extLst>
</p:presentationPr>
</file>

<file path=ppt/tableStyles.xml><?xml version="1.0" encoding="utf-8"?>
<a:tblStyleLst xmlns:a="http://schemas.openxmlformats.org/drawingml/2006/main" def="{CCF0C81D-4B31-405D-8E63-3E56BDE9A509}">
  <a:tblStyle styleId="{CCF0C81D-4B31-405D-8E63-3E56BDE9A509}" styleName="Table_0"/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45" d="100"/>
          <a:sy n="145" d="100"/>
        </p:scale>
        <p:origin x="-108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2763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0975" y="0"/>
            <a:ext cx="3052763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A417FA-3F07-4CE6-91DC-95BE515E1046}" type="datetimeFigureOut">
              <a:rPr lang="en-US" smtClean="0"/>
              <a:pPr/>
              <a:t>30/08/16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77300"/>
            <a:ext cx="3052763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0975" y="8877300"/>
            <a:ext cx="3052763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A5697F-7E53-42A5-94B5-F4E56E2DDA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9789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52972" cy="4672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990719" y="0"/>
            <a:ext cx="3052972" cy="4672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87450" y="701675"/>
            <a:ext cx="4670425" cy="3503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876710"/>
            <a:ext cx="3052972" cy="46728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990719" y="8876710"/>
            <a:ext cx="3052972" cy="467280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0429431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Relationship Id="rId3" Type="http://schemas.openxmlformats.org/officeDocument/2006/relationships/hyperlink" Target="http://www.mcgill.ca/about/quickfacts/students" TargetMode="Externa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01912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720189" y="4483867"/>
            <a:ext cx="5761509" cy="4247873"/>
          </a:xfrm>
          <a:prstGeom prst="rect">
            <a:avLst/>
          </a:prstGeom>
          <a:noFill/>
          <a:ln>
            <a:noFill/>
          </a:ln>
        </p:spPr>
        <p:txBody>
          <a:bodyPr lIns="95050" tIns="95050" rIns="95050" bIns="9505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1241425" y="708025"/>
            <a:ext cx="4719638" cy="35401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399772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343099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14" name="Shape 214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Shape 215"/>
          <p:cNvSpPr txBox="1">
            <a:spLocks noGrp="1"/>
          </p:cNvSpPr>
          <p:nvPr>
            <p:ph type="sldNum" idx="12"/>
          </p:nvPr>
        </p:nvSpPr>
        <p:spPr>
          <a:xfrm>
            <a:off x="3990719" y="8876710"/>
            <a:ext cx="3052972" cy="467280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t>12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5620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5" name="Shape 225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391238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33" name="Shape 233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main concerns focused around level 1 which is what are the details of UDL, I need to know more . Level 3 looks at the Management of it’s use. How to find time to do it.</a:t>
            </a: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Shape 234"/>
          <p:cNvSpPr txBox="1">
            <a:spLocks noGrp="1"/>
          </p:cNvSpPr>
          <p:nvPr>
            <p:ph type="sldNum" idx="12"/>
          </p:nvPr>
        </p:nvSpPr>
        <p:spPr>
          <a:xfrm>
            <a:off x="3990719" y="8876710"/>
            <a:ext cx="3052972" cy="467280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73584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43" name="Shape 243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Median – half the numbers are lower and half higher.</a:t>
            </a:r>
          </a:p>
        </p:txBody>
      </p:sp>
      <p:sp>
        <p:nvSpPr>
          <p:cNvPr id="244" name="Shape 244"/>
          <p:cNvSpPr txBox="1">
            <a:spLocks noGrp="1"/>
          </p:cNvSpPr>
          <p:nvPr>
            <p:ph type="sldNum" idx="12"/>
          </p:nvPr>
        </p:nvSpPr>
        <p:spPr>
          <a:xfrm>
            <a:off x="3990719" y="8876710"/>
            <a:ext cx="3052972" cy="467280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171578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Shape 255"/>
          <p:cNvSpPr txBox="1">
            <a:spLocks noGrp="1"/>
          </p:cNvSpPr>
          <p:nvPr>
            <p:ph type="sldNum" idx="12"/>
          </p:nvPr>
        </p:nvSpPr>
        <p:spPr>
          <a:xfrm>
            <a:off x="3990719" y="8876710"/>
            <a:ext cx="3052972" cy="467280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809215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3" name="Shape 263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24238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1" name="Shape 271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Shape 272"/>
          <p:cNvSpPr txBox="1">
            <a:spLocks noGrp="1"/>
          </p:cNvSpPr>
          <p:nvPr>
            <p:ph type="sldNum" idx="12"/>
          </p:nvPr>
        </p:nvSpPr>
        <p:spPr>
          <a:xfrm>
            <a:off x="3990719" y="8876710"/>
            <a:ext cx="3052972" cy="467280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323003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Shape 281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82" name="Shape 282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56729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Roberta</a:t>
            </a:r>
          </a:p>
        </p:txBody>
      </p:sp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581396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2" name="Shape 292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144238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2" name="Shape 302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3" name="Shape 303"/>
          <p:cNvSpPr txBox="1">
            <a:spLocks noGrp="1"/>
          </p:cNvSpPr>
          <p:nvPr>
            <p:ph type="sldNum" idx="12"/>
          </p:nvPr>
        </p:nvSpPr>
        <p:spPr>
          <a:xfrm>
            <a:off x="3990719" y="8876710"/>
            <a:ext cx="3052972" cy="467280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833431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Shape 312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13" name="Shape 313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648315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Shape 322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3" name="Shape 323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793452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Shape 332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33" name="Shape 333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5802001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41" name="Shape 341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878502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1" name="Shape 351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Shape 352"/>
          <p:cNvSpPr txBox="1">
            <a:spLocks noGrp="1"/>
          </p:cNvSpPr>
          <p:nvPr>
            <p:ph type="sldNum" idx="12"/>
          </p:nvPr>
        </p:nvSpPr>
        <p:spPr>
          <a:xfrm>
            <a:off x="3990719" y="8876710"/>
            <a:ext cx="3052972" cy="467280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25000"/>
                <a:buFont typeface="Arial"/>
                <a:buNone/>
              </a:pPr>
              <a:t>26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337444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Shape 361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62" name="Shape 362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572048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72" name="Shape 372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8080087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Shape 385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86" name="Shape 386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  <a:noFill/>
          <a:ln>
            <a:noFill/>
          </a:ln>
        </p:spPr>
        <p:txBody>
          <a:bodyPr lIns="93625" tIns="46800" rIns="93625" bIns="468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Shape 387"/>
          <p:cNvSpPr txBox="1">
            <a:spLocks noGrp="1"/>
          </p:cNvSpPr>
          <p:nvPr>
            <p:ph type="sldNum" idx="12"/>
          </p:nvPr>
        </p:nvSpPr>
        <p:spPr>
          <a:xfrm>
            <a:off x="3990719" y="8876710"/>
            <a:ext cx="3052972" cy="467280"/>
          </a:xfrm>
          <a:prstGeom prst="rect">
            <a:avLst/>
          </a:prstGeom>
          <a:noFill/>
          <a:ln>
            <a:noFill/>
          </a:ln>
        </p:spPr>
        <p:txBody>
          <a:bodyPr lIns="93625" tIns="46800" rIns="93625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47314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  <a:noFill/>
          <a:ln>
            <a:noFill/>
          </a:ln>
        </p:spPr>
        <p:txBody>
          <a:bodyPr lIns="93625" tIns="46800" rIns="93625" bIns="468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Shape 108"/>
          <p:cNvSpPr txBox="1">
            <a:spLocks noGrp="1"/>
          </p:cNvSpPr>
          <p:nvPr>
            <p:ph type="sldNum" idx="12"/>
          </p:nvPr>
        </p:nvSpPr>
        <p:spPr>
          <a:xfrm>
            <a:off x="3990719" y="8876710"/>
            <a:ext cx="3052972" cy="467280"/>
          </a:xfrm>
          <a:prstGeom prst="rect">
            <a:avLst/>
          </a:prstGeom>
          <a:noFill/>
          <a:ln>
            <a:noFill/>
          </a:ln>
        </p:spPr>
        <p:txBody>
          <a:bodyPr lIns="93625" tIns="46800" rIns="93625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71501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4768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  <a:noFill/>
          <a:ln>
            <a:noFill/>
          </a:ln>
        </p:spPr>
        <p:txBody>
          <a:bodyPr lIns="93625" tIns="46800" rIns="93625" bIns="468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3990719" y="8876710"/>
            <a:ext cx="3052972" cy="467280"/>
          </a:xfrm>
          <a:prstGeom prst="rect">
            <a:avLst/>
          </a:prstGeom>
          <a:noFill/>
          <a:ln>
            <a:noFill/>
          </a:ln>
        </p:spPr>
        <p:txBody>
          <a:bodyPr lIns="93625" tIns="46800" rIns="93625" bIns="468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81664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80965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  <a:noFill/>
          <a:ln>
            <a:noFill/>
          </a:ln>
        </p:spPr>
        <p:txBody>
          <a:bodyPr lIns="93625" tIns="93625" rIns="93625" bIns="936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endParaRPr sz="1100" b="0" i="0" u="sng" strike="noStrike" cap="none">
              <a:solidFill>
                <a:schemeClr val="hlink"/>
              </a:solidFill>
              <a:latin typeface="Arial"/>
              <a:ea typeface="Arial"/>
              <a:cs typeface="Arial"/>
              <a:sym typeface="Arial"/>
              <a:hlinkClick r:id="rId3"/>
            </a:endParaRPr>
          </a:p>
        </p:txBody>
      </p:sp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61784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CA" dirty="0" smtClean="0"/>
              <a:t>Sensory… still rising, but not as fast as ADHD LD, ASD and Mental Health</a:t>
            </a:r>
            <a:endParaRPr dirty="0"/>
          </a:p>
        </p:txBody>
      </p:sp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28351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704533" y="4439166"/>
            <a:ext cx="5636258" cy="4205525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86992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82880" marR="0" lvl="0" indent="-53339" algn="l" rtl="0">
              <a:spcBef>
                <a:spcPts val="480"/>
              </a:spcBef>
              <a:buClr>
                <a:schemeClr val="accent1"/>
              </a:buClr>
              <a:buSzPct val="8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82550" algn="l" rtl="0">
              <a:spcBef>
                <a:spcPts val="400"/>
              </a:spcBef>
              <a:buClr>
                <a:schemeClr val="accent1"/>
              </a:buClr>
              <a:buSzPct val="8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31520" marR="0" lvl="2" indent="-82550" algn="l" rtl="0">
              <a:spcBef>
                <a:spcPts val="360"/>
              </a:spcBef>
              <a:buClr>
                <a:schemeClr val="accent1"/>
              </a:buClr>
              <a:buSzPct val="9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05839" marR="0" lvl="3" indent="-91439" algn="l" rtl="0">
              <a:spcBef>
                <a:spcPts val="32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188720" marR="0" lvl="4" indent="-584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371600" marR="0" lvl="5" indent="-107950" algn="l" rtl="0">
              <a:spcBef>
                <a:spcPts val="260"/>
              </a:spcBef>
              <a:buClr>
                <a:schemeClr val="accent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554480" marR="0" lvl="6" indent="-100330" algn="l" rtl="0">
              <a:spcBef>
                <a:spcPts val="260"/>
              </a:spcBef>
              <a:buClr>
                <a:schemeClr val="accent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737360" marR="0" lvl="7" indent="-105410" algn="l" rtl="0">
              <a:spcBef>
                <a:spcPts val="260"/>
              </a:spcBef>
              <a:buClr>
                <a:schemeClr val="accent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20240" marR="0" lvl="8" indent="-110489" algn="l" rtl="0">
              <a:spcBef>
                <a:spcPts val="260"/>
              </a:spcBef>
              <a:buClr>
                <a:schemeClr val="accent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>
  <p:cSld name="Title and Vertical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 rot="5400000">
            <a:off x="2133599" y="-76200"/>
            <a:ext cx="4876799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82880" marR="0" lvl="0" indent="-53339" algn="l" rtl="0">
              <a:spcBef>
                <a:spcPts val="480"/>
              </a:spcBef>
              <a:buClr>
                <a:schemeClr val="accent1"/>
              </a:buClr>
              <a:buSzPct val="8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82550" algn="l" rtl="0">
              <a:spcBef>
                <a:spcPts val="400"/>
              </a:spcBef>
              <a:buClr>
                <a:schemeClr val="accent1"/>
              </a:buClr>
              <a:buSzPct val="8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31520" marR="0" lvl="2" indent="-82550" algn="l" rtl="0">
              <a:spcBef>
                <a:spcPts val="360"/>
              </a:spcBef>
              <a:buClr>
                <a:schemeClr val="accent1"/>
              </a:buClr>
              <a:buSzPct val="9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05839" marR="0" lvl="3" indent="-91439" algn="l" rtl="0">
              <a:spcBef>
                <a:spcPts val="32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188720" marR="0" lvl="4" indent="-584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371600" marR="0" lvl="5" indent="-107950" algn="l" rtl="0">
              <a:spcBef>
                <a:spcPts val="260"/>
              </a:spcBef>
              <a:buClr>
                <a:schemeClr val="accent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554480" marR="0" lvl="6" indent="-100330" algn="l" rtl="0">
              <a:spcBef>
                <a:spcPts val="260"/>
              </a:spcBef>
              <a:buClr>
                <a:schemeClr val="accent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737360" marR="0" lvl="7" indent="-105410" algn="l" rtl="0">
              <a:spcBef>
                <a:spcPts val="260"/>
              </a:spcBef>
              <a:buClr>
                <a:schemeClr val="accent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20240" marR="0" lvl="8" indent="-110489" algn="l" rtl="0">
              <a:spcBef>
                <a:spcPts val="260"/>
              </a:spcBef>
              <a:buClr>
                <a:schemeClr val="accent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>
  <p:cSld name="Vertical Title and 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 rot="5400000">
            <a:off x="4724399" y="2514600"/>
            <a:ext cx="5867400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 rot="5400000">
            <a:off x="533400" y="533400"/>
            <a:ext cx="5867400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82880" marR="0" lvl="0" indent="-53339" algn="l" rtl="0">
              <a:spcBef>
                <a:spcPts val="480"/>
              </a:spcBef>
              <a:buClr>
                <a:schemeClr val="accent1"/>
              </a:buClr>
              <a:buSzPct val="8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82550" algn="l" rtl="0">
              <a:spcBef>
                <a:spcPts val="400"/>
              </a:spcBef>
              <a:buClr>
                <a:schemeClr val="accent1"/>
              </a:buClr>
              <a:buSzPct val="8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31520" marR="0" lvl="2" indent="-82550" algn="l" rtl="0">
              <a:spcBef>
                <a:spcPts val="360"/>
              </a:spcBef>
              <a:buClr>
                <a:schemeClr val="accent1"/>
              </a:buClr>
              <a:buSzPct val="9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05839" marR="0" lvl="3" indent="-91439" algn="l" rtl="0">
              <a:spcBef>
                <a:spcPts val="32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188720" marR="0" lvl="4" indent="-584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371600" marR="0" lvl="5" indent="-107950" algn="l" rtl="0">
              <a:spcBef>
                <a:spcPts val="260"/>
              </a:spcBef>
              <a:buClr>
                <a:schemeClr val="accent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554480" marR="0" lvl="6" indent="-100330" algn="l" rtl="0">
              <a:spcBef>
                <a:spcPts val="260"/>
              </a:spcBef>
              <a:buClr>
                <a:schemeClr val="accent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737360" marR="0" lvl="7" indent="-105410" algn="l" rtl="0">
              <a:spcBef>
                <a:spcPts val="260"/>
              </a:spcBef>
              <a:buClr>
                <a:schemeClr val="accent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20240" marR="0" lvl="8" indent="-110489" algn="l" rtl="0">
              <a:spcBef>
                <a:spcPts val="260"/>
              </a:spcBef>
              <a:buClr>
                <a:schemeClr val="accent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ctrTitle"/>
          </p:nvPr>
        </p:nvSpPr>
        <p:spPr>
          <a:xfrm>
            <a:off x="685800" y="1371600"/>
            <a:ext cx="7848599" cy="19272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5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ubTitle" idx="1"/>
          </p:nvPr>
        </p:nvSpPr>
        <p:spPr>
          <a:xfrm>
            <a:off x="685800" y="3505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rgbClr val="55556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ctr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rgbClr val="8B8B8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ctr" rtl="0">
              <a:spcBef>
                <a:spcPts val="360"/>
              </a:spcBef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rgbClr val="8B8B8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ctr" rtl="0">
              <a:spcBef>
                <a:spcPts val="320"/>
              </a:spcBef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rgbClr val="8B8B8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rgbClr val="8B8B8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ctr" rtl="0">
              <a:spcBef>
                <a:spcPts val="260"/>
              </a:spcBef>
              <a:buClr>
                <a:schemeClr val="accent1"/>
              </a:buClr>
              <a:buFont typeface="Arial"/>
              <a:buNone/>
              <a:defRPr sz="1300" b="0" i="0" u="none" strike="noStrike" cap="none">
                <a:solidFill>
                  <a:srgbClr val="8B8B8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ctr" rtl="0">
              <a:spcBef>
                <a:spcPts val="260"/>
              </a:spcBef>
              <a:buClr>
                <a:schemeClr val="accent1"/>
              </a:buClr>
              <a:buFont typeface="Arial"/>
              <a:buNone/>
              <a:defRPr sz="1300" b="0" i="0" u="none" strike="noStrike" cap="none">
                <a:solidFill>
                  <a:srgbClr val="8B8B8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ctr" rtl="0">
              <a:spcBef>
                <a:spcPts val="260"/>
              </a:spcBef>
              <a:buClr>
                <a:schemeClr val="accent1"/>
              </a:buClr>
              <a:buFont typeface="Arial"/>
              <a:buNone/>
              <a:defRPr sz="1300" b="0" i="0" u="none" strike="noStrike" cap="none">
                <a:solidFill>
                  <a:srgbClr val="8B8B8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ctr" rtl="0">
              <a:spcBef>
                <a:spcPts val="260"/>
              </a:spcBef>
              <a:buClr>
                <a:schemeClr val="accent1"/>
              </a:buClr>
              <a:buFont typeface="Arial"/>
              <a:buNone/>
              <a:defRPr sz="1300" b="0" i="0" u="none" strike="noStrike" cap="none">
                <a:solidFill>
                  <a:srgbClr val="8B8B8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" name="Shape 29"/>
          <p:cNvCxnSpPr/>
          <p:nvPr/>
        </p:nvCxnSpPr>
        <p:spPr>
          <a:xfrm>
            <a:off x="685800" y="3398519"/>
            <a:ext cx="7848599" cy="158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>
  <p:cSld name="Section Header">
    <p:bg>
      <p:bgPr>
        <a:solidFill>
          <a:schemeClr val="dk2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722312" y="2362200"/>
            <a:ext cx="7772400" cy="22002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lt2"/>
              </a:buClr>
              <a:buFont typeface="Arial"/>
              <a:buNone/>
              <a:defRPr sz="48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722312" y="4626864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480"/>
              </a:spcBef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360"/>
              </a:spcBef>
              <a:buClr>
                <a:schemeClr val="accent1"/>
              </a:buClr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20"/>
              </a:spcBef>
              <a:buClr>
                <a:schemeClr val="accen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" name="Shape 36"/>
          <p:cNvCxnSpPr/>
          <p:nvPr/>
        </p:nvCxnSpPr>
        <p:spPr>
          <a:xfrm>
            <a:off x="731520" y="4599432"/>
            <a:ext cx="7848599" cy="1587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>
  <p:cSld name="Two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1673351"/>
            <a:ext cx="4038599" cy="47183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82880" marR="0" lvl="0" indent="-31750" algn="l" rtl="0">
              <a:spcBef>
                <a:spcPts val="560"/>
              </a:spcBef>
              <a:buClr>
                <a:schemeClr val="accent1"/>
              </a:buClr>
              <a:buSzPct val="85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60959" algn="l" rtl="0">
              <a:spcBef>
                <a:spcPts val="480"/>
              </a:spcBef>
              <a:buClr>
                <a:schemeClr val="accent1"/>
              </a:buClr>
              <a:buSzPct val="8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31520" marR="0" lvl="2" indent="-71119" algn="l" rtl="0">
              <a:spcBef>
                <a:spcPts val="400"/>
              </a:spcBef>
              <a:buClr>
                <a:schemeClr val="accent1"/>
              </a:buClr>
              <a:buSzPct val="9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05839" marR="0" lvl="3" indent="-78739" algn="l" rtl="0">
              <a:spcBef>
                <a:spcPts val="36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188720" marR="0" lvl="4" indent="-33019" algn="l" rtl="0">
              <a:spcBef>
                <a:spcPts val="36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371600" marR="0" lvl="5" indent="-76200" algn="l" rtl="0">
              <a:spcBef>
                <a:spcPts val="36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554480" marR="0" lvl="6" indent="-68580" algn="l" rtl="0">
              <a:spcBef>
                <a:spcPts val="36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737360" marR="0" lvl="7" indent="-73660" algn="l" rtl="0">
              <a:spcBef>
                <a:spcPts val="36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20240" marR="0" lvl="8" indent="-78739" algn="l" rtl="0">
              <a:spcBef>
                <a:spcPts val="36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4648200" y="1673351"/>
            <a:ext cx="4038599" cy="47183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82880" marR="0" lvl="0" indent="-31750" algn="l" rtl="0">
              <a:spcBef>
                <a:spcPts val="560"/>
              </a:spcBef>
              <a:buClr>
                <a:schemeClr val="accent1"/>
              </a:buClr>
              <a:buSzPct val="85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60959" algn="l" rtl="0">
              <a:spcBef>
                <a:spcPts val="480"/>
              </a:spcBef>
              <a:buClr>
                <a:schemeClr val="accent1"/>
              </a:buClr>
              <a:buSzPct val="8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31520" marR="0" lvl="2" indent="-71119" algn="l" rtl="0">
              <a:spcBef>
                <a:spcPts val="400"/>
              </a:spcBef>
              <a:buClr>
                <a:schemeClr val="accent1"/>
              </a:buClr>
              <a:buSzPct val="9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05839" marR="0" lvl="3" indent="-78739" algn="l" rtl="0">
              <a:spcBef>
                <a:spcPts val="36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188720" marR="0" lvl="4" indent="-33019" algn="l" rtl="0">
              <a:spcBef>
                <a:spcPts val="36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371600" marR="0" lvl="5" indent="-76200" algn="l" rtl="0">
              <a:spcBef>
                <a:spcPts val="36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554480" marR="0" lvl="6" indent="-68580" algn="l" rtl="0">
              <a:spcBef>
                <a:spcPts val="36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737360" marR="0" lvl="7" indent="-73660" algn="l" rtl="0">
              <a:spcBef>
                <a:spcPts val="36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20240" marR="0" lvl="8" indent="-78739" algn="l" rtl="0">
              <a:spcBef>
                <a:spcPts val="360"/>
              </a:spcBef>
              <a:buClr>
                <a:schemeClr val="accen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endParaRPr sz="14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>
  <p:cSld name="Comparis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457200" y="1676400"/>
            <a:ext cx="3931919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457200" y="2438400"/>
            <a:ext cx="3931919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82880" marR="0" lvl="0" indent="-53339" algn="l" rtl="0">
              <a:spcBef>
                <a:spcPts val="480"/>
              </a:spcBef>
              <a:buClr>
                <a:schemeClr val="accent1"/>
              </a:buClr>
              <a:buSzPct val="8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82550" algn="l" rtl="0">
              <a:spcBef>
                <a:spcPts val="400"/>
              </a:spcBef>
              <a:buClr>
                <a:schemeClr val="accent1"/>
              </a:buClr>
              <a:buSzPct val="8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31520" marR="0" lvl="2" indent="-82550" algn="l" rtl="0">
              <a:spcBef>
                <a:spcPts val="360"/>
              </a:spcBef>
              <a:buClr>
                <a:schemeClr val="accent1"/>
              </a:buClr>
              <a:buSzPct val="9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05839" marR="0" lvl="3" indent="-91439" algn="l" rtl="0">
              <a:spcBef>
                <a:spcPts val="32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188720" marR="0" lvl="4" indent="-45719" algn="l" rtl="0">
              <a:spcBef>
                <a:spcPts val="32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371600" marR="0" lvl="5" indent="-88900" algn="l" rtl="0">
              <a:spcBef>
                <a:spcPts val="32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554480" marR="0" lvl="6" indent="-81280" algn="l" rtl="0">
              <a:spcBef>
                <a:spcPts val="32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737360" marR="0" lvl="7" indent="-86360" algn="l" rtl="0">
              <a:spcBef>
                <a:spcPts val="32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20240" marR="0" lvl="8" indent="-91439" algn="l" rtl="0">
              <a:spcBef>
                <a:spcPts val="32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3"/>
          </p:nvPr>
        </p:nvSpPr>
        <p:spPr>
          <a:xfrm>
            <a:off x="4754880" y="1676400"/>
            <a:ext cx="3931919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360"/>
              </a:spcBef>
              <a:buClr>
                <a:schemeClr val="accent1"/>
              </a:buClr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320"/>
              </a:spcBef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320"/>
              </a:spcBef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320"/>
              </a:spcBef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320"/>
              </a:spcBef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320"/>
              </a:spcBef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320"/>
              </a:spcBef>
              <a:buClr>
                <a:schemeClr val="accent1"/>
              </a:buClr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4"/>
          </p:nvPr>
        </p:nvSpPr>
        <p:spPr>
          <a:xfrm>
            <a:off x="4754880" y="2438400"/>
            <a:ext cx="3931919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82880" marR="0" lvl="0" indent="-53339" algn="l" rtl="0">
              <a:spcBef>
                <a:spcPts val="480"/>
              </a:spcBef>
              <a:buClr>
                <a:schemeClr val="accent1"/>
              </a:buClr>
              <a:buSzPct val="8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82550" algn="l" rtl="0">
              <a:spcBef>
                <a:spcPts val="400"/>
              </a:spcBef>
              <a:buClr>
                <a:schemeClr val="accent1"/>
              </a:buClr>
              <a:buSzPct val="8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31520" marR="0" lvl="2" indent="-82550" algn="l" rtl="0">
              <a:spcBef>
                <a:spcPts val="360"/>
              </a:spcBef>
              <a:buClr>
                <a:schemeClr val="accent1"/>
              </a:buClr>
              <a:buSzPct val="9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05839" marR="0" lvl="3" indent="-91439" algn="l" rtl="0">
              <a:spcBef>
                <a:spcPts val="32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188720" marR="0" lvl="4" indent="-45719" algn="l" rtl="0">
              <a:spcBef>
                <a:spcPts val="32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371600" marR="0" lvl="5" indent="-88900" algn="l" rtl="0">
              <a:spcBef>
                <a:spcPts val="32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554480" marR="0" lvl="6" indent="-81280" algn="l" rtl="0">
              <a:spcBef>
                <a:spcPts val="32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737360" marR="0" lvl="7" indent="-86360" algn="l" rtl="0">
              <a:spcBef>
                <a:spcPts val="32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20240" marR="0" lvl="8" indent="-91439" algn="l" rtl="0">
              <a:spcBef>
                <a:spcPts val="32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" name="Shape 53"/>
          <p:cNvCxnSpPr/>
          <p:nvPr/>
        </p:nvCxnSpPr>
        <p:spPr>
          <a:xfrm rot="5400000">
            <a:off x="2217817" y="4045823"/>
            <a:ext cx="4709160" cy="793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>
  <p:cSld name="Title 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Arial"/>
              <a:buNone/>
            </a:pPr>
            <a:endParaRPr sz="1400" b="1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>
  <p:cSld name="Content with Caption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457200" y="792079"/>
            <a:ext cx="2139695" cy="126187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2971800" y="792079"/>
            <a:ext cx="5714999" cy="55778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82880" marR="0" lvl="0" indent="-10159" algn="l" rtl="0">
              <a:spcBef>
                <a:spcPts val="640"/>
              </a:spcBef>
              <a:buClr>
                <a:schemeClr val="accent1"/>
              </a:buClr>
              <a:buSzPct val="85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39369" algn="l" rtl="0">
              <a:spcBef>
                <a:spcPts val="560"/>
              </a:spcBef>
              <a:buClr>
                <a:schemeClr val="accent1"/>
              </a:buClr>
              <a:buSzPct val="850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31520" marR="0" lvl="2" indent="-48259" algn="l" rtl="0">
              <a:spcBef>
                <a:spcPts val="480"/>
              </a:spcBef>
              <a:buClr>
                <a:schemeClr val="accent1"/>
              </a:buClr>
              <a:buSzPct val="9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05839" marR="0" lvl="3" indent="-66039" algn="l" rtl="0">
              <a:spcBef>
                <a:spcPts val="4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188720" marR="0" lvl="4" indent="-20319" algn="l" rtl="0">
              <a:spcBef>
                <a:spcPts val="4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371600" marR="0" lvl="5" indent="-63500" algn="l" rtl="0">
              <a:spcBef>
                <a:spcPts val="4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554480" marR="0" lvl="6" indent="-55880" algn="l" rtl="0">
              <a:spcBef>
                <a:spcPts val="4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737360" marR="0" lvl="7" indent="-60960" algn="l" rtl="0">
              <a:spcBef>
                <a:spcPts val="4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20240" marR="0" lvl="8" indent="-66039" algn="l" rtl="0">
              <a:spcBef>
                <a:spcPts val="400"/>
              </a:spcBef>
              <a:buClr>
                <a:schemeClr val="accen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2"/>
          </p:nvPr>
        </p:nvSpPr>
        <p:spPr>
          <a:xfrm>
            <a:off x="457200" y="2130551"/>
            <a:ext cx="2139695" cy="42436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" name="Shape 70"/>
          <p:cNvCxnSpPr/>
          <p:nvPr/>
        </p:nvCxnSpPr>
        <p:spPr>
          <a:xfrm rot="5400000">
            <a:off x="-13115" y="3580205"/>
            <a:ext cx="5577839" cy="1587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>
  <p:cSld name="Picture with Capti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457200" y="792479"/>
            <a:ext cx="2142679" cy="126492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73" name="Shape 73"/>
          <p:cNvSpPr>
            <a:spLocks noGrp="1"/>
          </p:cNvSpPr>
          <p:nvPr>
            <p:ph type="pic" idx="2"/>
          </p:nvPr>
        </p:nvSpPr>
        <p:spPr>
          <a:xfrm>
            <a:off x="2858609" y="838200"/>
            <a:ext cx="5904389" cy="5500456"/>
          </a:xfrm>
          <a:prstGeom prst="rect">
            <a:avLst/>
          </a:prstGeom>
          <a:solidFill>
            <a:schemeClr val="lt2"/>
          </a:solidFill>
          <a:ln w="762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buClr>
                <a:schemeClr val="accent1"/>
              </a:buClr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560"/>
              </a:spcBef>
              <a:buClr>
                <a:schemeClr val="accent1"/>
              </a:buClr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480"/>
              </a:spcBef>
              <a:buClr>
                <a:schemeClr val="accent1"/>
              </a:buClr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1"/>
          </p:nvPr>
        </p:nvSpPr>
        <p:spPr>
          <a:xfrm>
            <a:off x="457200" y="2133600"/>
            <a:ext cx="2139695" cy="4242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240"/>
              </a:spcBef>
              <a:buClr>
                <a:schemeClr val="accent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200"/>
              </a:spcBef>
              <a:buClr>
                <a:schemeClr val="accent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180"/>
              </a:spcBef>
              <a:buClr>
                <a:schemeClr val="accent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2"/>
              </a:buClr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182880" marR="0" lvl="0" indent="-53339" algn="l" rtl="0">
              <a:spcBef>
                <a:spcPts val="480"/>
              </a:spcBef>
              <a:buClr>
                <a:schemeClr val="accent1"/>
              </a:buClr>
              <a:buSzPct val="85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-82550" algn="l" rtl="0">
              <a:spcBef>
                <a:spcPts val="400"/>
              </a:spcBef>
              <a:buClr>
                <a:schemeClr val="accent1"/>
              </a:buClr>
              <a:buSzPct val="85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31520" marR="0" lvl="2" indent="-82550" algn="l" rtl="0">
              <a:spcBef>
                <a:spcPts val="360"/>
              </a:spcBef>
              <a:buClr>
                <a:schemeClr val="accent1"/>
              </a:buClr>
              <a:buSzPct val="900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005839" marR="0" lvl="3" indent="-91439" algn="l" rtl="0">
              <a:spcBef>
                <a:spcPts val="320"/>
              </a:spcBef>
              <a:buClr>
                <a:schemeClr val="accen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188720" marR="0" lvl="4" indent="-58419" algn="l" rtl="0">
              <a:spcBef>
                <a:spcPts val="280"/>
              </a:spcBef>
              <a:buClr>
                <a:schemeClr val="accen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371600" marR="0" lvl="5" indent="-107950" algn="l" rtl="0">
              <a:spcBef>
                <a:spcPts val="260"/>
              </a:spcBef>
              <a:buClr>
                <a:schemeClr val="accent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554480" marR="0" lvl="6" indent="-100330" algn="l" rtl="0">
              <a:spcBef>
                <a:spcPts val="260"/>
              </a:spcBef>
              <a:buClr>
                <a:schemeClr val="accent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737360" marR="0" lvl="7" indent="-105410" algn="l" rtl="0">
              <a:spcBef>
                <a:spcPts val="260"/>
              </a:spcBef>
              <a:buClr>
                <a:schemeClr val="accent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920240" marR="0" lvl="8" indent="-110489" algn="l" rtl="0">
              <a:spcBef>
                <a:spcPts val="260"/>
              </a:spcBef>
              <a:buClr>
                <a:schemeClr val="accent1"/>
              </a:buClr>
              <a:buSzPct val="100000"/>
              <a:buFont typeface="Arial"/>
              <a:buChar char="•"/>
              <a:defRPr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Shape 13"/>
          <p:cNvSpPr/>
          <p:nvPr/>
        </p:nvSpPr>
        <p:spPr>
          <a:xfrm>
            <a:off x="0" y="0"/>
            <a:ext cx="9144000" cy="3657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ft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25000"/>
              <a:buFont typeface="Quest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5000"/>
                <a:buFont typeface="Questrial"/>
                <a:buNone/>
              </a:pPr>
              <a:t>‹#›</a:t>
            </a:fld>
            <a:endParaRPr lang="en-US" sz="1400" b="1" i="0" u="none" strike="noStrike" cap="none">
              <a:solidFill>
                <a:srgbClr val="FFFFFF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inyurl.com/hw5knt5" TargetMode="External"/><Relationship Id="rId4" Type="http://schemas.openxmlformats.org/officeDocument/2006/relationships/hyperlink" Target="http://tinyurl.com/zb6de5x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www.sedl.org/cbam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edl.org/cbam/" TargetMode="Externa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alludl.staging.openconcept.ca" TargetMode="External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image" Target="../media/image3.png"/><Relationship Id="rId5" Type="http://schemas.openxmlformats.org/officeDocument/2006/relationships/hyperlink" Target="mailto:roberta.thomson2@mcgill.ca" TargetMode="External"/><Relationship Id="rId6" Type="http://schemas.openxmlformats.org/officeDocument/2006/relationships/hyperlink" Target="mailto:swileman@dawsoncollege.qc.ca" TargetMode="External"/><Relationship Id="rId7" Type="http://schemas.openxmlformats.org/officeDocument/2006/relationships/hyperlink" Target="mailto:brenda.rowe@johnabbott.qc.ca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jpeg"/><Relationship Id="rId12" Type="http://schemas.openxmlformats.org/officeDocument/2006/relationships/image" Target="../media/image11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youtube.com/watch?v=Sv5105u_ywM&amp;feature=youtu.be" TargetMode="External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jpeg"/><Relationship Id="rId9" Type="http://schemas.openxmlformats.org/officeDocument/2006/relationships/image" Target="../media/image9.jpeg"/><Relationship Id="rId10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0" i="0" u="none" strike="noStrike" cap="none" dirty="0" smtClean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Digital Material – UDL project</a:t>
            </a:r>
            <a:endParaRPr lang="en-US" sz="4000"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3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Presentation - </a:t>
            </a:r>
            <a:r>
              <a:rPr lang="en-US" sz="3200" b="1" dirty="0" smtClean="0"/>
              <a:t>	</a:t>
            </a:r>
            <a:r>
              <a:rPr lang="en-US" sz="3200" b="1" dirty="0">
                <a:hlinkClick r:id="rId3"/>
              </a:rPr>
              <a:t>http://tinyurl.com/</a:t>
            </a:r>
            <a:r>
              <a:rPr lang="en-US" sz="3200" b="1" dirty="0" smtClean="0">
                <a:hlinkClick r:id="rId3"/>
              </a:rPr>
              <a:t>hw5knt5</a:t>
            </a:r>
            <a:r>
              <a:rPr lang="en-US" sz="3200" b="1" dirty="0" smtClean="0"/>
              <a:t> 			</a:t>
            </a:r>
            <a:r>
              <a:rPr lang="en-US" sz="3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32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lang="en-US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None/>
            </a:pPr>
            <a:endParaRPr lang="en-US" sz="1000" dirty="0"/>
          </a:p>
          <a:p>
            <a:pPr marL="0" lvl="0" indent="0">
              <a:spcBef>
                <a:spcPts val="0"/>
              </a:spcBef>
              <a:buNone/>
            </a:pPr>
            <a:r>
              <a:rPr lang="en-US" sz="32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Backchannel - </a:t>
            </a:r>
            <a:r>
              <a:rPr lang="en-US" sz="3200" b="1" dirty="0">
                <a:hlinkClick r:id="rId4"/>
              </a:rPr>
              <a:t>http://tinyurl.com/</a:t>
            </a:r>
            <a:r>
              <a:rPr lang="en-US" sz="3200" b="1" smtClean="0">
                <a:hlinkClick r:id="rId4"/>
              </a:rPr>
              <a:t>zb6de5x</a:t>
            </a:r>
            <a:r>
              <a:rPr lang="en-US" sz="3200" b="1" smtClean="0"/>
              <a:t> </a:t>
            </a:r>
            <a:r>
              <a:rPr lang="en-US" sz="3200"/>
              <a:t> </a:t>
            </a:r>
            <a:r>
              <a:rPr lang="en-US" sz="3200" smtClean="0"/>
              <a:t>  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2800" smtClean="0"/>
              <a:t>Record </a:t>
            </a:r>
            <a:r>
              <a:rPr lang="en-US" sz="2800" dirty="0" smtClean="0"/>
              <a:t>questions, comments</a:t>
            </a:r>
            <a:r>
              <a:rPr lang="en-US" sz="2800" smtClean="0"/>
              <a:t>, discussion points</a:t>
            </a:r>
            <a:endParaRPr lang="en-US" sz="2800" dirty="0" smtClean="0"/>
          </a:p>
          <a:p>
            <a:pPr marL="0" lvl="0" indent="0">
              <a:spcBef>
                <a:spcPts val="0"/>
              </a:spcBef>
              <a:buNone/>
            </a:pPr>
            <a:r>
              <a:rPr lang="en-US" sz="2800" dirty="0"/>
              <a:t> </a:t>
            </a:r>
            <a:r>
              <a:rPr lang="en-US" sz="2800" dirty="0" smtClean="0"/>
              <a:t>  during or after presentation</a:t>
            </a:r>
            <a:endParaRPr lang="en-US" sz="2800" i="0" u="none" strike="noStrike" cap="none" dirty="0" smtClean="0">
              <a:solidFill>
                <a:schemeClr val="dk1"/>
              </a:solidFill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None/>
            </a:pPr>
            <a:endParaRPr lang="en-US" sz="32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9667" y="3275112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4479667" y="3275112"/>
            <a:ext cx="1846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14799236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>
            <a:spLocks noGrp="1"/>
          </p:cNvSpPr>
          <p:nvPr>
            <p:ph type="title"/>
          </p:nvPr>
        </p:nvSpPr>
        <p:spPr>
          <a:xfrm>
            <a:off x="504025" y="335268"/>
            <a:ext cx="7583400" cy="770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mbria"/>
              <a:buNone/>
            </a:pPr>
            <a:r>
              <a:rPr lang="en-US" sz="4000" b="1" i="0" u="none" strike="noStrike" cap="none">
                <a:solidFill>
                  <a:srgbClr val="D2533C"/>
                </a:solidFill>
                <a:latin typeface="Arial"/>
                <a:ea typeface="Arial"/>
                <a:cs typeface="Arial"/>
                <a:sym typeface="Arial"/>
              </a:rPr>
              <a:t>Materials and Methodology</a:t>
            </a:r>
          </a:p>
        </p:txBody>
      </p:sp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228600" y="1219200"/>
            <a:ext cx="8458200" cy="535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82880" marR="0" lvl="0" indent="21082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Study design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(Early 2014)</a:t>
            </a:r>
          </a:p>
          <a:p>
            <a:pPr marL="457200" marR="0" lvl="1" indent="215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Ethics approval &amp; Semi-structured interviews</a:t>
            </a:r>
          </a:p>
          <a:p>
            <a:pPr marL="457200" marR="0" lvl="1" indent="215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21082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Selection of participants 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(Spring/Fall 2014)</a:t>
            </a:r>
          </a:p>
          <a:p>
            <a:pPr marL="182880" marR="0" lvl="0" indent="-18288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21082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 collection 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(2014)</a:t>
            </a:r>
          </a:p>
          <a:p>
            <a:pPr marL="457200" marR="0" lvl="1" indent="215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77 semi-structured interviews across 5 institutions</a:t>
            </a:r>
          </a:p>
          <a:p>
            <a:pPr marL="457200" marR="0" lvl="1" indent="215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Transcribed manually - 2 research assistants </a:t>
            </a:r>
          </a:p>
          <a:p>
            <a:pPr marL="457200" marR="0" lvl="1" indent="215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21082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Data analysis – Coding 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(Spring/Summer 2015)</a:t>
            </a:r>
          </a:p>
          <a:p>
            <a:pPr marL="457200" marR="0" lvl="1" indent="215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Qualitative/Quantitative analysis 2 research assistants</a:t>
            </a:r>
          </a:p>
          <a:p>
            <a:pPr marL="457200" marR="0" lvl="1" indent="215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Development of emerging and common themes</a:t>
            </a:r>
          </a:p>
          <a:p>
            <a:pPr marL="457200" marR="0" lvl="1" indent="215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Identification of facilitators and stressors</a:t>
            </a:r>
          </a:p>
          <a:p>
            <a:pPr marL="182880" marR="0" lvl="0" indent="21082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None/>
            </a:pPr>
            <a:endParaRPr sz="18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21082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•"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Development of Accessible Web /Toolkit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2015-2016)</a:t>
            </a:r>
          </a:p>
          <a:p>
            <a:pPr marL="457200" marR="0" lvl="1" indent="215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Open Concept Web developer</a:t>
            </a:r>
          </a:p>
          <a:p>
            <a:pPr marL="457200" marR="0" lvl="1" indent="2159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l" rtl="0">
              <a:spcBef>
                <a:spcPts val="0"/>
              </a:spcBef>
              <a:buClr>
                <a:schemeClr val="accent2"/>
              </a:buClr>
              <a:buSzPct val="25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6" name="Shape 1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77000" y="1076207"/>
            <a:ext cx="2460997" cy="1981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Shape 19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746" y="5867400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Shape 198"/>
          <p:cNvSpPr/>
          <p:nvPr/>
        </p:nvSpPr>
        <p:spPr>
          <a:xfrm>
            <a:off x="3429000" y="6519446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1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</a:p>
        </p:txBody>
      </p:sp>
      <p:sp>
        <p:nvSpPr>
          <p:cNvPr id="200" name="Shape 200"/>
          <p:cNvSpPr/>
          <p:nvPr/>
        </p:nvSpPr>
        <p:spPr>
          <a:xfrm>
            <a:off x="7795000" y="5714999"/>
            <a:ext cx="1143000" cy="616857"/>
          </a:xfrm>
          <a:prstGeom prst="leftArrow">
            <a:avLst>
              <a:gd name="adj1" fmla="val 50000"/>
              <a:gd name="adj2" fmla="val 50000"/>
            </a:avLst>
          </a:prstGeom>
          <a:solidFill>
            <a:schemeClr val="bg1">
              <a:lumMod val="85000"/>
            </a:schemeClr>
          </a:solidFill>
          <a:ln w="952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NOW</a:t>
            </a:r>
            <a:endParaRPr lang="en-US" sz="18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7583400" cy="770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mbria"/>
              <a:buNone/>
            </a:pPr>
            <a:r>
              <a:rPr lang="en-US"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Interviews</a:t>
            </a:r>
          </a:p>
        </p:txBody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325468" y="1305976"/>
            <a:ext cx="8235599" cy="473459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Focus of the questions:</a:t>
            </a:r>
          </a:p>
          <a:p>
            <a:pPr marL="457200" marR="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Arial"/>
              <a:buChar char="●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Philosophy of responding to diversity</a:t>
            </a:r>
          </a:p>
          <a:p>
            <a:pPr marL="457200" marR="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Arial"/>
              <a:buChar char="●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Social justice in education</a:t>
            </a:r>
          </a:p>
          <a:p>
            <a:pPr marL="457200" marR="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Arial"/>
              <a:buChar char="●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Concrete pedagogical practices</a:t>
            </a:r>
          </a:p>
          <a:p>
            <a:pPr marL="457200" marR="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Arial"/>
              <a:buChar char="●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UDL and 3 Principles</a:t>
            </a:r>
          </a:p>
          <a:p>
            <a:pPr marL="457200" marR="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Arial"/>
              <a:buChar char="●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Facilitators and Stressors</a:t>
            </a:r>
          </a:p>
          <a:p>
            <a:pPr marL="457200" marR="0" lvl="0" indent="-381000" algn="l" rtl="0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Arial"/>
              <a:buChar char="●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Policies – Institutional/Provincial</a:t>
            </a: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0" i="1" u="none" strike="noStrike" cap="none">
                <a:solidFill>
                  <a:srgbClr val="105766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pPr marL="1397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endParaRPr sz="24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07" name="Shape 207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</a:p>
        </p:txBody>
      </p:sp>
      <p:pic>
        <p:nvPicPr>
          <p:cNvPr id="208" name="Shape 2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24600" y="457200"/>
            <a:ext cx="2708100" cy="2028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Shape 20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746" y="5867400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Shape 210"/>
          <p:cNvSpPr/>
          <p:nvPr/>
        </p:nvSpPr>
        <p:spPr>
          <a:xfrm>
            <a:off x="3180452" y="6324321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  <p:graphicFrame>
        <p:nvGraphicFramePr>
          <p:cNvPr id="211" name="Shape 211"/>
          <p:cNvGraphicFramePr/>
          <p:nvPr/>
        </p:nvGraphicFramePr>
        <p:xfrm>
          <a:off x="5832301" y="3962400"/>
          <a:ext cx="3200400" cy="2580710"/>
        </p:xfrm>
        <a:graphic>
          <a:graphicData uri="http://schemas.openxmlformats.org/drawingml/2006/table">
            <a:tbl>
              <a:tblPr firstRow="1" bandRow="1">
                <a:noFill/>
                <a:tableStyleId>{CCF0C81D-4B31-405D-8E63-3E56BDE9A509}</a:tableStyleId>
              </a:tblPr>
              <a:tblGrid>
                <a:gridCol w="1524000"/>
                <a:gridCol w="1676400"/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1"/>
                        <a:t>Partner</a:t>
                      </a:r>
                    </a:p>
                  </a:txBody>
                  <a:tcPr marL="91450" marR="91450" marT="45725" marB="45725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1"/>
                        <a:t>Participants</a:t>
                      </a:r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Centennial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10</a:t>
                      </a:r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Dawson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16</a:t>
                      </a:r>
                    </a:p>
                  </a:txBody>
                  <a:tcPr marL="91450" marR="91450" marT="45725" marB="45725"/>
                </a:tc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John Abbott</a:t>
                      </a: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18</a:t>
                      </a:r>
                    </a:p>
                  </a:txBody>
                  <a:tcPr marL="91450" marR="91450" marT="45725" marB="45725"/>
                </a:tc>
              </a:tr>
              <a:tr h="259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Marianopolis</a:t>
                      </a:r>
                    </a:p>
                  </a:txBody>
                  <a:tcPr marL="91450" marR="91450" marT="45725" marB="45725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12</a:t>
                      </a:r>
                    </a:p>
                  </a:txBody>
                  <a:tcPr marL="91450" marR="91450" marT="45725" marB="45725"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McGill</a:t>
                      </a:r>
                    </a:p>
                  </a:txBody>
                  <a:tcPr marL="91450" marR="91450" marT="45725" marB="45725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21</a:t>
                      </a:r>
                    </a:p>
                  </a:txBody>
                  <a:tcPr marL="91450" marR="91450" marT="45725" marB="45725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0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TOTAL</a:t>
                      </a:r>
                    </a:p>
                  </a:txBody>
                  <a:tcPr marL="91450" marR="91450" marT="45725" marB="45725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77</a:t>
                      </a:r>
                    </a:p>
                  </a:txBody>
                  <a:tcPr marL="91450" marR="91450" marT="45725" marB="45725"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7619999" cy="6397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D2533C"/>
              </a:buClr>
              <a:buSzPct val="25000"/>
              <a:buFont typeface="Arial"/>
              <a:buNone/>
            </a:pPr>
            <a:r>
              <a:rPr lang="en-US" sz="4000" b="1" i="0" u="none" strike="noStrike" cap="none">
                <a:solidFill>
                  <a:srgbClr val="D2533C"/>
                </a:solidFill>
                <a:latin typeface="Arial"/>
                <a:ea typeface="Arial"/>
                <a:cs typeface="Arial"/>
                <a:sym typeface="Arial"/>
              </a:rPr>
              <a:t>Data Analysis</a:t>
            </a:r>
          </a:p>
        </p:txBody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304800" y="1219200"/>
            <a:ext cx="8686800" cy="5333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59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Two research coding assistants over ten weeks</a:t>
            </a:r>
          </a:p>
          <a:p>
            <a:pPr marL="0" marR="0" lvl="0" indent="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59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marR="0" lvl="0" indent="-514350" algn="l" rtl="0">
              <a:lnSpc>
                <a:spcPct val="90000"/>
              </a:lnSpc>
              <a:spcBef>
                <a:spcPts val="481"/>
              </a:spcBef>
              <a:spcAft>
                <a:spcPts val="0"/>
              </a:spcAft>
              <a:buClr>
                <a:schemeClr val="accent1"/>
              </a:buClr>
              <a:buSzPct val="85177"/>
              <a:buFont typeface="Arial"/>
              <a:buAutoNum type="arabicPeriod"/>
            </a:pPr>
            <a:r>
              <a:rPr lang="en-US" sz="240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Extracting 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481"/>
              </a:spcBef>
              <a:spcAft>
                <a:spcPts val="0"/>
              </a:spcAft>
              <a:buClr>
                <a:schemeClr val="accent1"/>
              </a:buClr>
              <a:buSzPct val="85177"/>
              <a:buFont typeface="Arial"/>
              <a:buAutoNum type="arabicPeriod"/>
            </a:pPr>
            <a:r>
              <a:rPr lang="en-US" sz="240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Coding for Stressors, Facilitators, Toolkit, UDL questions: </a:t>
            </a:r>
          </a:p>
          <a:p>
            <a:pPr marL="1314450" marR="0" lvl="2" indent="-514350" algn="l" rtl="0">
              <a:lnSpc>
                <a:spcPct val="90000"/>
              </a:lnSpc>
              <a:spcBef>
                <a:spcPts val="481"/>
              </a:spcBef>
              <a:spcAft>
                <a:spcPts val="0"/>
              </a:spcAft>
              <a:buClr>
                <a:schemeClr val="accent1"/>
              </a:buClr>
              <a:buSzPct val="90187"/>
              <a:buFont typeface="Arial"/>
              <a:buAutoNum type="alphaLcParenR"/>
            </a:pPr>
            <a:r>
              <a:rPr lang="en-US" sz="240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Categories</a:t>
            </a:r>
          </a:p>
          <a:p>
            <a:pPr marL="1314450" marR="0" lvl="2" indent="-514350" algn="l" rtl="0">
              <a:lnSpc>
                <a:spcPct val="90000"/>
              </a:lnSpc>
              <a:spcBef>
                <a:spcPts val="481"/>
              </a:spcBef>
              <a:spcAft>
                <a:spcPts val="0"/>
              </a:spcAft>
              <a:buClr>
                <a:schemeClr val="accent1"/>
              </a:buClr>
              <a:buSzPct val="90187"/>
              <a:buFont typeface="Arial"/>
              <a:buAutoNum type="alphaLcParenR"/>
            </a:pPr>
            <a:r>
              <a:rPr lang="en-US" sz="240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Tallies</a:t>
            </a:r>
          </a:p>
          <a:p>
            <a:pPr marL="1314450" marR="0" lvl="2" indent="-514350" algn="l" rtl="0">
              <a:lnSpc>
                <a:spcPct val="90000"/>
              </a:lnSpc>
              <a:spcBef>
                <a:spcPts val="481"/>
              </a:spcBef>
              <a:spcAft>
                <a:spcPts val="0"/>
              </a:spcAft>
              <a:buClr>
                <a:schemeClr val="accent1"/>
              </a:buClr>
              <a:buSzPct val="90187"/>
              <a:buFont typeface="Arial"/>
              <a:buAutoNum type="alphaLcParenR"/>
            </a:pPr>
            <a:r>
              <a:rPr lang="en-US" sz="240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Percentages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481"/>
              </a:spcBef>
              <a:spcAft>
                <a:spcPts val="0"/>
              </a:spcAft>
              <a:buClr>
                <a:schemeClr val="accent1"/>
              </a:buClr>
              <a:buSzPct val="85177"/>
              <a:buFont typeface="Arial"/>
              <a:buAutoNum type="arabicPeriod"/>
            </a:pPr>
            <a:r>
              <a:rPr lang="en-US" sz="240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Teachers’ use of UDL principles</a:t>
            </a:r>
          </a:p>
          <a:p>
            <a:pPr marL="1314450" marR="0" lvl="2" indent="-514350" algn="l" rtl="0">
              <a:lnSpc>
                <a:spcPct val="90000"/>
              </a:lnSpc>
              <a:spcBef>
                <a:spcPts val="481"/>
              </a:spcBef>
              <a:spcAft>
                <a:spcPts val="0"/>
              </a:spcAft>
              <a:buClr>
                <a:schemeClr val="accent1"/>
              </a:buClr>
              <a:buSzPct val="90187"/>
              <a:buFont typeface="Arial"/>
              <a:buAutoNum type="alphaLcParenR"/>
            </a:pPr>
            <a:r>
              <a:rPr lang="en-US" sz="240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principle</a:t>
            </a:r>
          </a:p>
          <a:p>
            <a:pPr marL="1314450" marR="0" lvl="2" indent="-514350" algn="l" rtl="0">
              <a:lnSpc>
                <a:spcPct val="90000"/>
              </a:lnSpc>
              <a:spcBef>
                <a:spcPts val="481"/>
              </a:spcBef>
              <a:spcAft>
                <a:spcPts val="0"/>
              </a:spcAft>
              <a:buClr>
                <a:schemeClr val="accent1"/>
              </a:buClr>
              <a:buSzPct val="90187"/>
              <a:buFont typeface="Arial"/>
              <a:buAutoNum type="alphaLcParenR"/>
            </a:pPr>
            <a:r>
              <a:rPr lang="en-US" sz="240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By discipline</a:t>
            </a:r>
          </a:p>
          <a:p>
            <a:pPr marL="1314450" marR="0" lvl="2" indent="-514350" algn="l" rtl="0">
              <a:lnSpc>
                <a:spcPct val="90000"/>
              </a:lnSpc>
              <a:spcBef>
                <a:spcPts val="481"/>
              </a:spcBef>
              <a:spcAft>
                <a:spcPts val="0"/>
              </a:spcAft>
              <a:buClr>
                <a:schemeClr val="accent1"/>
              </a:buClr>
              <a:buSzPct val="90187"/>
              <a:buFont typeface="Arial"/>
              <a:buAutoNum type="alphaLcParenR"/>
            </a:pPr>
            <a:r>
              <a:rPr lang="en-US" sz="240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With CBAM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481"/>
              </a:spcBef>
              <a:spcAft>
                <a:spcPts val="0"/>
              </a:spcAft>
              <a:buClr>
                <a:schemeClr val="accent1"/>
              </a:buClr>
              <a:buSzPct val="85177"/>
              <a:buFont typeface="Arial"/>
              <a:buAutoNum type="arabicPeriod"/>
            </a:pPr>
            <a:r>
              <a:rPr lang="en-US" sz="240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Fairness </a:t>
            </a:r>
          </a:p>
          <a:p>
            <a:pPr marL="514350" marR="0" lvl="0" indent="-514350" algn="l" rtl="0">
              <a:lnSpc>
                <a:spcPct val="90000"/>
              </a:lnSpc>
              <a:spcBef>
                <a:spcPts val="481"/>
              </a:spcBef>
              <a:spcAft>
                <a:spcPts val="0"/>
              </a:spcAft>
              <a:buClr>
                <a:schemeClr val="accent1"/>
              </a:buClr>
              <a:buSzPct val="85177"/>
              <a:buFont typeface="Arial"/>
              <a:buAutoNum type="arabicPeriod"/>
            </a:pPr>
            <a:r>
              <a:rPr lang="en-US" sz="2405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Policy</a:t>
            </a:r>
          </a:p>
          <a:p>
            <a:pPr marL="400050" marR="0" lvl="1" indent="-6350" algn="l" rtl="0">
              <a:lnSpc>
                <a:spcPct val="90000"/>
              </a:lnSpc>
              <a:spcBef>
                <a:spcPts val="37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18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00050" marR="0" lvl="1" indent="-6350" algn="l" rtl="0">
              <a:lnSpc>
                <a:spcPct val="90000"/>
              </a:lnSpc>
              <a:spcBef>
                <a:spcPts val="370"/>
              </a:spcBef>
              <a:buClr>
                <a:schemeClr val="accent1"/>
              </a:buClr>
              <a:buSzPct val="25000"/>
              <a:buFont typeface="Arial"/>
              <a:buNone/>
            </a:pPr>
            <a:endParaRPr sz="18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Shape 219"/>
          <p:cNvSpPr txBox="1">
            <a:spLocks noGrp="1"/>
          </p:cNvSpPr>
          <p:nvPr>
            <p:ph type="sldNum" idx="12"/>
          </p:nvPr>
        </p:nvSpPr>
        <p:spPr>
          <a:xfrm>
            <a:off x="76962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</a:p>
        </p:txBody>
      </p:sp>
      <p:pic>
        <p:nvPicPr>
          <p:cNvPr id="220" name="Shape 2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76800" y="3886200"/>
            <a:ext cx="3521967" cy="264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Shape 2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535" y="5902541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Shape 222"/>
          <p:cNvSpPr/>
          <p:nvPr/>
        </p:nvSpPr>
        <p:spPr>
          <a:xfrm>
            <a:off x="3370107" y="6394685"/>
            <a:ext cx="1617750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title"/>
          </p:nvPr>
        </p:nvSpPr>
        <p:spPr>
          <a:xfrm>
            <a:off x="26863" y="533400"/>
            <a:ext cx="89916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292934"/>
              </a:buClr>
              <a:buSzPct val="25000"/>
              <a:buFont typeface="Arial"/>
              <a:buNone/>
            </a:pPr>
            <a:r>
              <a:rPr lang="en-US" sz="3600" b="1" i="0" u="none" strike="noStrike" cap="none" dirty="0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rPr>
              <a:t>Concerns Based Adoption Model </a:t>
            </a:r>
            <a:r>
              <a:rPr lang="en-US" sz="3600" b="1" i="0" u="sng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CBAM</a:t>
            </a:r>
            <a:r>
              <a:rPr lang="en-US" sz="3600" b="1" i="0" u="none" strike="noStrike" cap="none" dirty="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en-US" sz="3600" b="1" i="0" u="none" strike="noStrike" cap="none" dirty="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800" b="1" i="0" u="none" strike="noStrike" cap="none" dirty="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rPr>
              <a:t>(Hall &amp; </a:t>
            </a:r>
            <a:r>
              <a:rPr lang="en-US" sz="1800" b="1" i="0" u="none" strike="noStrike" cap="none" dirty="0" err="1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rPr>
              <a:t>Hord</a:t>
            </a:r>
            <a:r>
              <a:rPr lang="en-US" sz="1800" b="1" i="0" u="none" strike="noStrike" cap="none" dirty="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rPr>
              <a:t>, 2001)</a:t>
            </a:r>
          </a:p>
        </p:txBody>
      </p:sp>
      <p:sp>
        <p:nvSpPr>
          <p:cNvPr id="228" name="Shape 228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</a:p>
        </p:txBody>
      </p:sp>
      <p:sp>
        <p:nvSpPr>
          <p:cNvPr id="229" name="Shape 229"/>
          <p:cNvSpPr/>
          <p:nvPr/>
        </p:nvSpPr>
        <p:spPr>
          <a:xfrm>
            <a:off x="3262636" y="6601143"/>
            <a:ext cx="2658100" cy="2616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http://www.sedl.org/cbam/cbam-916.jpg</a:t>
            </a:r>
          </a:p>
        </p:txBody>
      </p:sp>
      <p:sp>
        <p:nvSpPr>
          <p:cNvPr id="230" name="Shape 230"/>
          <p:cNvSpPr txBox="1">
            <a:spLocks noGrp="1"/>
          </p:cNvSpPr>
          <p:nvPr>
            <p:ph type="body" idx="1"/>
          </p:nvPr>
        </p:nvSpPr>
        <p:spPr>
          <a:xfrm>
            <a:off x="304799" y="1524000"/>
            <a:ext cx="8713663" cy="487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5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Understanding </a:t>
            </a:r>
            <a:r>
              <a:rPr lang="en-US" sz="2405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teachers possible concerns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5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related to an innovative</a:t>
            </a:r>
            <a:endParaRPr sz="222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Clr>
                <a:schemeClr val="accent1"/>
              </a:buClr>
              <a:buSzPct val="85772"/>
              <a:buFont typeface="Arial"/>
              <a:buChar char="•"/>
            </a:pPr>
            <a:r>
              <a:rPr lang="en-US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Me!</a:t>
            </a:r>
          </a:p>
          <a:p>
            <a:pPr marL="457200" marR="0" lvl="1" indent="-190500" algn="l" rtl="0">
              <a:lnSpc>
                <a:spcPct val="90000"/>
              </a:lnSpc>
              <a:spcBef>
                <a:spcPts val="370"/>
              </a:spcBef>
              <a:spcAft>
                <a:spcPts val="0"/>
              </a:spcAft>
              <a:buClr>
                <a:schemeClr val="accent1"/>
              </a:buClr>
              <a:buSzPct val="82763"/>
              <a:buFont typeface="Arial"/>
              <a:buChar char="•"/>
            </a:pPr>
            <a:r>
              <a:rPr lang="en-US" sz="18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Awareness – not concerned about it</a:t>
            </a:r>
          </a:p>
          <a:p>
            <a:pPr marL="457200" marR="0" lvl="1" indent="-190500" algn="l" rtl="0">
              <a:lnSpc>
                <a:spcPct val="90000"/>
              </a:lnSpc>
              <a:spcBef>
                <a:spcPts val="370"/>
              </a:spcBef>
              <a:spcAft>
                <a:spcPts val="0"/>
              </a:spcAft>
              <a:buClr>
                <a:schemeClr val="accent1"/>
              </a:buClr>
              <a:buSzPct val="82763"/>
              <a:buFont typeface="Arial"/>
              <a:buChar char="•"/>
            </a:pPr>
            <a:r>
              <a:rPr lang="en-US" sz="18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Informational – know more about it</a:t>
            </a:r>
          </a:p>
          <a:p>
            <a:pPr marL="457200" marR="0" lvl="1" indent="-190500" algn="l" rtl="0">
              <a:lnSpc>
                <a:spcPct val="90000"/>
              </a:lnSpc>
              <a:spcBef>
                <a:spcPts val="370"/>
              </a:spcBef>
              <a:spcAft>
                <a:spcPts val="0"/>
              </a:spcAft>
              <a:buClr>
                <a:schemeClr val="accent1"/>
              </a:buClr>
              <a:buSzPct val="82763"/>
              <a:buFont typeface="Arial"/>
              <a:buChar char="•"/>
            </a:pPr>
            <a:r>
              <a:rPr lang="en-US" sz="18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Personal – </a:t>
            </a:r>
            <a:r>
              <a:rPr lang="en-US" sz="185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effect </a:t>
            </a:r>
            <a:r>
              <a:rPr lang="en-US" sz="18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 </a:t>
            </a:r>
            <a:r>
              <a:rPr lang="en-US" sz="185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 and the changes that I need to make</a:t>
            </a:r>
            <a:endParaRPr lang="en-US" sz="185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-190500" algn="l" rtl="0">
              <a:lnSpc>
                <a:spcPct val="90000"/>
              </a:lnSpc>
              <a:spcBef>
                <a:spcPts val="370"/>
              </a:spcBef>
              <a:spcAft>
                <a:spcPts val="0"/>
              </a:spcAft>
              <a:buClr>
                <a:schemeClr val="accent1"/>
              </a:buClr>
              <a:buSzPct val="82763"/>
              <a:buFont typeface="Arial"/>
              <a:buNone/>
            </a:pPr>
            <a:endParaRPr sz="185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Clr>
                <a:schemeClr val="accent1"/>
              </a:buClr>
              <a:buSzPct val="85772"/>
              <a:buFont typeface="Arial"/>
              <a:buChar char="•"/>
            </a:pPr>
            <a:r>
              <a:rPr lang="en-US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It!</a:t>
            </a:r>
          </a:p>
          <a:p>
            <a:pPr marL="457200" marR="0" lvl="1" indent="-190500" algn="l" rtl="0">
              <a:lnSpc>
                <a:spcPct val="90000"/>
              </a:lnSpc>
              <a:spcBef>
                <a:spcPts val="370"/>
              </a:spcBef>
              <a:spcAft>
                <a:spcPts val="0"/>
              </a:spcAft>
              <a:buClr>
                <a:schemeClr val="accent1"/>
              </a:buClr>
              <a:buSzPct val="82763"/>
              <a:buFont typeface="Arial"/>
              <a:buChar char="•"/>
            </a:pPr>
            <a:r>
              <a:rPr lang="en-US" sz="18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Management – time </a:t>
            </a:r>
            <a:r>
              <a:rPr lang="en-US" sz="185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</a:t>
            </a:r>
            <a:r>
              <a:rPr lang="en-US" sz="18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preparation</a:t>
            </a:r>
          </a:p>
          <a:p>
            <a:pPr marL="457200" marR="0" lvl="1" indent="-190500" algn="l" rtl="0">
              <a:lnSpc>
                <a:spcPct val="90000"/>
              </a:lnSpc>
              <a:spcBef>
                <a:spcPts val="370"/>
              </a:spcBef>
              <a:spcAft>
                <a:spcPts val="0"/>
              </a:spcAft>
              <a:buClr>
                <a:schemeClr val="accent1"/>
              </a:buClr>
              <a:buSzPct val="82763"/>
              <a:buFont typeface="Arial"/>
              <a:buChar char="•"/>
            </a:pPr>
            <a:r>
              <a:rPr lang="en-US" sz="18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Consequence – </a:t>
            </a:r>
            <a:r>
              <a:rPr lang="en-US" sz="185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effect on learners</a:t>
            </a:r>
            <a:r>
              <a:rPr lang="en-US" sz="18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how to refine </a:t>
            </a:r>
            <a:r>
              <a:rPr lang="en-US" sz="185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for potential impact</a:t>
            </a:r>
            <a:endParaRPr lang="en-US" sz="185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74320" marR="0" lvl="1" indent="-7620" algn="l" rtl="0">
              <a:lnSpc>
                <a:spcPct val="90000"/>
              </a:lnSpc>
              <a:spcBef>
                <a:spcPts val="37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185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lnSpc>
                <a:spcPct val="90000"/>
              </a:lnSpc>
              <a:spcBef>
                <a:spcPts val="444"/>
              </a:spcBef>
              <a:spcAft>
                <a:spcPts val="0"/>
              </a:spcAft>
              <a:buClr>
                <a:schemeClr val="accent1"/>
              </a:buClr>
              <a:buSzPct val="85772"/>
              <a:buFont typeface="Arial"/>
              <a:buChar char="•"/>
            </a:pPr>
            <a:r>
              <a:rPr lang="en-US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Us!</a:t>
            </a:r>
          </a:p>
          <a:p>
            <a:pPr marL="457200" marR="0" lvl="1" indent="-190500" algn="l" rtl="0">
              <a:lnSpc>
                <a:spcPct val="90000"/>
              </a:lnSpc>
              <a:spcBef>
                <a:spcPts val="370"/>
              </a:spcBef>
              <a:spcAft>
                <a:spcPts val="0"/>
              </a:spcAft>
              <a:buClr>
                <a:schemeClr val="accent1"/>
              </a:buClr>
              <a:buSzPct val="82763"/>
              <a:buFont typeface="Arial"/>
              <a:buChar char="•"/>
            </a:pPr>
            <a:r>
              <a:rPr lang="en-US" sz="18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Collaboration – relate my work with others work</a:t>
            </a:r>
          </a:p>
          <a:p>
            <a:pPr marL="457200" marR="0" lvl="1" indent="-190500" algn="l" rtl="0">
              <a:lnSpc>
                <a:spcPct val="90000"/>
              </a:lnSpc>
              <a:spcBef>
                <a:spcPts val="370"/>
              </a:spcBef>
              <a:spcAft>
                <a:spcPts val="0"/>
              </a:spcAft>
              <a:buClr>
                <a:schemeClr val="accent1"/>
              </a:buClr>
              <a:buSzPct val="82763"/>
              <a:buFont typeface="Arial"/>
              <a:buChar char="•"/>
            </a:pPr>
            <a:r>
              <a:rPr lang="en-US" sz="18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Refocusing – ideas to improve innovation</a:t>
            </a:r>
          </a:p>
          <a:p>
            <a:pPr marL="182880" marR="0" lvl="0" indent="-182880" algn="l" rtl="0">
              <a:lnSpc>
                <a:spcPct val="90000"/>
              </a:lnSpc>
              <a:spcBef>
                <a:spcPts val="444"/>
              </a:spcBef>
              <a:buClr>
                <a:schemeClr val="accent1"/>
              </a:buClr>
              <a:buSzPct val="85772"/>
              <a:buFont typeface="Arial"/>
              <a:buNone/>
            </a:pPr>
            <a:endParaRPr sz="222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>
            <a:spLocks noGrp="1"/>
          </p:cNvSpPr>
          <p:nvPr>
            <p:ph type="title"/>
          </p:nvPr>
        </p:nvSpPr>
        <p:spPr>
          <a:xfrm>
            <a:off x="18535" y="354729"/>
            <a:ext cx="91440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D2533C"/>
              </a:buClr>
              <a:buSzPct val="25000"/>
              <a:buFont typeface="Arial"/>
              <a:buNone/>
            </a:pPr>
            <a:r>
              <a:rPr lang="en-US" sz="3600" b="1" i="0" u="none" strike="noStrike" cap="none" dirty="0">
                <a:solidFill>
                  <a:srgbClr val="D2533C"/>
                </a:solidFill>
                <a:latin typeface="Arial"/>
                <a:ea typeface="Arial"/>
                <a:cs typeface="Arial"/>
                <a:sym typeface="Arial"/>
              </a:rPr>
              <a:t>Concerns Based Adoption Model </a:t>
            </a:r>
            <a:r>
              <a:rPr lang="en-US" sz="3200" b="0" i="0" u="none" strike="noStrike" cap="none" dirty="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3200" b="0" i="0" u="sng" strike="noStrike" cap="none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CBAM</a:t>
            </a:r>
            <a:r>
              <a:rPr lang="en-US" sz="3200" b="0" i="0" u="none" strike="noStrike" cap="none" dirty="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</a:p>
        </p:txBody>
      </p:sp>
      <p:sp>
        <p:nvSpPr>
          <p:cNvPr id="237" name="Shape 237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</a:p>
        </p:txBody>
      </p:sp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152400" y="1345328"/>
            <a:ext cx="8763000" cy="487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All interviewees were aligned with one or more level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Level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r>
              <a:rPr lang="en-US" sz="2400" b="0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Key Concern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              </a:t>
            </a:r>
            <a:r>
              <a:rPr lang="en-US" sz="2400" b="0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Totals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0     Personal Awareness 	            9%  10 interviewees 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1     Personal Informational  	           29%  31 interviewees 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2     Personal 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Effect 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 me		  4%    4 interviewees 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3     Innovation UDL Management 	23%  25 interviewees 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4     Innovation Consequence 		12%  13 interviewees 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5     Us Collaboration			14%  15 interviewees  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6     Us Refocusing of innovation	  9%  10 interviewees 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spcBef>
                <a:spcPts val="480"/>
              </a:spcBef>
              <a:buClr>
                <a:schemeClr val="accent1"/>
              </a:buClr>
              <a:buSzPct val="85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9" name="Shape 2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535" y="5902541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Shape 240"/>
          <p:cNvSpPr/>
          <p:nvPr/>
        </p:nvSpPr>
        <p:spPr>
          <a:xfrm>
            <a:off x="3370107" y="6394685"/>
            <a:ext cx="1617750" cy="3077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 txBox="1">
            <a:spLocks noGrp="1"/>
          </p:cNvSpPr>
          <p:nvPr>
            <p:ph type="title"/>
          </p:nvPr>
        </p:nvSpPr>
        <p:spPr>
          <a:xfrm>
            <a:off x="315171" y="405386"/>
            <a:ext cx="8164557" cy="708467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Cambria"/>
              <a:buNone/>
            </a:pPr>
            <a:r>
              <a:rPr lang="en-US"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Demographics</a:t>
            </a:r>
          </a:p>
        </p:txBody>
      </p:sp>
      <p:sp>
        <p:nvSpPr>
          <p:cNvPr id="247" name="Shape 247"/>
          <p:cNvSpPr txBox="1">
            <a:spLocks noGrp="1"/>
          </p:cNvSpPr>
          <p:nvPr>
            <p:ph type="body" idx="1"/>
          </p:nvPr>
        </p:nvSpPr>
        <p:spPr>
          <a:xfrm>
            <a:off x="1219200" y="1113853"/>
            <a:ext cx="6619028" cy="52943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5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FULL SAMPLE: 	77 Teachers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22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Gender		</a:t>
            </a:r>
            <a:r>
              <a:rPr lang="en-US" sz="222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Female</a:t>
            </a: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51</a:t>
            </a:r>
          </a:p>
          <a:p>
            <a:pPr marL="0" marR="0" lvl="0" indent="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r>
              <a:rPr lang="en-US" sz="222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Male</a:t>
            </a: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24</a:t>
            </a:r>
          </a:p>
          <a:p>
            <a:pPr marL="0" marR="0" lvl="0" indent="0" algn="l" rtl="0">
              <a:lnSpc>
                <a:spcPct val="80000"/>
              </a:lnSpc>
              <a:spcBef>
                <a:spcPts val="800"/>
              </a:spcBef>
              <a:spcAft>
                <a:spcPts val="60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r>
              <a:rPr lang="en-US" sz="222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Gender </a:t>
            </a: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Queer	  1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r>
              <a:rPr lang="en-US" sz="222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N</a:t>
            </a: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/A 	              1</a:t>
            </a: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</a:p>
          <a:p>
            <a:pPr marL="0" marR="0" lvl="0" indent="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Age			</a:t>
            </a:r>
            <a:r>
              <a:rPr lang="en-US" sz="222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Average</a:t>
            </a: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45</a:t>
            </a:r>
          </a:p>
          <a:p>
            <a:pPr marL="0" marR="0" lvl="0" indent="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r>
              <a:rPr lang="en-US" sz="222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Median</a:t>
            </a: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45</a:t>
            </a:r>
          </a:p>
          <a:p>
            <a:pPr marL="0" marR="0" lvl="0" indent="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22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Years teaching	Average	13</a:t>
            </a:r>
          </a:p>
          <a:p>
            <a:pPr marL="0" marR="0" lvl="0" indent="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Years at Institution	Average	  9</a:t>
            </a:r>
          </a:p>
          <a:p>
            <a:pPr marL="0" marR="0" lvl="0" indent="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22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Course Load	</a:t>
            </a:r>
            <a:r>
              <a:rPr lang="en-US" sz="222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Full-time	60</a:t>
            </a:r>
          </a:p>
          <a:p>
            <a:pPr marL="0" marR="0" lvl="0" indent="0" algn="l" rtl="0">
              <a:lnSpc>
                <a:spcPct val="80000"/>
              </a:lnSpc>
              <a:spcBef>
                <a:spcPts val="444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r>
              <a:rPr lang="en-US" sz="222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Part</a:t>
            </a: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-time	14</a:t>
            </a:r>
          </a:p>
          <a:p>
            <a:pPr marL="0" marR="0" lvl="0" indent="0" algn="l" rtl="0">
              <a:lnSpc>
                <a:spcPct val="80000"/>
              </a:lnSpc>
              <a:spcBef>
                <a:spcPts val="444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r>
              <a:rPr lang="en-US" sz="222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Unknown</a:t>
            </a:r>
            <a:r>
              <a:rPr lang="en-US" sz="222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  3</a:t>
            </a:r>
          </a:p>
        </p:txBody>
      </p:sp>
      <p:sp>
        <p:nvSpPr>
          <p:cNvPr id="248" name="Shape 248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</a:p>
        </p:txBody>
      </p:sp>
      <p:pic>
        <p:nvPicPr>
          <p:cNvPr id="249" name="Shape 2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746" y="5867400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Shape 250"/>
          <p:cNvSpPr/>
          <p:nvPr/>
        </p:nvSpPr>
        <p:spPr>
          <a:xfrm>
            <a:off x="3494800" y="6492946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  <p:pic>
        <p:nvPicPr>
          <p:cNvPr id="251" name="Shape 2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45785" y="433354"/>
            <a:ext cx="1327093" cy="1327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title"/>
          </p:nvPr>
        </p:nvSpPr>
        <p:spPr>
          <a:xfrm>
            <a:off x="152400" y="381000"/>
            <a:ext cx="8229600" cy="685799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Cambria"/>
              <a:buNone/>
            </a:pPr>
            <a:r>
              <a:rPr lang="en-US"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Departments Sampled - 36</a:t>
            </a:r>
          </a:p>
        </p:txBody>
      </p:sp>
      <p:sp>
        <p:nvSpPr>
          <p:cNvPr id="258" name="Shape 258"/>
          <p:cNvSpPr txBox="1">
            <a:spLocks noGrp="1"/>
          </p:cNvSpPr>
          <p:nvPr>
            <p:ph type="body" idx="1"/>
          </p:nvPr>
        </p:nvSpPr>
        <p:spPr>
          <a:xfrm>
            <a:off x="152400" y="990600"/>
            <a:ext cx="8991600" cy="643706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Teachers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9	</a:t>
            </a:r>
            <a:r>
              <a:rPr lang="en-US" sz="2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English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8	Humanities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7	French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rPr>
              <a:t>  4	Chemistry, Math</a:t>
            </a:r>
            <a:r>
              <a:rPr lang="en-US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3	Biology, </a:t>
            </a:r>
            <a:r>
              <a:rPr lang="en-US" sz="22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Nursing</a:t>
            </a:r>
            <a:r>
              <a:rPr lang="en-US" sz="2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Phys</a:t>
            </a:r>
            <a:r>
              <a:rPr lang="en-US" sz="2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Ed.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00" b="0" i="0" u="none" strike="noStrike" cap="none" dirty="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rPr>
              <a:t>  2	Dental Hygiene, Educational Psychology, Continuing Studies  – 	(Project Management, Spanish, EAP), Liberal Arts, Library,	Medicine/Pathology, Sociology,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1	Computer Science, Industrial Design, Fine Arts, North/South, 	CRLT, Political Science, Psychology, Photography, Social 	Science/Ethics, Religious Studies, Business, Information &amp; 	Library Technology, Publication Design/Hypermedia, Visual 	Arts, Illustration &amp; Design, Education, History, Occupational 	Therapy, Bio-resource Engineering.</a:t>
            </a: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80"/>
              </a:spcBef>
              <a:buClr>
                <a:schemeClr val="accent1"/>
              </a:buClr>
              <a:buSzPct val="25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9" name="Shape 259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</a:p>
        </p:txBody>
      </p:sp>
      <p:pic>
        <p:nvPicPr>
          <p:cNvPr id="260" name="Shape 2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746" y="5867400"/>
            <a:ext cx="588853" cy="9554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>
            <a:spLocks noGrp="1"/>
          </p:cNvSpPr>
          <p:nvPr>
            <p:ph type="title"/>
          </p:nvPr>
        </p:nvSpPr>
        <p:spPr>
          <a:xfrm>
            <a:off x="381000" y="352352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Main Themes</a:t>
            </a:r>
          </a:p>
        </p:txBody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8229600" cy="5257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323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Desire For</a:t>
            </a:r>
          </a:p>
          <a:p>
            <a:pPr marL="457200" marR="0" lvl="1" indent="-190500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Clr>
                <a:schemeClr val="accent1"/>
              </a:buClr>
              <a:buSzPct val="85386"/>
              <a:buFont typeface="Arial"/>
              <a:buChar char="•"/>
            </a:pPr>
            <a:r>
              <a:rPr lang="en-US" sz="221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Knowledge</a:t>
            </a:r>
          </a:p>
          <a:p>
            <a:pPr marL="731520" marR="0" lvl="2" indent="-185419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Clr>
                <a:schemeClr val="accent1"/>
              </a:buClr>
              <a:buSzPct val="90409"/>
              <a:buFont typeface="Arial"/>
              <a:buChar char="•"/>
            </a:pPr>
            <a:r>
              <a:rPr lang="en-US" sz="221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About UDL and Pedagogy</a:t>
            </a:r>
          </a:p>
          <a:p>
            <a:pPr marL="731520" marR="0" lvl="2" indent="-185419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Clr>
                <a:schemeClr val="accent1"/>
              </a:buClr>
              <a:buSzPct val="90409"/>
              <a:buFont typeface="Arial"/>
              <a:buChar char="•"/>
            </a:pPr>
            <a:r>
              <a:rPr lang="en-US" sz="221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Variability of </a:t>
            </a:r>
            <a:r>
              <a:rPr lang="en-US" sz="221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students</a:t>
            </a:r>
          </a:p>
          <a:p>
            <a:pPr marL="457200" marR="0" lvl="1" indent="-190500" algn="l" rtl="0">
              <a:lnSpc>
                <a:spcPct val="90000"/>
              </a:lnSpc>
              <a:spcBef>
                <a:spcPts val="1042"/>
              </a:spcBef>
              <a:spcAft>
                <a:spcPts val="0"/>
              </a:spcAft>
              <a:buClr>
                <a:schemeClr val="accent1"/>
              </a:buClr>
              <a:buSzPct val="85386"/>
              <a:buFont typeface="Arial"/>
              <a:buChar char="•"/>
            </a:pPr>
            <a:r>
              <a:rPr lang="en-US" sz="221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Training</a:t>
            </a:r>
          </a:p>
          <a:p>
            <a:pPr marL="731520" marR="0" lvl="2" indent="-185419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Clr>
                <a:schemeClr val="accent1"/>
              </a:buClr>
              <a:buSzPct val="90409"/>
              <a:buFont typeface="Arial"/>
              <a:buChar char="•"/>
            </a:pPr>
            <a:r>
              <a:rPr lang="en-US" sz="221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Post-Secondary pedagogy</a:t>
            </a:r>
          </a:p>
          <a:p>
            <a:pPr marL="731520" marR="0" lvl="2" indent="-185419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Clr>
                <a:schemeClr val="accent1"/>
              </a:buClr>
              <a:buSzPct val="90409"/>
              <a:buFont typeface="Arial"/>
              <a:buChar char="•"/>
            </a:pPr>
            <a:r>
              <a:rPr lang="en-US" sz="221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Professional Development</a:t>
            </a:r>
          </a:p>
          <a:p>
            <a:pPr marL="457200" marR="0" lvl="1" indent="-190500" algn="l" rtl="0">
              <a:lnSpc>
                <a:spcPct val="90000"/>
              </a:lnSpc>
              <a:spcBef>
                <a:spcPts val="1042"/>
              </a:spcBef>
              <a:spcAft>
                <a:spcPts val="0"/>
              </a:spcAft>
              <a:buClr>
                <a:schemeClr val="accent1"/>
              </a:buClr>
              <a:buSzPct val="85386"/>
              <a:buFont typeface="Arial"/>
              <a:buChar char="•"/>
            </a:pPr>
            <a:r>
              <a:rPr lang="en-US" sz="221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Support System</a:t>
            </a:r>
          </a:p>
          <a:p>
            <a:pPr marL="731520" marR="0" lvl="2" indent="-185419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Clr>
                <a:schemeClr val="accent1"/>
              </a:buClr>
              <a:buSzPct val="90409"/>
              <a:buFont typeface="Arial"/>
              <a:buChar char="•"/>
            </a:pPr>
            <a:r>
              <a:rPr lang="en-US" sz="221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Communities of Practice/Faculty Learning Communities</a:t>
            </a:r>
          </a:p>
          <a:p>
            <a:pPr marL="731520" marR="0" lvl="2" indent="-185419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Clr>
                <a:schemeClr val="accent1"/>
              </a:buClr>
              <a:buSzPct val="90409"/>
              <a:buFont typeface="Arial"/>
              <a:buChar char="•"/>
            </a:pPr>
            <a:r>
              <a:rPr lang="en-US" sz="221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Institutional Support</a:t>
            </a:r>
          </a:p>
          <a:p>
            <a:pPr marL="457200" marR="0" lvl="1" indent="-190500" algn="l" rtl="0">
              <a:lnSpc>
                <a:spcPct val="90000"/>
              </a:lnSpc>
              <a:spcBef>
                <a:spcPts val="1042"/>
              </a:spcBef>
              <a:spcAft>
                <a:spcPts val="0"/>
              </a:spcAft>
              <a:buClr>
                <a:schemeClr val="accent1"/>
              </a:buClr>
              <a:buSzPct val="85386"/>
              <a:buFont typeface="Arial"/>
              <a:buChar char="•"/>
            </a:pPr>
            <a:r>
              <a:rPr lang="en-US" sz="221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Technology</a:t>
            </a:r>
          </a:p>
          <a:p>
            <a:pPr marL="731520" marR="0" lvl="2" indent="-185419" algn="l" rtl="0">
              <a:lnSpc>
                <a:spcPct val="90000"/>
              </a:lnSpc>
              <a:spcBef>
                <a:spcPts val="442"/>
              </a:spcBef>
              <a:spcAft>
                <a:spcPts val="0"/>
              </a:spcAft>
              <a:buClr>
                <a:schemeClr val="accent1"/>
              </a:buClr>
              <a:buSzPct val="90409"/>
              <a:buFont typeface="Arial"/>
              <a:buChar char="•"/>
            </a:pPr>
            <a:r>
              <a:rPr lang="en-US" sz="221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Information and Communication Technologies</a:t>
            </a:r>
          </a:p>
          <a:p>
            <a:pPr marL="731520" marR="0" lvl="2" indent="-185419" algn="l" rtl="0">
              <a:lnSpc>
                <a:spcPct val="90000"/>
              </a:lnSpc>
              <a:spcBef>
                <a:spcPts val="442"/>
              </a:spcBef>
              <a:buClr>
                <a:schemeClr val="accent1"/>
              </a:buClr>
              <a:buSzPct val="90409"/>
              <a:buFont typeface="Arial"/>
              <a:buChar char="•"/>
            </a:pPr>
            <a:r>
              <a:rPr lang="en-US" sz="221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Assistive Technologies</a:t>
            </a:r>
          </a:p>
        </p:txBody>
      </p:sp>
      <p:sp>
        <p:nvSpPr>
          <p:cNvPr id="267" name="Shape 267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</a:p>
        </p:txBody>
      </p:sp>
      <p:pic>
        <p:nvPicPr>
          <p:cNvPr id="268" name="Shape 26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69224" y="1752600"/>
            <a:ext cx="1584175" cy="15923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>
            <a:spLocks noGrp="1"/>
          </p:cNvSpPr>
          <p:nvPr>
            <p:ph type="title"/>
          </p:nvPr>
        </p:nvSpPr>
        <p:spPr>
          <a:xfrm>
            <a:off x="315171" y="501702"/>
            <a:ext cx="8229600" cy="6870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Implementing UDL</a:t>
            </a:r>
          </a:p>
        </p:txBody>
      </p:sp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1295400" y="1295400"/>
            <a:ext cx="8266457" cy="5714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5" b="1" i="0" u="none" strike="noStrike" cap="none" dirty="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185" b="1" i="0" u="none" strike="noStrike" cap="none" dirty="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rPr>
              <a:t>Facilitators</a:t>
            </a:r>
            <a:r>
              <a:rPr lang="en-US" sz="3185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5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69% </a:t>
            </a:r>
            <a:r>
              <a:rPr lang="en-US" sz="2405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Support System</a:t>
            </a:r>
            <a:r>
              <a:rPr lang="en-US" sz="2405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9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  </a:t>
            </a:r>
          </a:p>
          <a:p>
            <a:pPr marL="457200" marR="0" lvl="1" indent="-190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2875"/>
              <a:buFont typeface="Arial"/>
              <a:buChar char="•"/>
            </a:pPr>
            <a:r>
              <a:rPr lang="en-US" sz="19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45%   Teachers’ Community 			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390"/>
              </a:spcBef>
              <a:spcAft>
                <a:spcPts val="0"/>
              </a:spcAft>
              <a:buClr>
                <a:schemeClr val="accent1"/>
              </a:buClr>
              <a:buSzPct val="82875"/>
              <a:buFont typeface="Arial"/>
              <a:buChar char="•"/>
            </a:pPr>
            <a:r>
              <a:rPr lang="en-US" sz="19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43%   School Support				</a:t>
            </a:r>
          </a:p>
          <a:p>
            <a:pPr marL="0" marR="0" lvl="0" indent="0" algn="l" rtl="0">
              <a:lnSpc>
                <a:spcPct val="80000"/>
              </a:lnSpc>
              <a:spcBef>
                <a:spcPts val="481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5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64% </a:t>
            </a:r>
            <a:r>
              <a:rPr lang="en-US" sz="2405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Knowledge</a:t>
            </a:r>
            <a:r>
              <a:rPr lang="en-US" sz="19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		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390"/>
              </a:spcBef>
              <a:spcAft>
                <a:spcPts val="0"/>
              </a:spcAft>
              <a:buClr>
                <a:schemeClr val="accent1"/>
              </a:buClr>
              <a:buSzPct val="82875"/>
              <a:buFont typeface="Arial"/>
              <a:buChar char="•"/>
            </a:pPr>
            <a:r>
              <a:rPr lang="en-US" sz="19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56%   Practical UDL				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390"/>
              </a:spcBef>
              <a:spcAft>
                <a:spcPts val="0"/>
              </a:spcAft>
              <a:buClr>
                <a:schemeClr val="accent1"/>
              </a:buClr>
              <a:buSzPct val="82875"/>
              <a:buFont typeface="Arial"/>
              <a:buChar char="•"/>
            </a:pPr>
            <a:r>
              <a:rPr lang="en-US" sz="19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31%   Diversity of learners				</a:t>
            </a:r>
          </a:p>
          <a:p>
            <a:pPr marL="0" marR="0" lvl="0" indent="0" algn="l" rtl="0">
              <a:lnSpc>
                <a:spcPct val="80000"/>
              </a:lnSpc>
              <a:spcBef>
                <a:spcPts val="1081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5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40% </a:t>
            </a:r>
            <a:r>
              <a:rPr lang="en-US" sz="2405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Training</a:t>
            </a:r>
            <a:r>
              <a:rPr lang="en-US" sz="195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9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	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390"/>
              </a:spcBef>
              <a:spcAft>
                <a:spcPts val="0"/>
              </a:spcAft>
              <a:buClr>
                <a:schemeClr val="accent1"/>
              </a:buClr>
              <a:buSzPct val="82875"/>
              <a:buFont typeface="Arial"/>
              <a:buChar char="•"/>
            </a:pPr>
            <a:r>
              <a:rPr lang="en-US" sz="19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31%   Professional Development			</a:t>
            </a:r>
          </a:p>
          <a:p>
            <a:pPr marL="0" marR="0" lvl="0" indent="0" algn="l" rtl="0">
              <a:lnSpc>
                <a:spcPct val="80000"/>
              </a:lnSpc>
              <a:spcBef>
                <a:spcPts val="1281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5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39% </a:t>
            </a:r>
            <a:r>
              <a:rPr lang="en-US" sz="2405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Environment	</a:t>
            </a:r>
            <a:r>
              <a:rPr lang="en-US" sz="19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	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390"/>
              </a:spcBef>
              <a:spcAft>
                <a:spcPts val="0"/>
              </a:spcAft>
              <a:buClr>
                <a:schemeClr val="accent1"/>
              </a:buClr>
              <a:buSzPct val="82875"/>
              <a:buFont typeface="Arial"/>
              <a:buChar char="•"/>
            </a:pPr>
            <a:r>
              <a:rPr lang="en-US" sz="19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25%   Student/teacher Interactions				</a:t>
            </a:r>
          </a:p>
          <a:p>
            <a:pPr marL="0" marR="0" lvl="0" indent="0" algn="l" rtl="0">
              <a:lnSpc>
                <a:spcPct val="80000"/>
              </a:lnSpc>
              <a:spcBef>
                <a:spcPts val="1281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5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38% </a:t>
            </a:r>
            <a:r>
              <a:rPr lang="en-US" sz="2405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Technology</a:t>
            </a:r>
            <a:r>
              <a:rPr lang="en-US" sz="195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9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	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390"/>
              </a:spcBef>
              <a:spcAft>
                <a:spcPts val="0"/>
              </a:spcAft>
              <a:buClr>
                <a:schemeClr val="accent1"/>
              </a:buClr>
              <a:buSzPct val="82875"/>
              <a:buFont typeface="Arial"/>
              <a:buChar char="•"/>
            </a:pPr>
            <a:r>
              <a:rPr lang="en-US" sz="19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31%   Better/More ICTs					</a:t>
            </a:r>
          </a:p>
          <a:p>
            <a:pPr marL="0" marR="0" lvl="0" indent="0" algn="l" rtl="0">
              <a:lnSpc>
                <a:spcPct val="80000"/>
              </a:lnSpc>
              <a:spcBef>
                <a:spcPts val="1281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5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24% </a:t>
            </a:r>
            <a:r>
              <a:rPr lang="en-US" sz="2405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Flexibility </a:t>
            </a:r>
            <a:r>
              <a:rPr lang="en-US" sz="19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1007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</a:t>
            </a:r>
          </a:p>
        </p:txBody>
      </p:sp>
      <p:sp>
        <p:nvSpPr>
          <p:cNvPr id="276" name="Shape 276"/>
          <p:cNvSpPr txBox="1">
            <a:spLocks noGrp="1"/>
          </p:cNvSpPr>
          <p:nvPr>
            <p:ph type="sldNum" idx="12"/>
          </p:nvPr>
        </p:nvSpPr>
        <p:spPr>
          <a:xfrm>
            <a:off x="7315200" y="0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</a:p>
        </p:txBody>
      </p:sp>
      <p:pic>
        <p:nvPicPr>
          <p:cNvPr id="277" name="Shape 27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62800" y="533400"/>
            <a:ext cx="1371599" cy="10265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Shape 27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746" y="5867400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Shape 279"/>
          <p:cNvSpPr/>
          <p:nvPr/>
        </p:nvSpPr>
        <p:spPr>
          <a:xfrm>
            <a:off x="3494800" y="6492946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  <p:sp>
        <p:nvSpPr>
          <p:cNvPr id="2" name="Rectangular Callout 1"/>
          <p:cNvSpPr/>
          <p:nvPr/>
        </p:nvSpPr>
        <p:spPr>
          <a:xfrm>
            <a:off x="6143171" y="1895929"/>
            <a:ext cx="2039257" cy="1143000"/>
          </a:xfrm>
          <a:prstGeom prst="wedgeRectCallout">
            <a:avLst>
              <a:gd name="adj1" fmla="val -51972"/>
              <a:gd name="adj2" fmla="val 8948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Your thoughts?</a:t>
            </a:r>
            <a:endParaRPr lang="en-US" sz="24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title"/>
          </p:nvPr>
        </p:nvSpPr>
        <p:spPr>
          <a:xfrm>
            <a:off x="228600" y="274637"/>
            <a:ext cx="87630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Facilitators</a:t>
            </a:r>
          </a:p>
        </p:txBody>
      </p:sp>
      <p:sp>
        <p:nvSpPr>
          <p:cNvPr id="285" name="Shape 285"/>
          <p:cNvSpPr txBox="1">
            <a:spLocks noGrp="1"/>
          </p:cNvSpPr>
          <p:nvPr>
            <p:ph type="body" idx="1"/>
          </p:nvPr>
        </p:nvSpPr>
        <p:spPr>
          <a:xfrm>
            <a:off x="438664" y="1254895"/>
            <a:ext cx="7619999" cy="522210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Support System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Teachers’ Community: 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Feedback from teachers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Team work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Exchanges with colleagues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Discussion of ideas with others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Faculty Learning Community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School Support: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Better / More resources / Access centers </a:t>
            </a:r>
          </a:p>
          <a:p>
            <a:pPr marL="182880" marR="0" lvl="0" indent="-182880" algn="l" rtl="0">
              <a:spcBef>
                <a:spcPts val="480"/>
              </a:spcBef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Help in designing material</a:t>
            </a:r>
          </a:p>
        </p:txBody>
      </p:sp>
      <p:sp>
        <p:nvSpPr>
          <p:cNvPr id="286" name="Shape 286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</a:p>
        </p:txBody>
      </p:sp>
      <p:pic>
        <p:nvPicPr>
          <p:cNvPr id="287" name="Shape 28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6177" y="5871648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Shape 288"/>
          <p:cNvSpPr/>
          <p:nvPr/>
        </p:nvSpPr>
        <p:spPr>
          <a:xfrm>
            <a:off x="3180452" y="6324321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  <p:pic>
        <p:nvPicPr>
          <p:cNvPr id="289" name="Shape 28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62800" y="1219200"/>
            <a:ext cx="1430831" cy="1070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ctrTitle"/>
          </p:nvPr>
        </p:nvSpPr>
        <p:spPr>
          <a:xfrm>
            <a:off x="896983" y="1883898"/>
            <a:ext cx="7637417" cy="196378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lvl="0">
              <a:buSzPct val="25000"/>
            </a:pPr>
            <a:r>
              <a:rPr lang="en-US" sz="4000" dirty="0"/>
              <a:t>Enriching Practice: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Supporting </a:t>
            </a:r>
            <a:r>
              <a:rPr lang="en-US" sz="4000" dirty="0"/>
              <a:t>Diversity through Universal Design for Learning</a:t>
            </a:r>
            <a:r>
              <a:rPr lang="en-US" sz="40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4000" b="0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US" sz="4000" b="0" i="0" u="none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Shape 102"/>
          <p:cNvSpPr txBox="1"/>
          <p:nvPr/>
        </p:nvSpPr>
        <p:spPr>
          <a:xfrm>
            <a:off x="6200503" y="4800600"/>
            <a:ext cx="2429692" cy="1319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1800" b="1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Roberta Thomson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Project </a:t>
            </a:r>
            <a:r>
              <a:rPr lang="en-US" sz="1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Coordinator –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UDL-Faculty/Toolkit</a:t>
            </a:r>
            <a:endParaRPr lang="en-US" sz="1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Course </a:t>
            </a:r>
            <a:r>
              <a:rPr lang="en-US" sz="1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Instructor</a:t>
            </a:r>
            <a:endParaRPr lang="en-US"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Shape 103"/>
          <p:cNvSpPr txBox="1"/>
          <p:nvPr/>
        </p:nvSpPr>
        <p:spPr>
          <a:xfrm>
            <a:off x="533400" y="2971800"/>
            <a:ext cx="7426325" cy="181588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en-US" sz="2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AQPC 2016</a:t>
            </a:r>
            <a:endParaRPr sz="28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" name="Shape 1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3400" y="457200"/>
            <a:ext cx="2653937" cy="8229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102"/>
          <p:cNvSpPr txBox="1"/>
          <p:nvPr/>
        </p:nvSpPr>
        <p:spPr>
          <a:xfrm>
            <a:off x="452845" y="4980109"/>
            <a:ext cx="2429692" cy="1319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r>
              <a:rPr lang="en-US" sz="1800" dirty="0"/>
              <a:t>Susie Wileman</a:t>
            </a:r>
          </a:p>
          <a:p>
            <a:r>
              <a:rPr lang="en-CA" sz="1800" dirty="0"/>
              <a:t>Coordinator, Psychologist</a:t>
            </a:r>
          </a:p>
          <a:p>
            <a:r>
              <a:rPr lang="en-CA" sz="1800" dirty="0"/>
              <a:t>Student AccessAbility Centre</a:t>
            </a:r>
          </a:p>
          <a:p>
            <a:r>
              <a:rPr lang="en-US" sz="1800" dirty="0"/>
              <a:t>Dawson College</a:t>
            </a:r>
          </a:p>
        </p:txBody>
      </p:sp>
      <p:sp>
        <p:nvSpPr>
          <p:cNvPr id="7" name="Shape 102"/>
          <p:cNvSpPr txBox="1"/>
          <p:nvPr/>
        </p:nvSpPr>
        <p:spPr>
          <a:xfrm>
            <a:off x="3326674" y="5036222"/>
            <a:ext cx="2429692" cy="16787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Brenda Rowe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dirty="0" smtClean="0">
                <a:solidFill>
                  <a:schemeClr val="dk1"/>
                </a:solidFill>
                <a:ea typeface="Calibri"/>
              </a:rPr>
              <a:t>UDL Pedagogical Consultant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r>
              <a:rPr lang="en-US" sz="1800" b="0" i="0" u="none" strike="noStrike" cap="none" dirty="0" smtClean="0">
                <a:solidFill>
                  <a:schemeClr val="dk1"/>
                </a:solidFill>
                <a:latin typeface="+mn-lt"/>
                <a:ea typeface="Calibri"/>
                <a:cs typeface="Calibri"/>
                <a:sym typeface="Calibri"/>
              </a:rPr>
              <a:t>John Abbott College</a:t>
            </a:r>
            <a:endParaRPr lang="en-US" sz="1800" b="0" i="0" u="none" strike="noStrike" cap="none" dirty="0">
              <a:solidFill>
                <a:schemeClr val="dk1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>
            <a:spLocks noGrp="1"/>
          </p:cNvSpPr>
          <p:nvPr>
            <p:ph type="title"/>
          </p:nvPr>
        </p:nvSpPr>
        <p:spPr>
          <a:xfrm>
            <a:off x="430427" y="304800"/>
            <a:ext cx="8180173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Facilitators</a:t>
            </a:r>
          </a:p>
        </p:txBody>
      </p:sp>
      <p:sp>
        <p:nvSpPr>
          <p:cNvPr id="295" name="Shape 295"/>
          <p:cNvSpPr txBox="1">
            <a:spLocks noGrp="1"/>
          </p:cNvSpPr>
          <p:nvPr>
            <p:ph type="body" idx="1"/>
          </p:nvPr>
        </p:nvSpPr>
        <p:spPr>
          <a:xfrm>
            <a:off x="762000" y="1371600"/>
            <a:ext cx="8610599" cy="5486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805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Knowledge</a:t>
            </a:r>
          </a:p>
          <a:p>
            <a:pPr marL="0" marR="0" lvl="0" indent="0" algn="l" rtl="0">
              <a:lnSpc>
                <a:spcPct val="80000"/>
              </a:lnSpc>
              <a:spcBef>
                <a:spcPts val="462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31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Practical UDL: 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62"/>
              </a:spcBef>
              <a:spcAft>
                <a:spcPts val="0"/>
              </a:spcAft>
              <a:buClr>
                <a:schemeClr val="accent1"/>
              </a:buClr>
              <a:buSzPct val="85369"/>
              <a:buFont typeface="Arial"/>
              <a:buChar char="•"/>
            </a:pPr>
            <a:r>
              <a:rPr lang="en-US" sz="231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Examples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62"/>
              </a:spcBef>
              <a:spcAft>
                <a:spcPts val="0"/>
              </a:spcAft>
              <a:buClr>
                <a:schemeClr val="accent1"/>
              </a:buClr>
              <a:buSzPct val="85369"/>
              <a:buFont typeface="Arial"/>
              <a:buChar char="•"/>
            </a:pPr>
            <a:r>
              <a:rPr lang="en-US" sz="231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Concrete ways to implement UDL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62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31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lnSpc>
                <a:spcPct val="80000"/>
              </a:lnSpc>
              <a:spcBef>
                <a:spcPts val="462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31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Diversity: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62"/>
              </a:spcBef>
              <a:spcAft>
                <a:spcPts val="0"/>
              </a:spcAft>
              <a:buClr>
                <a:schemeClr val="accent1"/>
              </a:buClr>
              <a:buSzPct val="85369"/>
              <a:buFont typeface="Arial"/>
              <a:buChar char="•"/>
            </a:pPr>
            <a:r>
              <a:rPr lang="en-US" sz="231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Learning about different disabilities / learning styles /diversity 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62"/>
              </a:spcBef>
              <a:spcAft>
                <a:spcPts val="0"/>
              </a:spcAft>
              <a:buClr>
                <a:schemeClr val="accent1"/>
              </a:buClr>
              <a:buSzPct val="85369"/>
              <a:buFont typeface="Arial"/>
              <a:buChar char="•"/>
            </a:pPr>
            <a:r>
              <a:rPr lang="en-US" sz="231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Knowing needs of students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62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31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462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31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Training</a:t>
            </a:r>
          </a:p>
          <a:p>
            <a:pPr marL="0" marR="0" lvl="0" indent="0" algn="l" rtl="0">
              <a:lnSpc>
                <a:spcPct val="80000"/>
              </a:lnSpc>
              <a:spcBef>
                <a:spcPts val="462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31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Professional Development: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62"/>
              </a:spcBef>
              <a:spcAft>
                <a:spcPts val="0"/>
              </a:spcAft>
              <a:buClr>
                <a:schemeClr val="accent1"/>
              </a:buClr>
              <a:buSzPct val="85369"/>
              <a:buFont typeface="Arial"/>
              <a:buChar char="•"/>
            </a:pPr>
            <a:r>
              <a:rPr lang="en-US" sz="231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Workshops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62"/>
              </a:spcBef>
              <a:spcAft>
                <a:spcPts val="0"/>
              </a:spcAft>
              <a:buClr>
                <a:schemeClr val="accent1"/>
              </a:buClr>
              <a:buSzPct val="85369"/>
              <a:buFont typeface="Arial"/>
              <a:buChar char="•"/>
            </a:pPr>
            <a:r>
              <a:rPr lang="en-US" sz="231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PED days</a:t>
            </a:r>
          </a:p>
          <a:p>
            <a:pPr marL="0" marR="0" lvl="0" indent="0" algn="l" rtl="0">
              <a:lnSpc>
                <a:spcPct val="80000"/>
              </a:lnSpc>
              <a:spcBef>
                <a:spcPts val="308"/>
              </a:spcBef>
              <a:buClr>
                <a:schemeClr val="accent1"/>
              </a:buClr>
              <a:buSzPct val="25000"/>
              <a:buFont typeface="Arial"/>
              <a:buNone/>
            </a:pPr>
            <a:endParaRPr sz="154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Shape 296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</a:p>
        </p:txBody>
      </p:sp>
      <p:pic>
        <p:nvPicPr>
          <p:cNvPr id="297" name="Shape 29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146" y="5847080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Shape 298"/>
          <p:cNvSpPr/>
          <p:nvPr/>
        </p:nvSpPr>
        <p:spPr>
          <a:xfrm>
            <a:off x="3276600" y="6406978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  <p:pic>
        <p:nvPicPr>
          <p:cNvPr id="299" name="Shape 29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467600" y="1219200"/>
            <a:ext cx="1430831" cy="10709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 txBox="1">
            <a:spLocks noGrp="1"/>
          </p:cNvSpPr>
          <p:nvPr>
            <p:ph type="title"/>
          </p:nvPr>
        </p:nvSpPr>
        <p:spPr>
          <a:xfrm>
            <a:off x="304800" y="381000"/>
            <a:ext cx="8229600" cy="51894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1" i="0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Implementing UDL</a:t>
            </a:r>
          </a:p>
        </p:txBody>
      </p:sp>
      <p:sp>
        <p:nvSpPr>
          <p:cNvPr id="306" name="Shape 306"/>
          <p:cNvSpPr txBox="1">
            <a:spLocks noGrp="1"/>
          </p:cNvSpPr>
          <p:nvPr>
            <p:ph type="body" idx="1"/>
          </p:nvPr>
        </p:nvSpPr>
        <p:spPr>
          <a:xfrm>
            <a:off x="895971" y="899945"/>
            <a:ext cx="8229600" cy="5791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500" b="1" i="0" u="none" strike="noStrike" cap="none" dirty="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812" b="1" i="0" u="none" strike="noStrike" cap="none" dirty="0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rPr>
              <a:t>Stressors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5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n-US" sz="15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	      </a:t>
            </a:r>
            <a:r>
              <a:rPr lang="en-US" sz="25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5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55%  Management (time</a:t>
            </a:r>
            <a:r>
              <a:rPr lang="en-US" sz="22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		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45%	Preparation			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35% 	Implementation</a:t>
            </a:r>
            <a:r>
              <a:rPr lang="en-US" sz="22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</a:t>
            </a:r>
          </a:p>
          <a:p>
            <a:pPr marL="0" marR="0" lvl="0" indent="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5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49% Lack of Knowledge</a:t>
            </a:r>
            <a:r>
              <a:rPr lang="en-US" sz="22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34%	Diversity of learners					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22% 	Practical UDL	</a:t>
            </a:r>
            <a:r>
              <a:rPr lang="en-US" sz="22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5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44% Institutional Barriers	</a:t>
            </a:r>
            <a:r>
              <a:rPr lang="en-US" sz="22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34% 	Administrative						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26% 	Environmental (space)</a:t>
            </a:r>
            <a:r>
              <a:rPr lang="en-US" sz="22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</a:p>
          <a:p>
            <a:pPr marL="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5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42%</a:t>
            </a:r>
            <a:r>
              <a:rPr lang="en-US" sz="22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5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Engagement</a:t>
            </a:r>
            <a:r>
              <a:rPr lang="en-US" sz="22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r>
              <a:rPr lang="en-US" sz="225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38% 	Teacher’s perception of student engagement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dirty="0" smtClean="0"/>
              <a:t>   14%   Teacher related engagement with aspects UDL </a:t>
            </a:r>
            <a:endParaRPr lang="en-US" sz="20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5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26</a:t>
            </a:r>
            <a:r>
              <a:rPr lang="en-US" sz="225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% Technology	</a:t>
            </a:r>
            <a:r>
              <a:rPr lang="en-US" sz="22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		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25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19% 	Lack of ICTs						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10% 	Lack of Assistive Technologies</a:t>
            </a:r>
            <a:r>
              <a:rPr lang="en-US" sz="225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</a:p>
        </p:txBody>
      </p:sp>
      <p:sp>
        <p:nvSpPr>
          <p:cNvPr id="307" name="Shape 307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</a:t>
            </a:r>
          </a:p>
        </p:txBody>
      </p:sp>
      <p:pic>
        <p:nvPicPr>
          <p:cNvPr id="308" name="Shape 3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746" y="5867400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Shape 309"/>
          <p:cNvSpPr/>
          <p:nvPr/>
        </p:nvSpPr>
        <p:spPr>
          <a:xfrm>
            <a:off x="5715000" y="6495614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  <p:pic>
        <p:nvPicPr>
          <p:cNvPr id="310" name="Shape 3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75727" y="627803"/>
            <a:ext cx="1490018" cy="11430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ular Callout 7"/>
          <p:cNvSpPr/>
          <p:nvPr/>
        </p:nvSpPr>
        <p:spPr>
          <a:xfrm>
            <a:off x="6075727" y="2467429"/>
            <a:ext cx="2039257" cy="1143000"/>
          </a:xfrm>
          <a:prstGeom prst="wedgeRectCallout">
            <a:avLst>
              <a:gd name="adj1" fmla="val -51972"/>
              <a:gd name="adj2" fmla="val 8948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Your thoughts?</a:t>
            </a:r>
            <a:endParaRPr lang="en-US" sz="24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 txBox="1">
            <a:spLocks noGrp="1"/>
          </p:cNvSpPr>
          <p:nvPr>
            <p:ph type="title"/>
          </p:nvPr>
        </p:nvSpPr>
        <p:spPr>
          <a:xfrm>
            <a:off x="389238" y="115216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Stressors</a:t>
            </a:r>
          </a:p>
        </p:txBody>
      </p:sp>
      <p:sp>
        <p:nvSpPr>
          <p:cNvPr id="316" name="Shape 316"/>
          <p:cNvSpPr txBox="1">
            <a:spLocks noGrp="1"/>
          </p:cNvSpPr>
          <p:nvPr>
            <p:ph type="body" idx="1"/>
          </p:nvPr>
        </p:nvSpPr>
        <p:spPr>
          <a:xfrm>
            <a:off x="457200" y="1244600"/>
            <a:ext cx="7619999" cy="48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Management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Preparation: 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“It’s more work” 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“Time to plan it”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“Ultimately time, time, time, that’s my biggest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restriction”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Implementation: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“Time to pull it off in class”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“No time to do UDL”</a:t>
            </a:r>
          </a:p>
          <a:p>
            <a:pPr marL="182880" marR="0" lvl="0" indent="-182880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spcBef>
                <a:spcPts val="560"/>
              </a:spcBef>
              <a:buClr>
                <a:schemeClr val="accent1"/>
              </a:buClr>
              <a:buSzPct val="8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Shape 317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21</a:t>
            </a:r>
          </a:p>
        </p:txBody>
      </p:sp>
      <p:pic>
        <p:nvPicPr>
          <p:cNvPr id="318" name="Shape 3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48" y="5867675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Shape 319"/>
          <p:cNvSpPr/>
          <p:nvPr/>
        </p:nvSpPr>
        <p:spPr>
          <a:xfrm>
            <a:off x="3200400" y="6359819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  <p:pic>
        <p:nvPicPr>
          <p:cNvPr id="320" name="Shape 3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19219" y="1524000"/>
            <a:ext cx="1490018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hape 3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79247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Stressors</a:t>
            </a:r>
          </a:p>
        </p:txBody>
      </p:sp>
      <p:sp>
        <p:nvSpPr>
          <p:cNvPr id="326" name="Shape 326"/>
          <p:cNvSpPr txBox="1">
            <a:spLocks noGrp="1"/>
          </p:cNvSpPr>
          <p:nvPr>
            <p:ph type="body" idx="1"/>
          </p:nvPr>
        </p:nvSpPr>
        <p:spPr>
          <a:xfrm>
            <a:off x="575714" y="1193958"/>
            <a:ext cx="8229600" cy="55116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5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Lack of Knowledge</a:t>
            </a:r>
          </a:p>
          <a:p>
            <a:pPr marL="0" marR="0" lvl="0" indent="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4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Diversity: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ct val="86700"/>
              <a:buFont typeface="Arial"/>
              <a:buChar char="•"/>
            </a:pPr>
            <a:r>
              <a:rPr lang="en-US" sz="204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Different needs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ct val="86700"/>
              <a:buFont typeface="Arial"/>
              <a:buChar char="•"/>
            </a:pPr>
            <a:r>
              <a:rPr lang="en-US" sz="204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Different disabilities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ct val="86700"/>
              <a:buFont typeface="Arial"/>
              <a:buChar char="•"/>
            </a:pPr>
            <a:r>
              <a:rPr lang="en-US" sz="204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Different learning styles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ct val="86700"/>
              <a:buFont typeface="Arial"/>
              <a:buNone/>
            </a:pPr>
            <a:endParaRPr sz="204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4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Practical knowledge of UDL: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ct val="86700"/>
              <a:buFont typeface="Arial"/>
              <a:buChar char="•"/>
            </a:pPr>
            <a:r>
              <a:rPr lang="en-US" sz="204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“How do I implement UDL?”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ct val="86700"/>
              <a:buFont typeface="Arial"/>
              <a:buChar char="•"/>
            </a:pPr>
            <a:r>
              <a:rPr lang="en-US" sz="204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“What does it mean? How do I apply it concretely?”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04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80000"/>
              </a:lnSpc>
              <a:spcBef>
                <a:spcPts val="51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55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Engagement</a:t>
            </a:r>
          </a:p>
          <a:p>
            <a:pPr marL="0" marR="0" lvl="0" indent="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40" b="0" i="0" u="sng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Perception of Student Engagement: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ct val="86700"/>
              <a:buFont typeface="Arial"/>
              <a:buChar char="•"/>
            </a:pPr>
            <a:r>
              <a:rPr lang="en-US" sz="204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Students’ workload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ct val="86700"/>
              <a:buFont typeface="Arial"/>
              <a:buChar char="•"/>
            </a:pPr>
            <a:r>
              <a:rPr lang="en-US" sz="204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Trouble engaging students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ct val="86700"/>
              <a:buFont typeface="Arial"/>
              <a:buChar char="•"/>
            </a:pPr>
            <a:r>
              <a:rPr lang="en-US" sz="204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Keeping students focused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08"/>
              </a:spcBef>
              <a:spcAft>
                <a:spcPts val="0"/>
              </a:spcAft>
              <a:buClr>
                <a:schemeClr val="accent1"/>
              </a:buClr>
              <a:buSzPct val="86700"/>
              <a:buFont typeface="Arial"/>
              <a:buChar char="•"/>
            </a:pPr>
            <a:r>
              <a:rPr lang="en-US" sz="204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External distractions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08"/>
              </a:spcBef>
              <a:buClr>
                <a:schemeClr val="accent1"/>
              </a:buClr>
              <a:buSzPct val="25000"/>
              <a:buFont typeface="Arial"/>
              <a:buNone/>
            </a:pPr>
            <a:endParaRPr sz="204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7" name="Shape 327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22</a:t>
            </a:r>
          </a:p>
        </p:txBody>
      </p:sp>
      <p:pic>
        <p:nvPicPr>
          <p:cNvPr id="328" name="Shape 3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847080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Shape 329"/>
          <p:cNvSpPr/>
          <p:nvPr/>
        </p:nvSpPr>
        <p:spPr>
          <a:xfrm>
            <a:off x="3200400" y="6422094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  <p:pic>
        <p:nvPicPr>
          <p:cNvPr id="330" name="Shape 33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00800" y="1442350"/>
            <a:ext cx="1522695" cy="129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hape 335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Main Findings: Toolkit</a:t>
            </a:r>
          </a:p>
        </p:txBody>
      </p:sp>
      <p:sp>
        <p:nvSpPr>
          <p:cNvPr id="336" name="Shape 336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23</a:t>
            </a:r>
          </a:p>
        </p:txBody>
      </p:sp>
      <p:pic>
        <p:nvPicPr>
          <p:cNvPr id="337" name="Shape 3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67000" y="1981200"/>
            <a:ext cx="3366111" cy="4484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Shape 3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610" y="5822366"/>
            <a:ext cx="588853" cy="9554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Shape 343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Main Findings: Toolkit</a:t>
            </a:r>
          </a:p>
        </p:txBody>
      </p:sp>
      <p:sp>
        <p:nvSpPr>
          <p:cNvPr id="344" name="Shape 3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32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Toolkit (Website)</a:t>
            </a:r>
          </a:p>
          <a:p>
            <a:pPr marL="0" marR="0" lvl="0" indent="0" algn="l" rtl="0">
              <a:spcBef>
                <a:spcPts val="1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52% 	Examples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48%	Guidelines 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39%	</a:t>
            </a:r>
            <a:r>
              <a:rPr lang="en-US" sz="2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Knowledge about UDL</a:t>
            </a:r>
            <a:endParaRPr lang="en-US"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29%	Technology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23%	Collaboration/Peer Support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18%	Discipline/Interdisciplinary Tools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10%	Website Layout</a:t>
            </a:r>
          </a:p>
          <a:p>
            <a:pPr marL="0" marR="0" lvl="0" indent="0" algn="l" rtl="0">
              <a:spcBef>
                <a:spcPts val="480"/>
              </a:spcBef>
              <a:buClr>
                <a:schemeClr val="accent1"/>
              </a:buClr>
              <a:buSzPct val="25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Shape 345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24</a:t>
            </a:r>
          </a:p>
        </p:txBody>
      </p:sp>
      <p:pic>
        <p:nvPicPr>
          <p:cNvPr id="346" name="Shape 3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892" y="5891989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Shape 347"/>
          <p:cNvSpPr/>
          <p:nvPr/>
        </p:nvSpPr>
        <p:spPr>
          <a:xfrm>
            <a:off x="3200400" y="6508894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  <p:pic>
        <p:nvPicPr>
          <p:cNvPr id="348" name="Shape 3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72400" y="377882"/>
            <a:ext cx="1190088" cy="158538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ular Callout 7"/>
          <p:cNvSpPr/>
          <p:nvPr/>
        </p:nvSpPr>
        <p:spPr>
          <a:xfrm>
            <a:off x="6143172" y="2231571"/>
            <a:ext cx="1839686" cy="807358"/>
          </a:xfrm>
          <a:prstGeom prst="wedgeRectCallout">
            <a:avLst>
              <a:gd name="adj1" fmla="val -51972"/>
              <a:gd name="adj2" fmla="val 8948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Your thoughts?</a:t>
            </a:r>
            <a:endParaRPr lang="en-US" sz="24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 txBox="1">
            <a:spLocks noGrp="1"/>
          </p:cNvSpPr>
          <p:nvPr>
            <p:ph type="title"/>
          </p:nvPr>
        </p:nvSpPr>
        <p:spPr>
          <a:xfrm>
            <a:off x="228600" y="228600"/>
            <a:ext cx="7619999" cy="7921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Toolkit</a:t>
            </a:r>
          </a:p>
        </p:txBody>
      </p:sp>
      <p:sp>
        <p:nvSpPr>
          <p:cNvPr id="355" name="Shape 355"/>
          <p:cNvSpPr txBox="1">
            <a:spLocks noGrp="1"/>
          </p:cNvSpPr>
          <p:nvPr>
            <p:ph type="body" idx="1"/>
          </p:nvPr>
        </p:nvSpPr>
        <p:spPr>
          <a:xfrm>
            <a:off x="457200" y="914400"/>
            <a:ext cx="8229600" cy="496855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Examples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Lesson plans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Examples of other teachers using UDL material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Activities/Games/Case studies 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Rubrics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Guidelines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Templates/Checklist/Matrix so teachers can use 3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principles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Instructional/UDL Strategies </a:t>
            </a:r>
          </a:p>
          <a:p>
            <a:pPr marL="182880" marR="0" lvl="0" indent="-18288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Classroom management/organization techniques </a:t>
            </a:r>
          </a:p>
          <a:p>
            <a:pPr marL="182880" marR="0" lvl="0" indent="-182880" algn="l" rtl="0">
              <a:spcBef>
                <a:spcPts val="480"/>
              </a:spcBef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Checklists - to show teachers’ % of UDL implementation</a:t>
            </a:r>
          </a:p>
        </p:txBody>
      </p:sp>
      <p:sp>
        <p:nvSpPr>
          <p:cNvPr id="356" name="Shape 356"/>
          <p:cNvSpPr txBox="1">
            <a:spLocks noGrp="1"/>
          </p:cNvSpPr>
          <p:nvPr>
            <p:ph type="sldNum" idx="12"/>
          </p:nvPr>
        </p:nvSpPr>
        <p:spPr>
          <a:xfrm>
            <a:off x="7696200" y="0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</a:p>
        </p:txBody>
      </p:sp>
      <p:pic>
        <p:nvPicPr>
          <p:cNvPr id="357" name="Shape 3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5831589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Shape 358"/>
          <p:cNvSpPr/>
          <p:nvPr/>
        </p:nvSpPr>
        <p:spPr>
          <a:xfrm>
            <a:off x="3124200" y="6439117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  <p:pic>
        <p:nvPicPr>
          <p:cNvPr id="359" name="Shape 35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20000" y="429149"/>
            <a:ext cx="1190088" cy="1585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Shape 364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D2533C"/>
              </a:buClr>
              <a:buSzPct val="25000"/>
              <a:buFont typeface="Arial"/>
              <a:buNone/>
            </a:pPr>
            <a:r>
              <a:rPr lang="en-US" sz="4000" b="1" i="0" u="none" strike="noStrike" cap="none">
                <a:solidFill>
                  <a:srgbClr val="D2533C"/>
                </a:solidFill>
                <a:latin typeface="Arial"/>
                <a:ea typeface="Arial"/>
                <a:cs typeface="Arial"/>
                <a:sym typeface="Arial"/>
              </a:rPr>
              <a:t>Myths within Data on UDL</a:t>
            </a:r>
          </a:p>
        </p:txBody>
      </p:sp>
      <p:sp>
        <p:nvSpPr>
          <p:cNvPr id="365" name="Shape 36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82880" marR="0" lvl="0" indent="-18288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UDL is only for students with disabilities</a:t>
            </a:r>
          </a:p>
          <a:p>
            <a:pPr marL="182880" marR="0" lvl="0" indent="-182880" algn="l" rtl="0">
              <a:lnSpc>
                <a:spcPct val="13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You must use technology</a:t>
            </a:r>
          </a:p>
          <a:p>
            <a:pPr marL="182880" marR="0" lvl="0" indent="-182880" algn="l" rtl="0">
              <a:lnSpc>
                <a:spcPct val="13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Lowers Attendance and academic integrity</a:t>
            </a:r>
          </a:p>
          <a:p>
            <a:pPr marL="182880" marR="0" lvl="0" indent="-182880" algn="l" rtl="0">
              <a:lnSpc>
                <a:spcPct val="13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Some disciplines are inherently UDL</a:t>
            </a:r>
          </a:p>
          <a:p>
            <a:pPr marL="182880" marR="0" lvl="0" indent="-182880" algn="l" rtl="0">
              <a:lnSpc>
                <a:spcPct val="13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Doesn’t prepare students for the ‘real’ world</a:t>
            </a:r>
          </a:p>
          <a:p>
            <a:pPr marL="182880" marR="0" lvl="0" indent="-182880" algn="l" rtl="0">
              <a:lnSpc>
                <a:spcPct val="13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With UDL can’t reliably assess students </a:t>
            </a:r>
          </a:p>
          <a:p>
            <a:pPr marL="182880" marR="0" lvl="0" indent="-182880" algn="l" rtl="0">
              <a:lnSpc>
                <a:spcPct val="13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Active learning is the same as UDL</a:t>
            </a:r>
          </a:p>
          <a:p>
            <a:pPr marL="182880" marR="0" lvl="0" indent="-182880" algn="l" rtl="0">
              <a:lnSpc>
                <a:spcPct val="13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You can implement UDL through a checklist</a:t>
            </a:r>
          </a:p>
          <a:p>
            <a:pPr marL="182880" marR="0" lvl="0" indent="-182880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spcBef>
                <a:spcPts val="480"/>
              </a:spcBef>
              <a:buClr>
                <a:schemeClr val="accent1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6" name="Shape 366"/>
          <p:cNvSpPr txBox="1">
            <a:spLocks noGrp="1"/>
          </p:cNvSpPr>
          <p:nvPr>
            <p:ph type="sldNum" idx="12"/>
          </p:nvPr>
        </p:nvSpPr>
        <p:spPr>
          <a:xfrm>
            <a:off x="7772400" y="16194"/>
            <a:ext cx="1066799" cy="36480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26</a:t>
            </a:r>
          </a:p>
        </p:txBody>
      </p:sp>
      <p:pic>
        <p:nvPicPr>
          <p:cNvPr id="367" name="Shape 36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371" y="5822212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368" name="Shape 368"/>
          <p:cNvSpPr/>
          <p:nvPr/>
        </p:nvSpPr>
        <p:spPr>
          <a:xfrm>
            <a:off x="3124200" y="6439117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  <p:pic>
        <p:nvPicPr>
          <p:cNvPr id="369" name="Shape 36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908477" y="533400"/>
            <a:ext cx="2094008" cy="1676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 txBox="1"/>
          <p:nvPr/>
        </p:nvSpPr>
        <p:spPr>
          <a:xfrm>
            <a:off x="228600" y="533400"/>
            <a:ext cx="8001000" cy="707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9774A"/>
              </a:buClr>
              <a:buSzPct val="25000"/>
              <a:buFont typeface="Arial"/>
              <a:buNone/>
            </a:pPr>
            <a:r>
              <a:rPr lang="en-US" sz="4000" b="1" i="0" u="none" strike="noStrike" cap="none" dirty="0" smtClean="0">
                <a:solidFill>
                  <a:srgbClr val="49774A"/>
                </a:solidFill>
                <a:latin typeface="Arial"/>
                <a:ea typeface="Arial"/>
                <a:cs typeface="Arial"/>
                <a:sym typeface="Arial"/>
              </a:rPr>
              <a:t>Interview-based </a:t>
            </a:r>
            <a:r>
              <a:rPr lang="en-US" sz="4000" b="1" i="0" u="none" strike="noStrike" cap="none" dirty="0" smtClean="0">
                <a:solidFill>
                  <a:srgbClr val="49774A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Website Design</a:t>
            </a:r>
            <a:endParaRPr lang="en-US" sz="4000" b="1" i="0" u="none" strike="noStrike" cap="none" dirty="0">
              <a:solidFill>
                <a:srgbClr val="49774A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6" name="Shape 376"/>
          <p:cNvSpPr txBox="1">
            <a:spLocks noGrp="1"/>
          </p:cNvSpPr>
          <p:nvPr>
            <p:ph type="sldNum" idx="12"/>
          </p:nvPr>
        </p:nvSpPr>
        <p:spPr>
          <a:xfrm>
            <a:off x="7772400" y="16194"/>
            <a:ext cx="1066799" cy="36480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7</a:t>
            </a:r>
            <a:endParaRPr lang="en-US" sz="14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 descr="Screen Shot 2016-05-29 at 2.07.5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1644357"/>
            <a:ext cx="9144000" cy="4697625"/>
          </a:xfrm>
          <a:prstGeom prst="rect">
            <a:avLst/>
          </a:prstGeom>
        </p:spPr>
      </p:pic>
      <p:sp>
        <p:nvSpPr>
          <p:cNvPr id="5" name="Shape 396"/>
          <p:cNvSpPr/>
          <p:nvPr/>
        </p:nvSpPr>
        <p:spPr>
          <a:xfrm>
            <a:off x="3517153" y="6501007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62783500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8259" y="347472"/>
            <a:ext cx="8229600" cy="990599"/>
          </a:xfrm>
        </p:spPr>
        <p:txBody>
          <a:bodyPr/>
          <a:lstStyle/>
          <a:p>
            <a:r>
              <a:rPr lang="en-US" b="1" dirty="0" smtClean="0">
                <a:solidFill>
                  <a:srgbClr val="008000"/>
                </a:solidFill>
              </a:rPr>
              <a:t>Investigate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dirty="0">
                <a:solidFill>
                  <a:schemeClr val="bg1"/>
                </a:solidFill>
              </a:rPr>
              <a:t>8</a:t>
            </a:r>
            <a:endParaRPr lang="en-US" sz="1400" b="0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Picture 6" descr="Screen Shot 2016-06-02 at 6.31.2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88259" y="1667907"/>
            <a:ext cx="8770471" cy="4782169"/>
          </a:xfrm>
          <a:prstGeom prst="rect">
            <a:avLst/>
          </a:prstGeom>
        </p:spPr>
      </p:pic>
      <p:sp>
        <p:nvSpPr>
          <p:cNvPr id="8" name="Shape 396"/>
          <p:cNvSpPr/>
          <p:nvPr/>
        </p:nvSpPr>
        <p:spPr>
          <a:xfrm>
            <a:off x="3487270" y="6418048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506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8229600" cy="896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635"/>
              </a:buClr>
              <a:buSzPct val="25000"/>
              <a:buFont typeface="Cambria"/>
              <a:buNone/>
            </a:pPr>
            <a:r>
              <a:rPr lang="en-US" sz="4400" b="1" i="0" u="none" strike="noStrike" cap="none">
                <a:solidFill>
                  <a:srgbClr val="292934"/>
                </a:solidFill>
                <a:latin typeface="Arial"/>
                <a:ea typeface="Arial"/>
                <a:cs typeface="Arial"/>
                <a:sym typeface="Arial"/>
              </a:rPr>
              <a:t>Learning Objectives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26010" y="922865"/>
            <a:ext cx="7908388" cy="544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571500" marR="0" lvl="0" indent="-457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715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Understand</a:t>
            </a:r>
          </a:p>
          <a:p>
            <a:pPr marL="845820" marR="0" lvl="1" indent="-464819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Context of UDL and the Chantier 3 Project</a:t>
            </a:r>
          </a:p>
          <a:p>
            <a:pPr marL="845820" marR="0" lvl="1" indent="-464819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Common themes from participants</a:t>
            </a:r>
          </a:p>
          <a:p>
            <a:pPr marL="388620" marR="0" lvl="1" indent="-762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715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Discover</a:t>
            </a:r>
          </a:p>
          <a:p>
            <a:pPr marL="845820" marR="0" lvl="1" indent="-464819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Facilitators and Stressors derived from Faculty</a:t>
            </a:r>
          </a:p>
          <a:p>
            <a:pPr marL="845820" marR="0" lvl="1" indent="-464819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Wish list for a UDL Toolkit</a:t>
            </a:r>
          </a:p>
          <a:p>
            <a:pPr marL="388620" marR="0" lvl="1" indent="-762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71500" marR="0" lvl="0" indent="-45720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Reflect </a:t>
            </a:r>
          </a:p>
          <a:p>
            <a:pPr marL="845820" marR="0" lvl="1" indent="-464819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Char char="•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On facilitators and stressors in your own practice 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</a:p>
        </p:txBody>
      </p:sp>
      <p:pic>
        <p:nvPicPr>
          <p:cNvPr id="113" name="Shape 1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477000" y="609600"/>
            <a:ext cx="2403298" cy="15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Shape 114"/>
          <p:cNvSpPr/>
          <p:nvPr/>
        </p:nvSpPr>
        <p:spPr>
          <a:xfrm>
            <a:off x="3581400" y="6493369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  <p:pic>
        <p:nvPicPr>
          <p:cNvPr id="115" name="Shape 11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8600" y="5902541"/>
            <a:ext cx="588853" cy="9554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9765" y="533400"/>
            <a:ext cx="8229600" cy="990599"/>
          </a:xfrm>
        </p:spPr>
        <p:txBody>
          <a:bodyPr/>
          <a:lstStyle/>
          <a:p>
            <a:r>
              <a:rPr lang="en-US" b="1" dirty="0" smtClean="0">
                <a:solidFill>
                  <a:srgbClr val="008000"/>
                </a:solidFill>
              </a:rPr>
              <a:t>Sharing Resource Center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dirty="0" smtClean="0">
                <a:solidFill>
                  <a:srgbClr val="FFFFFF"/>
                </a:solidFill>
              </a:rPr>
              <a:t>10</a:t>
            </a:r>
            <a:endParaRPr lang="en-US" sz="1400" b="0" i="0" u="none" strike="noStrike" cap="none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Picture 8" descr="Screen Shot 2016-06-02 at 6.34.2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9765" y="1724362"/>
            <a:ext cx="8845176" cy="4603932"/>
          </a:xfrm>
          <a:prstGeom prst="rect">
            <a:avLst/>
          </a:prstGeom>
        </p:spPr>
      </p:pic>
      <p:sp>
        <p:nvSpPr>
          <p:cNvPr id="10" name="Shape 396"/>
          <p:cNvSpPr/>
          <p:nvPr/>
        </p:nvSpPr>
        <p:spPr>
          <a:xfrm>
            <a:off x="3352800" y="6331730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526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4422449" cy="896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D4635"/>
              </a:buClr>
              <a:buSzPct val="25000"/>
              <a:buFont typeface="Cambria"/>
              <a:buNone/>
            </a:pPr>
            <a:r>
              <a:rPr lang="en-US" sz="4600" b="1" i="0" u="none" strike="noStrike" cap="none">
                <a:solidFill>
                  <a:srgbClr val="4D4635"/>
                </a:solidFill>
                <a:latin typeface="Arial"/>
                <a:ea typeface="Arial"/>
                <a:cs typeface="Arial"/>
                <a:sym typeface="Arial"/>
              </a:rPr>
              <a:t>Questions</a:t>
            </a:r>
          </a:p>
        </p:txBody>
      </p:sp>
      <p:sp>
        <p:nvSpPr>
          <p:cNvPr id="390" name="Shape 39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endParaRPr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889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endParaRPr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889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endParaRPr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endParaRPr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endParaRPr sz="2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Shape 391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29</a:t>
            </a:r>
          </a:p>
        </p:txBody>
      </p:sp>
      <p:pic>
        <p:nvPicPr>
          <p:cNvPr id="392" name="Shape 39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92450" y="1441041"/>
            <a:ext cx="2959100" cy="275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Shape 393"/>
          <p:cNvSpPr/>
          <p:nvPr/>
        </p:nvSpPr>
        <p:spPr>
          <a:xfrm>
            <a:off x="3984625" y="9693275"/>
            <a:ext cx="782638" cy="73025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0070C0"/>
          </a:solidFill>
          <a:ln w="25400" cap="flat" cmpd="sng">
            <a:solidFill>
              <a:srgbClr val="7C795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6175" tIns="38075" rIns="76175" bIns="380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4" name="Shape 394"/>
          <p:cNvSpPr/>
          <p:nvPr/>
        </p:nvSpPr>
        <p:spPr>
          <a:xfrm>
            <a:off x="4137025" y="9845675"/>
            <a:ext cx="782638" cy="73025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0070C0"/>
          </a:solidFill>
          <a:ln w="25400" cap="flat" cmpd="sng">
            <a:solidFill>
              <a:srgbClr val="7C795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76175" tIns="38075" rIns="76175" bIns="3807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5" name="Shape 39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746" y="5867400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Shape 396"/>
          <p:cNvSpPr/>
          <p:nvPr/>
        </p:nvSpPr>
        <p:spPr>
          <a:xfrm>
            <a:off x="3352800" y="6331730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  <p:sp>
        <p:nvSpPr>
          <p:cNvPr id="397" name="Shape 397"/>
          <p:cNvSpPr/>
          <p:nvPr/>
        </p:nvSpPr>
        <p:spPr>
          <a:xfrm>
            <a:off x="6128657" y="4896939"/>
            <a:ext cx="2982685" cy="101566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>
              <a:buClr>
                <a:schemeClr val="dk1"/>
              </a:buClr>
              <a:buSzPct val="25000"/>
            </a:pPr>
            <a:r>
              <a:rPr lang="en-US" sz="1600" u="sng" dirty="0" smtClean="0">
                <a:solidFill>
                  <a:schemeClr val="tx1"/>
                </a:solidFill>
                <a:hlinkClick r:id="rId5"/>
              </a:rPr>
              <a:t>Roberta Thomson</a:t>
            </a:r>
            <a:endParaRPr lang="en-US" sz="1600" b="0" i="0" u="sng" strike="noStrike" cap="none" dirty="0" smtClean="0">
              <a:solidFill>
                <a:schemeClr val="tx1"/>
              </a:solidFill>
              <a:latin typeface="Arial"/>
              <a:ea typeface="Arial"/>
              <a:cs typeface="Arial"/>
              <a:sym typeface="Arial"/>
              <a:hlinkClick r:id="rId5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600" b="0" i="0" u="sng" strike="noStrike" cap="none" dirty="0" smtClean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roberta.thomson2@mcgill.ca</a:t>
            </a:r>
            <a:r>
              <a:rPr lang="en-US" sz="16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US" sz="1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Project </a:t>
            </a:r>
            <a:r>
              <a:rPr lang="en-US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Coordinator – </a:t>
            </a:r>
            <a:endParaRPr lang="en-US" sz="1400" b="0" i="0" u="none" strike="noStrike" cap="none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Chantier </a:t>
            </a:r>
            <a:r>
              <a:rPr lang="en-US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UDL Faculty/Toolkit 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Course Instructor </a:t>
            </a:r>
            <a:r>
              <a:rPr lang="en-US" sz="1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</a:t>
            </a:r>
          </a:p>
          <a:p>
            <a:pPr marL="0" marR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4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LaSalle </a:t>
            </a:r>
            <a:r>
              <a:rPr lang="en-US" sz="1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College/McGill University</a:t>
            </a:r>
          </a:p>
        </p:txBody>
      </p:sp>
      <p:sp>
        <p:nvSpPr>
          <p:cNvPr id="2" name="Rectangle 1"/>
          <p:cNvSpPr/>
          <p:nvPr/>
        </p:nvSpPr>
        <p:spPr>
          <a:xfrm>
            <a:off x="377095" y="4882515"/>
            <a:ext cx="297570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Susie </a:t>
            </a:r>
            <a:r>
              <a:rPr lang="en-US" dirty="0" smtClean="0"/>
              <a:t>Wileman</a:t>
            </a:r>
          </a:p>
          <a:p>
            <a:r>
              <a:rPr lang="en-US" dirty="0" smtClean="0">
                <a:hlinkClick r:id="rId6"/>
              </a:rPr>
              <a:t>swileman@dawsoncollege.qc.ca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CA" dirty="0"/>
              <a:t>Coordinator, Psychologist</a:t>
            </a:r>
          </a:p>
          <a:p>
            <a:r>
              <a:rPr lang="en-CA" dirty="0"/>
              <a:t>Student AccessAbility Centre</a:t>
            </a:r>
          </a:p>
          <a:p>
            <a:r>
              <a:rPr lang="en-US" dirty="0"/>
              <a:t>Dawson </a:t>
            </a:r>
            <a:r>
              <a:rPr lang="en-US" dirty="0" smtClean="0"/>
              <a:t>College</a:t>
            </a:r>
          </a:p>
          <a:p>
            <a:r>
              <a:rPr lang="en-US" dirty="0" smtClean="0"/>
              <a:t>Instructor – Concordia University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03070" y="4990236"/>
            <a:ext cx="280076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Brenda Rowe Roberta Thomson</a:t>
            </a:r>
          </a:p>
          <a:p>
            <a:r>
              <a:rPr lang="en-US" dirty="0" smtClean="0">
                <a:hlinkClick r:id="rId7"/>
              </a:rPr>
              <a:t>brenda.rowe@johnabbott.qc.ca</a:t>
            </a:r>
            <a:endParaRPr lang="en-US" dirty="0" smtClean="0"/>
          </a:p>
          <a:p>
            <a:r>
              <a:rPr lang="en-US" dirty="0" smtClean="0"/>
              <a:t>UDL Pedagogical Consultant</a:t>
            </a:r>
          </a:p>
          <a:p>
            <a:r>
              <a:rPr lang="en-US" dirty="0" smtClean="0"/>
              <a:t>John Abbott College</a:t>
            </a:r>
          </a:p>
          <a:p>
            <a:r>
              <a:rPr lang="en-US" dirty="0"/>
              <a:t>Instructor – Concordia University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title"/>
          </p:nvPr>
        </p:nvSpPr>
        <p:spPr>
          <a:xfrm>
            <a:off x="457200" y="5334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3D4652"/>
              </a:buClr>
              <a:buSzPct val="25000"/>
              <a:buFont typeface="Arial"/>
              <a:buNone/>
            </a:pPr>
            <a:r>
              <a:rPr lang="en-US" sz="4000" b="1" i="0" u="none" strike="noStrike" cap="none">
                <a:solidFill>
                  <a:srgbClr val="3D4652"/>
                </a:solidFill>
                <a:latin typeface="Arial"/>
                <a:ea typeface="Arial"/>
                <a:cs typeface="Arial"/>
                <a:sym typeface="Arial"/>
              </a:rPr>
              <a:t>UD to UDL</a:t>
            </a:r>
          </a:p>
        </p:txBody>
      </p:sp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7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5400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From Universal Design (UD) </a:t>
            </a:r>
          </a:p>
          <a:p>
            <a:pPr marL="254000" marR="0" lvl="0" indent="0" algn="ctr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 Universal Design for Learning (UDL)</a:t>
            </a:r>
          </a:p>
          <a:p>
            <a:pPr marL="182880" marR="0" lvl="0" indent="-182880" algn="l" rtl="0">
              <a:spcBef>
                <a:spcPts val="56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54000" marR="0" lvl="0" indent="0" algn="l" rtl="0">
              <a:spcBef>
                <a:spcPts val="560"/>
              </a:spcBef>
              <a:buClr>
                <a:schemeClr val="accent1"/>
              </a:buClr>
              <a:buSzPct val="25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Shape 122"/>
          <p:cNvSpPr/>
          <p:nvPr/>
        </p:nvSpPr>
        <p:spPr>
          <a:xfrm>
            <a:off x="2667000" y="2819400"/>
            <a:ext cx="1386840" cy="1051560"/>
          </a:xfrm>
          <a:prstGeom prst="rect">
            <a:avLst/>
          </a:prstGeom>
          <a:solidFill>
            <a:schemeClr val="accent1"/>
          </a:solidFill>
          <a:ln w="26425" cap="flat" cmpd="sng">
            <a:solidFill>
              <a:srgbClr val="6B766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UD</a:t>
            </a:r>
          </a:p>
        </p:txBody>
      </p:sp>
      <p:sp>
        <p:nvSpPr>
          <p:cNvPr id="123" name="Shape 123"/>
          <p:cNvSpPr/>
          <p:nvPr/>
        </p:nvSpPr>
        <p:spPr>
          <a:xfrm>
            <a:off x="3048000" y="4038600"/>
            <a:ext cx="484631" cy="97840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6425" cap="flat" cmpd="sng">
            <a:solidFill>
              <a:srgbClr val="6B766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Shape 124"/>
          <p:cNvSpPr/>
          <p:nvPr/>
        </p:nvSpPr>
        <p:spPr>
          <a:xfrm>
            <a:off x="990600" y="5105400"/>
            <a:ext cx="1221049" cy="1097279"/>
          </a:xfrm>
          <a:prstGeom prst="rect">
            <a:avLst/>
          </a:prstGeom>
          <a:solidFill>
            <a:schemeClr val="accent1"/>
          </a:solidFill>
          <a:ln w="264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UDL</a:t>
            </a:r>
          </a:p>
        </p:txBody>
      </p:sp>
      <p:sp>
        <p:nvSpPr>
          <p:cNvPr id="125" name="Shape 125"/>
          <p:cNvSpPr txBox="1"/>
          <p:nvPr/>
        </p:nvSpPr>
        <p:spPr>
          <a:xfrm>
            <a:off x="5638800" y="3124200"/>
            <a:ext cx="3468918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Structural Environments</a:t>
            </a:r>
          </a:p>
        </p:txBody>
      </p:sp>
      <p:sp>
        <p:nvSpPr>
          <p:cNvPr id="126" name="Shape 126"/>
          <p:cNvSpPr txBox="1"/>
          <p:nvPr/>
        </p:nvSpPr>
        <p:spPr>
          <a:xfrm>
            <a:off x="5791200" y="5334000"/>
            <a:ext cx="3324097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Learning Environments</a:t>
            </a:r>
          </a:p>
        </p:txBody>
      </p:sp>
      <p:sp>
        <p:nvSpPr>
          <p:cNvPr id="127" name="Shape 127"/>
          <p:cNvSpPr/>
          <p:nvPr/>
        </p:nvSpPr>
        <p:spPr>
          <a:xfrm rot="2475511">
            <a:off x="1786450" y="4000747"/>
            <a:ext cx="484631" cy="978407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6425" cap="flat" cmpd="sng">
            <a:solidFill>
              <a:srgbClr val="6B766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Shape 128"/>
          <p:cNvSpPr/>
          <p:nvPr/>
        </p:nvSpPr>
        <p:spPr>
          <a:xfrm>
            <a:off x="2667000" y="5105400"/>
            <a:ext cx="1274064" cy="1097279"/>
          </a:xfrm>
          <a:prstGeom prst="rect">
            <a:avLst/>
          </a:prstGeom>
          <a:solidFill>
            <a:schemeClr val="accent1"/>
          </a:solidFill>
          <a:ln w="26425" cap="flat" cmpd="sng">
            <a:solidFill>
              <a:srgbClr val="6B766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UDI</a:t>
            </a:r>
          </a:p>
        </p:txBody>
      </p:sp>
      <p:sp>
        <p:nvSpPr>
          <p:cNvPr id="129" name="Shape 129"/>
          <p:cNvSpPr/>
          <p:nvPr/>
        </p:nvSpPr>
        <p:spPr>
          <a:xfrm rot="-2453652">
            <a:off x="4223519" y="4077830"/>
            <a:ext cx="484632" cy="97840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6425" cap="flat" cmpd="sng">
            <a:solidFill>
              <a:srgbClr val="6B766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4343400" y="5105400"/>
            <a:ext cx="1173480" cy="1097279"/>
          </a:xfrm>
          <a:prstGeom prst="rect">
            <a:avLst/>
          </a:prstGeom>
          <a:solidFill>
            <a:schemeClr val="accent1"/>
          </a:solidFill>
          <a:ln w="26425" cap="flat" cmpd="sng">
            <a:solidFill>
              <a:srgbClr val="6B766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r>
              <a:rPr lang="en-US" sz="3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UID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</a:p>
        </p:txBody>
      </p:sp>
      <p:pic>
        <p:nvPicPr>
          <p:cNvPr id="132" name="Shape 1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746" y="5867400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Shape 133"/>
          <p:cNvSpPr/>
          <p:nvPr/>
        </p:nvSpPr>
        <p:spPr>
          <a:xfrm>
            <a:off x="3581400" y="6493369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76199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44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Paradigm Shift</a:t>
            </a:r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0" y="1417637"/>
            <a:ext cx="7391399" cy="48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Medical Model</a:t>
            </a:r>
          </a:p>
          <a:p>
            <a:pPr marL="0" marR="0" lvl="0" indent="0" algn="ctr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Person</a:t>
            </a:r>
            <a:r>
              <a:rPr lang="en-US"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-focused, individual problem, </a:t>
            </a:r>
          </a:p>
          <a:p>
            <a:pPr marL="0" marR="0" lvl="0" indent="0" algn="ctr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fixed/cured by ‘experts’. </a:t>
            </a:r>
          </a:p>
          <a:p>
            <a:pPr marL="0" marR="0" lvl="0" indent="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Social Model</a:t>
            </a:r>
          </a:p>
          <a:p>
            <a:pPr marL="0" marR="0" lvl="0" indent="0" algn="ctr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Society/Environment</a:t>
            </a:r>
            <a:r>
              <a:rPr lang="en-US"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-focused, shift to disabling </a:t>
            </a:r>
          </a:p>
          <a:p>
            <a:pPr marL="0" marR="0" lvl="0" indent="0" algn="ctr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factors in society and the environment.</a:t>
            </a:r>
          </a:p>
          <a:p>
            <a:pPr marL="0" marR="0" lvl="0" indent="0" algn="ctr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endParaRPr sz="2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200" b="1" i="0" u="none" strike="noStrike" cap="none">
                <a:solidFill>
                  <a:srgbClr val="2F2B20"/>
                </a:solidFill>
                <a:latin typeface="Arial"/>
                <a:ea typeface="Arial"/>
                <a:cs typeface="Arial"/>
                <a:sym typeface="Arial"/>
              </a:rPr>
              <a:t>Disability</a:t>
            </a:r>
            <a:r>
              <a:rPr lang="en-US"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is created when individuals face barriers 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upon interaction with elements of any environment.</a:t>
            </a:r>
          </a:p>
          <a:p>
            <a:pPr marL="0" marR="0" lvl="0" indent="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44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7315200" y="1295400"/>
            <a:ext cx="1065744" cy="4076344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 cmpd="sng">
            <a:solidFill>
              <a:srgbClr val="7C795B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Calibri"/>
              <a:buNone/>
            </a:pPr>
            <a:endParaRPr lang="en-US"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2" name="Shape 142"/>
          <p:cNvSpPr txBox="1"/>
          <p:nvPr/>
        </p:nvSpPr>
        <p:spPr>
          <a:xfrm>
            <a:off x="6781800" y="457200"/>
            <a:ext cx="1907921" cy="92332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Person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 Problem</a:t>
            </a:r>
          </a:p>
        </p:txBody>
      </p:sp>
      <p:sp>
        <p:nvSpPr>
          <p:cNvPr id="143" name="Shape 143"/>
          <p:cNvSpPr txBox="1"/>
          <p:nvPr/>
        </p:nvSpPr>
        <p:spPr>
          <a:xfrm>
            <a:off x="6934200" y="5422900"/>
            <a:ext cx="2016899" cy="1447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Environment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 Problem</a:t>
            </a:r>
          </a:p>
        </p:txBody>
      </p:sp>
      <p:pic>
        <p:nvPicPr>
          <p:cNvPr id="144" name="Shape 1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746" y="5867400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/>
          <p:nvPr/>
        </p:nvSpPr>
        <p:spPr>
          <a:xfrm>
            <a:off x="3180452" y="6324321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  <p:sp>
        <p:nvSpPr>
          <p:cNvPr id="146" name="Shape 146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title"/>
          </p:nvPr>
        </p:nvSpPr>
        <p:spPr>
          <a:xfrm>
            <a:off x="156409" y="457199"/>
            <a:ext cx="8606590" cy="86994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mbria"/>
              <a:buNone/>
            </a:pPr>
            <a:r>
              <a:rPr lang="en-US" sz="3600" b="1" i="0" u="none" strike="noStrike" cap="none">
                <a:solidFill>
                  <a:srgbClr val="7C795B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4000" b="1" i="0" u="sng" strike="noStrike" cap="non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Chantier 3 Project Context 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725" y="1092850"/>
            <a:ext cx="8908674" cy="5663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Three-year collaboration</a:t>
            </a: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December 2013</a:t>
            </a:r>
          </a:p>
          <a:p>
            <a:pPr marL="11430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endParaRPr sz="16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407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endParaRPr sz="205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41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41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endParaRPr sz="18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41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0" indent="0" algn="l" rtl="0">
              <a:lnSpc>
                <a:spcPct val="100000"/>
              </a:lnSpc>
              <a:spcBef>
                <a:spcPts val="41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Project Goals:</a:t>
            </a:r>
          </a:p>
          <a:p>
            <a:pPr marL="571500" marR="0" lvl="0" indent="-469900" algn="l" rtl="0">
              <a:lnSpc>
                <a:spcPct val="100000"/>
              </a:lnSpc>
              <a:spcBef>
                <a:spcPts val="41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AutoNum type="arabicPeriod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Identify facilitators &amp; stressors of faculty’s perception and use of UDL.</a:t>
            </a:r>
          </a:p>
          <a:p>
            <a:pPr marL="571500" marR="0" lvl="0" indent="-469900" algn="l" rtl="0">
              <a:lnSpc>
                <a:spcPct val="100000"/>
              </a:lnSpc>
              <a:spcBef>
                <a:spcPts val="41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/>
              <a:buAutoNum type="arabicPeriod"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Creation of an online, accessible, user-friendly, bilingual toolkit to support faculty in their implementation of the UDL framework. </a:t>
            </a:r>
          </a:p>
          <a:p>
            <a:pPr marL="114300" marR="0" lvl="0" indent="0" algn="ctr" rtl="0">
              <a:lnSpc>
                <a:spcPct val="100000"/>
              </a:lnSpc>
              <a:spcBef>
                <a:spcPts val="41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114300" marR="0" lvl="0" indent="0" algn="ctr" rtl="0">
              <a:lnSpc>
                <a:spcPct val="100000"/>
              </a:lnSpc>
              <a:spcBef>
                <a:spcPts val="41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marR="0" lvl="0" indent="0" algn="ctr" rtl="0">
              <a:lnSpc>
                <a:spcPct val="100000"/>
              </a:lnSpc>
              <a:spcBef>
                <a:spcPts val="41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Follow us on Twitter           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@</a:t>
            </a: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UDLChantier3</a:t>
            </a:r>
            <a:r>
              <a:rPr lang="en-US"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</a:p>
        </p:txBody>
      </p:sp>
      <p:pic>
        <p:nvPicPr>
          <p:cNvPr id="154" name="Shape 15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62800" y="1600200"/>
            <a:ext cx="15240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Shape 15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105400" y="1828800"/>
            <a:ext cx="1600199" cy="533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Shape 15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1828800"/>
            <a:ext cx="2590800" cy="533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Shape 15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953127" y="2389252"/>
            <a:ext cx="1231648" cy="990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Shape 15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419600" y="6324600"/>
            <a:ext cx="479100" cy="38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Shape 159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2971800" y="1905000"/>
            <a:ext cx="1415610" cy="40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Shape 160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152400" y="5715000"/>
            <a:ext cx="588853" cy="9554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Shape 161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5029200" y="2514600"/>
            <a:ext cx="1968751" cy="6684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Shape 162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3810000" y="5486400"/>
            <a:ext cx="1895474" cy="571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457200" y="26374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Cambria"/>
              <a:buNone/>
            </a:pPr>
            <a:r>
              <a:rPr lang="en-US"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Project Partners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</a:p>
        </p:txBody>
      </p:sp>
      <p:graphicFrame>
        <p:nvGraphicFramePr>
          <p:cNvPr id="169" name="Shape 169"/>
          <p:cNvGraphicFramePr/>
          <p:nvPr/>
        </p:nvGraphicFramePr>
        <p:xfrm>
          <a:off x="762000" y="1143000"/>
          <a:ext cx="8001000" cy="4693858"/>
        </p:xfrm>
        <a:graphic>
          <a:graphicData uri="http://schemas.openxmlformats.org/drawingml/2006/table">
            <a:tbl>
              <a:tblPr>
                <a:noFill/>
                <a:tableStyleId>{CCF0C81D-4B31-405D-8E63-3E56BDE9A509}</a:tableStyleId>
              </a:tblPr>
              <a:tblGrid>
                <a:gridCol w="1707875"/>
                <a:gridCol w="1877025"/>
                <a:gridCol w="1444300"/>
                <a:gridCol w="29718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SCHOOL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TYPE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NUMBERS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1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PROGRAMS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Centennial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College - private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  100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Day school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Pre-U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Dawson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College - public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10,000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Day school/ Eve.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Pre-U, Professional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John Abbott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College - public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 9,700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Day school/ Eve. 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Pre-U, Professional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76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Marianopolis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College - private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 1,900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Day school</a:t>
                      </a:r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Pre-U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5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2000" b="1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McGill</a:t>
                      </a:r>
                    </a:p>
                  </a:txBody>
                  <a:tcPr marL="68575" marR="68575" marT="91425" marB="914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University 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 39,500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en-US" sz="1800" b="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Undergraduate, Graduate, Postgrad</a:t>
                      </a:r>
                    </a:p>
                  </a:txBody>
                  <a:tcPr marL="68575" marR="6857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70" name="Shape 1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746" y="5867400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Shape 171"/>
          <p:cNvSpPr/>
          <p:nvPr/>
        </p:nvSpPr>
        <p:spPr>
          <a:xfrm>
            <a:off x="3581400" y="6538587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  <p:graphicFrame>
        <p:nvGraphicFramePr>
          <p:cNvPr id="172" name="Shape 172"/>
          <p:cNvGraphicFramePr/>
          <p:nvPr/>
        </p:nvGraphicFramePr>
        <p:xfrm>
          <a:off x="762000" y="5862505"/>
          <a:ext cx="8001000" cy="640090"/>
        </p:xfrm>
        <a:graphic>
          <a:graphicData uri="http://schemas.openxmlformats.org/drawingml/2006/table">
            <a:tbl>
              <a:tblPr>
                <a:noFill/>
                <a:tableStyleId>{CCF0C81D-4B31-405D-8E63-3E56BDE9A509}</a:tableStyleId>
              </a:tblPr>
              <a:tblGrid>
                <a:gridCol w="1676400"/>
                <a:gridCol w="1900175"/>
                <a:gridCol w="1474425"/>
                <a:gridCol w="2950000"/>
              </a:tblGrid>
              <a:tr h="35037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 b="1" u="none" strike="noStrike" cap="none"/>
                        <a:t>CRISPESH</a:t>
                      </a: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College and University</a:t>
                      </a: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Province of Quebec</a:t>
                      </a: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lang="en-US" sz="1800"/>
                        <a:t>Research Post-Secondary Students with Disabilities</a:t>
                      </a:r>
                    </a:p>
                  </a:txBody>
                  <a:tcPr marL="91450" marR="91450" marT="45725" marB="45725">
                    <a:lnL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304800" y="457200"/>
            <a:ext cx="8229600" cy="9905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Why UDL? Why Now?</a:t>
            </a:r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228600" y="1295400"/>
            <a:ext cx="8763000" cy="4876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2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Evolution students with disabilities in post-secondary  Quebec (Comité Interordres, 2013)</a:t>
            </a:r>
          </a:p>
          <a:p>
            <a: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lvl="0" indent="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Sensory, Motor,        ADHD, LD, ASD,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</a:p>
          <a:p>
            <a:pPr marL="0" marR="0" lvl="0" indent="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lang="en-US" b="1" i="0" u="sng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Year </a:t>
            </a:r>
            <a:r>
              <a:rPr lang="en-US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</a:t>
            </a:r>
            <a:r>
              <a:rPr lang="en-US" sz="2400" b="1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Neurological </a:t>
            </a:r>
            <a:r>
              <a:rPr lang="en-US" sz="2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</a:t>
            </a:r>
            <a:r>
              <a:rPr lang="en-US" sz="2400" b="1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Mental Health</a:t>
            </a:r>
            <a:r>
              <a:rPr lang="en-US" sz="24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400" b="1" i="0" u="sng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Total</a:t>
            </a: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2007-2008 		600 			400		 1000</a:t>
            </a: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2008-2009 	            </a:t>
            </a:r>
            <a:r>
              <a:rPr lang="en-US" sz="2000" dirty="0"/>
              <a:t> 8</a:t>
            </a:r>
            <a:r>
              <a:rPr lang="en-US" sz="2000" dirty="0" smtClean="0"/>
              <a:t>00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            1500		 3000</a:t>
            </a: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dirty="0" smtClean="0"/>
              <a:t>2009-2010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dirty="0"/>
              <a:t> </a:t>
            </a:r>
            <a:r>
              <a:rPr lang="en-US" sz="2000" dirty="0" smtClean="0"/>
              <a:t>            900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  		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2000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   </a:t>
            </a:r>
            <a:r>
              <a:rPr lang="en-US" sz="2000" dirty="0"/>
              <a:t>	 </a:t>
            </a:r>
            <a:r>
              <a:rPr lang="en-US" sz="2000" dirty="0" smtClean="0"/>
              <a:t>3000</a:t>
            </a:r>
            <a:endParaRPr lang="en-US"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dirty="0" smtClean="0"/>
              <a:t>2010-2011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1100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  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3800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r>
              <a:rPr lang="en-US" sz="2000" dirty="0"/>
              <a:t> </a:t>
            </a:r>
            <a:r>
              <a:rPr lang="en-US" sz="20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4000</a:t>
            </a:r>
            <a:endParaRPr lang="en-US" sz="2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2011-2012	            1200 		             4300		 5500</a:t>
            </a:r>
          </a:p>
          <a:p>
            <a:pPr marL="0" marR="0" lvl="0" indent="0" algn="l" rtl="0">
              <a:spcBef>
                <a:spcPts val="400"/>
              </a:spcBef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2012-2013                     1700 		             5500		 7200</a:t>
            </a:r>
          </a:p>
        </p:txBody>
      </p:sp>
      <p:sp>
        <p:nvSpPr>
          <p:cNvPr id="179" name="Shape 179"/>
          <p:cNvSpPr txBox="1">
            <a:spLocks noGrp="1"/>
          </p:cNvSpPr>
          <p:nvPr>
            <p:ph type="sldNum" idx="12"/>
          </p:nvPr>
        </p:nvSpPr>
        <p:spPr>
          <a:xfrm>
            <a:off x="7676777" y="0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dirty="0">
                <a:solidFill>
                  <a:schemeClr val="bg1"/>
                </a:solidFill>
              </a:rPr>
              <a:t>7</a:t>
            </a:r>
            <a:endParaRPr lang="en-US" sz="1400" b="0" i="0" u="none" strike="noStrike" cap="none" dirty="0">
              <a:solidFill>
                <a:schemeClr val="bg1"/>
              </a:solidFill>
              <a:sym typeface="Arial"/>
            </a:endParaRPr>
          </a:p>
        </p:txBody>
      </p:sp>
      <p:pic>
        <p:nvPicPr>
          <p:cNvPr id="180" name="Shape 1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746" y="5867400"/>
            <a:ext cx="588853" cy="955458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Shape 181"/>
          <p:cNvSpPr/>
          <p:nvPr/>
        </p:nvSpPr>
        <p:spPr>
          <a:xfrm>
            <a:off x="3429000" y="6519446"/>
            <a:ext cx="1805301" cy="33855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1430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@UDLChantier3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423003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304800" y="381000"/>
            <a:ext cx="8229600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2"/>
              </a:buClr>
              <a:buSzPct val="25000"/>
              <a:buFont typeface="Arial"/>
              <a:buNone/>
            </a:pPr>
            <a:r>
              <a:rPr lang="en-US" sz="40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Partner Paths</a:t>
            </a:r>
          </a:p>
        </p:txBody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51933" y="1066800"/>
            <a:ext cx="8458200" cy="60197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182880" marR="0" lvl="0" indent="-18288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Char char="•"/>
            </a:pPr>
            <a:r>
              <a:rPr lang="en-US" sz="217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McGill MyAccess 2011 - Growth in students with disability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Char char="•"/>
            </a:pPr>
            <a:r>
              <a:rPr lang="en-US" sz="217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Movement towards UDL from office and beyond</a:t>
            </a:r>
          </a:p>
          <a:p>
            <a:pPr marL="0" marR="0" lvl="0" indent="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17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Char char="•"/>
            </a:pPr>
            <a:r>
              <a:rPr lang="en-US" sz="217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Centennial College 2010 - Medical Model practices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Char char="•"/>
            </a:pPr>
            <a:r>
              <a:rPr lang="en-US" sz="217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Switch to sustainable practices via social model and UDL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None/>
            </a:pPr>
            <a:endParaRPr sz="217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Char char="•"/>
            </a:pPr>
            <a:r>
              <a:rPr lang="en-US" sz="217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Dawson College 1995 - Increasing numbers and UD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Char char="•"/>
            </a:pPr>
            <a:r>
              <a:rPr lang="en-US" sz="217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2010 French department faculty, FLC on UDL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None/>
            </a:pPr>
            <a:endParaRPr sz="217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Char char="•"/>
            </a:pPr>
            <a:r>
              <a:rPr lang="en-US" sz="217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John Abbott College 2013  - UDL Pedagogical Consultant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Char char="•"/>
            </a:pPr>
            <a:r>
              <a:rPr lang="en-US" sz="217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Establishment of UDL Advisory team with early champions</a:t>
            </a:r>
          </a:p>
          <a:p>
            <a:pPr marL="182880" marR="0" lvl="0" indent="-18288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None/>
            </a:pPr>
            <a:endParaRPr sz="217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Char char="•"/>
            </a:pPr>
            <a:r>
              <a:rPr lang="en-US" sz="217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Marianopolis College 2013 – UDL Awareness</a:t>
            </a:r>
          </a:p>
          <a:p>
            <a:pPr marL="457200" marR="0" lvl="1" indent="-19050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Char char="•"/>
            </a:pPr>
            <a:r>
              <a:rPr lang="en-US" sz="217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Collaboration of Access Office, Pedagogical and French department</a:t>
            </a:r>
          </a:p>
          <a:p>
            <a:pPr marL="0" marR="0" lvl="0" indent="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17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Char char="•"/>
            </a:pPr>
            <a:r>
              <a:rPr lang="en-US" sz="217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Start of Chantier 3 Faculty/Toolkit Project Dec 2013</a:t>
            </a:r>
          </a:p>
          <a:p>
            <a:pPr marL="0" marR="0" lvl="0" indent="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endParaRPr sz="217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None/>
            </a:pPr>
            <a:endParaRPr sz="217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None/>
            </a:pPr>
            <a:endParaRPr sz="217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lnSpc>
                <a:spcPct val="80000"/>
              </a:lnSpc>
              <a:spcBef>
                <a:spcPts val="434"/>
              </a:spcBef>
              <a:spcAft>
                <a:spcPts val="0"/>
              </a:spcAft>
              <a:buClr>
                <a:schemeClr val="accent1"/>
              </a:buClr>
              <a:buSzPct val="83840"/>
              <a:buFont typeface="Arial"/>
              <a:buNone/>
            </a:pPr>
            <a:endParaRPr sz="217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" marR="0" lvl="0" indent="-182880" algn="l" rtl="0">
              <a:lnSpc>
                <a:spcPct val="80000"/>
              </a:lnSpc>
              <a:spcBef>
                <a:spcPts val="434"/>
              </a:spcBef>
              <a:buClr>
                <a:schemeClr val="accent1"/>
              </a:buClr>
              <a:buSzPct val="83840"/>
              <a:buFont typeface="Arial"/>
              <a:buNone/>
            </a:pPr>
            <a:endParaRPr sz="217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Shape 188"/>
          <p:cNvSpPr txBox="1">
            <a:spLocks noGrp="1"/>
          </p:cNvSpPr>
          <p:nvPr>
            <p:ph type="sldNum" idx="12"/>
          </p:nvPr>
        </p:nvSpPr>
        <p:spPr>
          <a:xfrm>
            <a:off x="7620000" y="18288"/>
            <a:ext cx="1066799" cy="32918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lang="en-US"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</a:p>
        </p:txBody>
      </p:sp>
      <p:pic>
        <p:nvPicPr>
          <p:cNvPr id="189" name="Shape 18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746" y="5867400"/>
            <a:ext cx="588853" cy="9554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a="http://schemas.openxmlformats.org/drawingml/2006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2048</Words>
  <Application>Microsoft Macintosh PowerPoint</Application>
  <PresentationFormat>Présentation à l'écran (4:3)</PresentationFormat>
  <Paragraphs>470</Paragraphs>
  <Slides>31</Slides>
  <Notes>29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2" baseType="lpstr">
      <vt:lpstr>Clarity</vt:lpstr>
      <vt:lpstr>Digital Material – UDL project</vt:lpstr>
      <vt:lpstr>Enriching Practice:  Supporting Diversity through Universal Design for Learning </vt:lpstr>
      <vt:lpstr>Learning Objectives</vt:lpstr>
      <vt:lpstr>UD to UDL</vt:lpstr>
      <vt:lpstr>Paradigm Shift</vt:lpstr>
      <vt:lpstr>  Chantier 3 Project Context </vt:lpstr>
      <vt:lpstr>Project Partners</vt:lpstr>
      <vt:lpstr>Why UDL? Why Now?</vt:lpstr>
      <vt:lpstr>Partner Paths</vt:lpstr>
      <vt:lpstr>Materials and Methodology</vt:lpstr>
      <vt:lpstr>Interviews</vt:lpstr>
      <vt:lpstr>Data Analysis</vt:lpstr>
      <vt:lpstr>Concerns Based Adoption Model CBAM  (Hall &amp; Hord, 2001)</vt:lpstr>
      <vt:lpstr>Concerns Based Adoption Model (CBAM)</vt:lpstr>
      <vt:lpstr>Demographics</vt:lpstr>
      <vt:lpstr>Departments Sampled - 36</vt:lpstr>
      <vt:lpstr>Main Themes</vt:lpstr>
      <vt:lpstr>Implementing UDL</vt:lpstr>
      <vt:lpstr>Facilitators</vt:lpstr>
      <vt:lpstr>Facilitators</vt:lpstr>
      <vt:lpstr>Implementing UDL</vt:lpstr>
      <vt:lpstr>Stressors</vt:lpstr>
      <vt:lpstr>Stressors</vt:lpstr>
      <vt:lpstr>Main Findings: Toolkit</vt:lpstr>
      <vt:lpstr>Main Findings: Toolkit</vt:lpstr>
      <vt:lpstr>Toolkit</vt:lpstr>
      <vt:lpstr>Myths within Data on UDL</vt:lpstr>
      <vt:lpstr>Diapositive 28</vt:lpstr>
      <vt:lpstr>Investigate</vt:lpstr>
      <vt:lpstr>Sharing Resource Center</vt:lpstr>
      <vt:lpstr>Questions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available</dc:title>
  <dc:subject/>
  <dc:creator/>
  <cp:keywords/>
  <dc:description/>
  <cp:lastModifiedBy>Cécile Dumont</cp:lastModifiedBy>
  <cp:revision>20</cp:revision>
  <cp:lastPrinted>2016-06-08T21:15:31Z</cp:lastPrinted>
  <dcterms:created xsi:type="dcterms:W3CDTF">2016-08-30T18:08:33Z</dcterms:created>
  <dcterms:modified xsi:type="dcterms:W3CDTF">2016-08-30T18:08:44Z</dcterms:modified>
  <cp:category/>
</cp:coreProperties>
</file>