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authors.xml" ContentType="application/vnd.ms-powerpoint.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349" r:id="rId2"/>
    <p:sldId id="353" r:id="rId3"/>
    <p:sldId id="351" r:id="rId4"/>
    <p:sldId id="406" r:id="rId5"/>
    <p:sldId id="389" r:id="rId6"/>
    <p:sldId id="270" r:id="rId7"/>
    <p:sldId id="350" r:id="rId8"/>
    <p:sldId id="272" r:id="rId9"/>
    <p:sldId id="357" r:id="rId10"/>
    <p:sldId id="358" r:id="rId11"/>
    <p:sldId id="377" r:id="rId12"/>
    <p:sldId id="359" r:id="rId13"/>
    <p:sldId id="264" r:id="rId14"/>
    <p:sldId id="324" r:id="rId15"/>
    <p:sldId id="364" r:id="rId16"/>
    <p:sldId id="395" r:id="rId17"/>
    <p:sldId id="363" r:id="rId18"/>
    <p:sldId id="399" r:id="rId19"/>
    <p:sldId id="347" r:id="rId20"/>
    <p:sldId id="400" r:id="rId21"/>
    <p:sldId id="26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6A9EEB4-5044-1ECB-05B5-BA5F7BBFECC0}" name="Doré, Roxane" initials="DR" userId="S::Roxane.Dore@cegepdrummond.ca::3830369d-09c4-42f7-a0b2-cf2146e741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1"/>
    <a:srgbClr val="FF5900"/>
    <a:srgbClr val="F4860C"/>
    <a:srgbClr val="FC7742"/>
    <a:srgbClr val="F7E297"/>
    <a:srgbClr val="2AAF8C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4BD2C-FD32-4558-BE4E-31BCBBF9981D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B7788-BB6E-4480-BFB0-EDD943CFABB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23454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4B7788-BB6E-4480-BFB0-EDD943CFABBF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84039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4B7788-BB6E-4480-BFB0-EDD943CFABBF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2918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30285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5627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48266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4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441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11021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21498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0308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550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1492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0110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E9B94-7572-43B5-83C8-EF5F1287F685}" type="datetimeFigureOut">
              <a:rPr lang="fr-CA" smtClean="0"/>
              <a:t>2025-04-28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607C0-9C88-4D46-9B9F-A3253CD9567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46236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1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-org.acces.bibl.ulaval.ca/10.3917/dunod.autis.2018.01.0187" TargetMode="External"/><Relationship Id="rId2" Type="http://schemas.openxmlformats.org/officeDocument/2006/relationships/hyperlink" Target="https://doi-org.acces.bibl.ulaval.ca/10.3917/dunod.autis.2018.01.014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cademia.edu/33611171/Mod%C3%A8les_de_changement_et_grands_courants_organisationnels_en_%C3%A9ducation_une_analyse_critique" TargetMode="External"/><Relationship Id="rId5" Type="http://schemas.openxmlformats.org/officeDocument/2006/relationships/hyperlink" Target="http://www.u-psud.fr/StapsBib.nsf/53dab87b1b54075cc1256ba7004b5f9d/$FILE/Th%C3%A8se-Burton-F.pdf" TargetMode="External"/><Relationship Id="rId4" Type="http://schemas.openxmlformats.org/officeDocument/2006/relationships/hyperlink" Target="https://www.jstor.org/stable/26954665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4000/edso.5821" TargetMode="External"/><Relationship Id="rId3" Type="http://schemas.openxmlformats.org/officeDocument/2006/relationships/hyperlink" Target="https://doi.org/10.7202/1005350ar" TargetMode="External"/><Relationship Id="rId7" Type="http://schemas.openxmlformats.org/officeDocument/2006/relationships/hyperlink" Target="https://doi.org/10.3917/spir.066.0003" TargetMode="External"/><Relationship Id="rId2" Type="http://schemas.openxmlformats.org/officeDocument/2006/relationships/hyperlink" Target="https://doi.org/10.3917/cips.121.00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4000/books.pum.6421" TargetMode="External"/><Relationship Id="rId5" Type="http://schemas.openxmlformats.org/officeDocument/2006/relationships/hyperlink" Target="https://youtu.be/7nK2T3NZ9Xk" TargetMode="External"/><Relationship Id="rId4" Type="http://schemas.openxmlformats.org/officeDocument/2006/relationships/hyperlink" Target="http://www.revuedeshep.ch/pdf/vol-5/12_lafortune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239C0B-927B-535E-31C9-61FCF52C15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800">
                <a:solidFill>
                  <a:srgbClr val="FFFFFF"/>
                </a:solidFill>
                <a:effectLst/>
                <a:latin typeface="Avenir Next LT Pro" panose="020B0504020202020204" pitchFamily="34" charset="0"/>
                <a:ea typeface="Avenir Next LT Pro" panose="020B0504020202020204" pitchFamily="34" charset="0"/>
                <a:cs typeface="Avenir Next LT Pro" panose="020B0504020202020204" pitchFamily="34" charset="0"/>
              </a:rPr>
              <a:t>Cultiver le </a:t>
            </a:r>
            <a:r>
              <a:rPr lang="fr-CA" sz="4800">
                <a:effectLst/>
                <a:latin typeface="Avenir Next LT Pro" panose="020B0504020202020204" pitchFamily="34" charset="0"/>
                <a:ea typeface="Avenir Next LT Pro" panose="020B0504020202020204" pitchFamily="34" charset="0"/>
                <a:cs typeface="Avenir Next LT Pro" panose="020B0504020202020204" pitchFamily="34" charset="0"/>
              </a:rPr>
              <a:t>pouvoir agir </a:t>
            </a:r>
            <a:br>
              <a:rPr lang="fr-CA" sz="4800" b="1">
                <a:solidFill>
                  <a:srgbClr val="FFFFFF"/>
                </a:solidFill>
                <a:effectLst/>
                <a:latin typeface="Avenir Next LT Pro" panose="020B0504020202020204" pitchFamily="34" charset="0"/>
                <a:ea typeface="Avenir Next LT Pro" panose="020B0504020202020204" pitchFamily="34" charset="0"/>
                <a:cs typeface="Avenir Next LT Pro" panose="020B0504020202020204" pitchFamily="34" charset="0"/>
              </a:rPr>
            </a:br>
            <a:r>
              <a:rPr lang="fr-CA" sz="4800">
                <a:solidFill>
                  <a:srgbClr val="FFFFFF"/>
                </a:solidFill>
                <a:effectLst/>
                <a:latin typeface="Avenir Next LT Pro" panose="020B0504020202020204" pitchFamily="34" charset="0"/>
                <a:ea typeface="Avenir Next LT Pro" panose="020B0504020202020204" pitchFamily="34" charset="0"/>
                <a:cs typeface="Avenir Next LT Pro" panose="020B0504020202020204" pitchFamily="34" charset="0"/>
              </a:rPr>
              <a:t>des personnes enseignantes en contexte de changement</a:t>
            </a:r>
            <a:endParaRPr lang="fr-CA" sz="480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1D1E88E-9268-E307-0A98-2B9BF062B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sz="1800" i="1">
                <a:solidFill>
                  <a:srgbClr val="FFFFFF"/>
                </a:solidFill>
                <a:latin typeface="Avenir Next LT Pro"/>
              </a:rPr>
              <a:t>Rendez-vous des CP </a:t>
            </a:r>
          </a:p>
          <a:p>
            <a:r>
              <a:rPr lang="fr-CA" sz="1800">
                <a:solidFill>
                  <a:srgbClr val="FFFFFF"/>
                </a:solidFill>
                <a:latin typeface="Avenir Next LT Pro"/>
              </a:rPr>
              <a:t>Colloque de l’AQPC - 6 juin 2024</a:t>
            </a:r>
          </a:p>
          <a:p>
            <a:r>
              <a:rPr lang="fr-CA" sz="1800">
                <a:solidFill>
                  <a:srgbClr val="FFFFFF"/>
                </a:solidFill>
                <a:latin typeface="Avenir Next LT Pro"/>
              </a:rPr>
              <a:t>Animé par Catherine Bélec, Roxane Doré et Annie Gingras</a:t>
            </a:r>
          </a:p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8911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8560C9-6491-141C-3928-41444210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Avenir Next LT Pro" panose="020B0504020202020204" pitchFamily="34" charset="0"/>
              </a:rPr>
              <a:t>Les possibilités d’agir dépendent…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E6F677-548A-F353-D6BD-9304599F7D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0158"/>
            <a:ext cx="5257800" cy="1763056"/>
          </a:xfrm>
          <a:ln>
            <a:solidFill>
              <a:srgbClr val="92D050"/>
            </a:solidFill>
          </a:ln>
        </p:spPr>
        <p:txBody>
          <a:bodyPr anchor="ctr">
            <a:normAutofit fontScale="92500"/>
          </a:bodyPr>
          <a:lstStyle/>
          <a:p>
            <a:pPr marL="0" indent="0" algn="ctr">
              <a:buNone/>
            </a:pPr>
            <a:r>
              <a:rPr lang="fr-CA" sz="2600" dirty="0">
                <a:latin typeface="Avenir Next LT Pro" panose="020B0504020202020204" pitchFamily="34" charset="0"/>
              </a:rPr>
              <a:t>Cadre de l’environnement</a:t>
            </a:r>
            <a:endParaRPr lang="fr-CA" dirty="0">
              <a:latin typeface="Avenir Next LT Pro" panose="020B050402020202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844F92E-E5BE-3BD8-66C9-010F3951E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10158"/>
            <a:ext cx="5181600" cy="1763056"/>
          </a:xfrm>
          <a:ln>
            <a:solidFill>
              <a:srgbClr val="92D050"/>
            </a:solidFill>
          </a:ln>
        </p:spPr>
        <p:txBody>
          <a:bodyPr anchor="ctr">
            <a:normAutofit fontScale="92500"/>
          </a:bodyPr>
          <a:lstStyle/>
          <a:p>
            <a:pPr marL="0" indent="0" algn="ctr">
              <a:buNone/>
            </a:pPr>
            <a:endParaRPr lang="fr-CA" sz="2600" dirty="0">
              <a:solidFill>
                <a:srgbClr val="F5F5F5"/>
              </a:solidFill>
              <a:latin typeface="Avenir Next LT Pro" panose="020B0504020202020204" pitchFamily="34" charset="77"/>
            </a:endParaRPr>
          </a:p>
          <a:p>
            <a:pPr marL="0" indent="0" algn="ctr">
              <a:buNone/>
            </a:pPr>
            <a:r>
              <a:rPr lang="fr-CA" sz="2600" dirty="0">
                <a:solidFill>
                  <a:srgbClr val="F5F5F5"/>
                </a:solidFill>
                <a:latin typeface="Avenir Next LT Pro" panose="020B0504020202020204" pitchFamily="34" charset="77"/>
              </a:rPr>
              <a:t>Ressources de soutien disponibles pour soutenir l’action</a:t>
            </a:r>
          </a:p>
          <a:p>
            <a:pPr marL="0" indent="0" algn="r">
              <a:buNone/>
            </a:pPr>
            <a:r>
              <a:rPr lang="fr-CA" sz="2400" i="1" dirty="0">
                <a:latin typeface="Avenir Next LT Pro" panose="020B0504020202020204" pitchFamily="34" charset="77"/>
              </a:rPr>
              <a:t>	</a:t>
            </a:r>
            <a:endParaRPr lang="fr-CA" sz="2400" i="1" dirty="0"/>
          </a:p>
        </p:txBody>
      </p:sp>
      <p:pic>
        <p:nvPicPr>
          <p:cNvPr id="5" name="Graphique 4" descr="École contour">
            <a:extLst>
              <a:ext uri="{FF2B5EF4-FFF2-40B4-BE49-F238E27FC236}">
                <a16:creationId xmlns:a16="http://schemas.microsoft.com/office/drawing/2014/main" id="{6D472FD5-2387-79BA-F3A9-652C30108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41826" y="4938766"/>
            <a:ext cx="1629104" cy="1629104"/>
          </a:xfrm>
          <a:prstGeom prst="rect">
            <a:avLst/>
          </a:prstGeom>
        </p:spPr>
      </p:pic>
      <p:sp>
        <p:nvSpPr>
          <p:cNvPr id="6" name="Légende : flèche vers le haut 5">
            <a:extLst>
              <a:ext uri="{FF2B5EF4-FFF2-40B4-BE49-F238E27FC236}">
                <a16:creationId xmlns:a16="http://schemas.microsoft.com/office/drawing/2014/main" id="{C3EBE177-B3BB-425C-61A9-C133F4E7F6A9}"/>
              </a:ext>
            </a:extLst>
          </p:cNvPr>
          <p:cNvSpPr/>
          <p:nvPr/>
        </p:nvSpPr>
        <p:spPr>
          <a:xfrm>
            <a:off x="3695698" y="4092684"/>
            <a:ext cx="4905703" cy="1947589"/>
          </a:xfrm>
          <a:prstGeom prst="upArrowCallou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200" dirty="0">
                <a:latin typeface="Avenir Next LT Pro" panose="020B0504020202020204" pitchFamily="34" charset="0"/>
              </a:rPr>
              <a:t>Perception des possibilités liées au cadre et aux ressources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200" dirty="0">
                <a:latin typeface="Avenir Next LT Pro" panose="020B0504020202020204" pitchFamily="34" charset="0"/>
              </a:rPr>
              <a:t>Sentiment de sécurité</a:t>
            </a:r>
          </a:p>
        </p:txBody>
      </p:sp>
    </p:spTree>
    <p:extLst>
      <p:ext uri="{BB962C8B-B14F-4D97-AF65-F5344CB8AC3E}">
        <p14:creationId xmlns:p14="http://schemas.microsoft.com/office/powerpoint/2010/main" val="399816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FF3900-AF3A-505C-59F7-308F3A17A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400" b="1" i="1" kern="100">
                <a:solidFill>
                  <a:srgbClr val="F5F5F5"/>
                </a:solidFill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Développer</a:t>
            </a:r>
            <a:r>
              <a:rPr lang="fr-CA" sz="4400" kern="100">
                <a:solidFill>
                  <a:srgbClr val="F5F5F5"/>
                </a:solidFill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 le pouvoir agir signifie… </a:t>
            </a:r>
            <a:br>
              <a:rPr lang="fr-CA" sz="4400" kern="100">
                <a:solidFill>
                  <a:srgbClr val="F5F5F5"/>
                </a:solidFill>
                <a:effectLst/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9AB620-4E4A-CAF0-562A-C2A2A5E8DE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0395" y="3297073"/>
            <a:ext cx="5181600" cy="4351338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7000"/>
              </a:lnSpc>
              <a:spcAft>
                <a:spcPts val="1000"/>
              </a:spcAft>
              <a:buNone/>
            </a:pPr>
            <a:r>
              <a:rPr lang="fr-CA" dirty="0">
                <a:solidFill>
                  <a:schemeClr val="bg1">
                    <a:lumMod val="50000"/>
                    <a:lumOff val="50000"/>
                  </a:schemeClr>
                </a:solidFill>
                <a:latin typeface="Avenir Next LT Pro" panose="020B0504020202020204" pitchFamily="34" charset="77"/>
              </a:rPr>
              <a:t>Accroitre les </a:t>
            </a:r>
            <a:r>
              <a:rPr lang="fr-CA" dirty="0">
                <a:solidFill>
                  <a:schemeClr val="bg1">
                    <a:lumMod val="50000"/>
                    <a:lumOff val="50000"/>
                  </a:schemeClr>
                </a:solidFill>
                <a:effectLst/>
                <a:latin typeface="Avenir Next LT Pro" panose="020B0504020202020204" pitchFamily="34" charset="77"/>
              </a:rPr>
              <a:t>possibilités d’agir</a:t>
            </a:r>
          </a:p>
          <a:p>
            <a:pPr marL="914400" lvl="1" indent="-457200">
              <a:lnSpc>
                <a:spcPct val="107000"/>
              </a:lnSpc>
              <a:spcAft>
                <a:spcPts val="1000"/>
              </a:spcAft>
            </a:pPr>
            <a:r>
              <a:rPr lang="fr-CA" sz="2600" dirty="0">
                <a:solidFill>
                  <a:schemeClr val="bg1">
                    <a:lumMod val="50000"/>
                    <a:lumOff val="50000"/>
                  </a:schemeClr>
                </a:solidFill>
                <a:latin typeface="Avenir Next LT Pro" panose="020B0504020202020204" pitchFamily="34" charset="77"/>
              </a:rPr>
              <a:t>Réduire les contraintes</a:t>
            </a:r>
          </a:p>
          <a:p>
            <a:pPr marL="914400" lvl="1" indent="-457200">
              <a:lnSpc>
                <a:spcPct val="107000"/>
              </a:lnSpc>
              <a:spcAft>
                <a:spcPts val="1000"/>
              </a:spcAft>
            </a:pPr>
            <a:r>
              <a:rPr lang="fr-CA" sz="2600" dirty="0">
                <a:solidFill>
                  <a:schemeClr val="bg1">
                    <a:lumMod val="50000"/>
                    <a:lumOff val="50000"/>
                  </a:schemeClr>
                </a:solidFill>
                <a:latin typeface="Avenir Next LT Pro" panose="020B0504020202020204" pitchFamily="34" charset="77"/>
              </a:rPr>
              <a:t>Multiplier les opportunités</a:t>
            </a:r>
          </a:p>
          <a:p>
            <a:pPr marL="914400" lvl="1" indent="-457200">
              <a:lnSpc>
                <a:spcPct val="107000"/>
              </a:lnSpc>
              <a:spcAft>
                <a:spcPts val="1000"/>
              </a:spcAft>
            </a:pPr>
            <a:r>
              <a:rPr lang="fr-CA" sz="2600" dirty="0">
                <a:solidFill>
                  <a:schemeClr val="bg1">
                    <a:lumMod val="50000"/>
                    <a:lumOff val="50000"/>
                  </a:schemeClr>
                </a:solidFill>
                <a:latin typeface="Avenir Next LT Pro" panose="020B0504020202020204" pitchFamily="34" charset="77"/>
              </a:rPr>
              <a:t>Assurer la sécurité affective</a:t>
            </a:r>
          </a:p>
          <a:p>
            <a:endParaRPr lang="fr-CA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B891445-E5F4-1866-411F-8F63942AB1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56300" y="3297073"/>
            <a:ext cx="5294585" cy="2567699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07000"/>
              </a:lnSpc>
              <a:spcAft>
                <a:spcPts val="1000"/>
              </a:spcAft>
              <a:buNone/>
            </a:pPr>
            <a:r>
              <a:rPr lang="fr-CA" dirty="0">
                <a:effectLst/>
                <a:latin typeface="Avenir Next LT Pro" panose="020B0504020202020204" pitchFamily="34" charset="77"/>
              </a:rPr>
              <a:t>Accroitre l’agentivité</a:t>
            </a:r>
          </a:p>
          <a:p>
            <a:pPr marL="800100" lvl="1" indent="-342900">
              <a:lnSpc>
                <a:spcPct val="107000"/>
              </a:lnSpc>
              <a:spcAft>
                <a:spcPts val="1000"/>
              </a:spcAft>
            </a:pPr>
            <a:r>
              <a:rPr lang="fr-CA" dirty="0">
                <a:effectLst/>
                <a:latin typeface="Avenir Next LT Pro" panose="020B0504020202020204" pitchFamily="34" charset="77"/>
              </a:rPr>
              <a:t>Augmenter les capacités d’agir</a:t>
            </a:r>
          </a:p>
          <a:p>
            <a:pPr marL="800100" lvl="1" indent="-342900">
              <a:lnSpc>
                <a:spcPct val="107000"/>
              </a:lnSpc>
              <a:spcAft>
                <a:spcPts val="1000"/>
              </a:spcAft>
            </a:pPr>
            <a:r>
              <a:rPr lang="fr-CA" dirty="0">
                <a:latin typeface="Avenir Next LT Pro" panose="020B0504020202020204" pitchFamily="34" charset="77"/>
              </a:rPr>
              <a:t>Augmenter les ressources permettant de  choisir</a:t>
            </a:r>
          </a:p>
          <a:p>
            <a:pPr marL="800100" lvl="1" indent="-342900">
              <a:lnSpc>
                <a:spcPct val="107000"/>
              </a:lnSpc>
              <a:spcAft>
                <a:spcPts val="1000"/>
              </a:spcAft>
            </a:pPr>
            <a:r>
              <a:rPr lang="fr-CA" dirty="0">
                <a:latin typeface="Avenir Next LT Pro" panose="020B0504020202020204" pitchFamily="34" charset="77"/>
              </a:rPr>
              <a:t>Accroitre la cohérence entre l’action et ce qui a de la valeur pour la personne</a:t>
            </a:r>
          </a:p>
          <a:p>
            <a:pPr marL="914400" lvl="2" indent="0">
              <a:lnSpc>
                <a:spcPct val="107000"/>
              </a:lnSpc>
              <a:spcAft>
                <a:spcPts val="1000"/>
              </a:spcAft>
              <a:buNone/>
            </a:pPr>
            <a:endParaRPr lang="fr-CA" sz="2400" dirty="0"/>
          </a:p>
        </p:txBody>
      </p:sp>
      <p:pic>
        <p:nvPicPr>
          <p:cNvPr id="6" name="Graphique 5" descr="Profil mâle contour">
            <a:extLst>
              <a:ext uri="{FF2B5EF4-FFF2-40B4-BE49-F238E27FC236}">
                <a16:creationId xmlns:a16="http://schemas.microsoft.com/office/drawing/2014/main" id="{3FD18E08-DF08-774B-BC43-B144B6E01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89194" y="1596476"/>
            <a:ext cx="1629104" cy="1629104"/>
          </a:xfrm>
          <a:prstGeom prst="rect">
            <a:avLst/>
          </a:prstGeom>
        </p:spPr>
      </p:pic>
      <p:pic>
        <p:nvPicPr>
          <p:cNvPr id="8" name="Graphique 7" descr="École contour">
            <a:extLst>
              <a:ext uri="{FF2B5EF4-FFF2-40B4-BE49-F238E27FC236}">
                <a16:creationId xmlns:a16="http://schemas.microsoft.com/office/drawing/2014/main" id="{8ADB6AC0-DD3A-4000-52ED-B21DA6A830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26643" y="1596476"/>
            <a:ext cx="1629104" cy="162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56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8560C9-6491-141C-3928-41444210A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6863"/>
            <a:ext cx="10515600" cy="1325563"/>
          </a:xfrm>
        </p:spPr>
        <p:txBody>
          <a:bodyPr>
            <a:noAutofit/>
          </a:bodyPr>
          <a:lstStyle/>
          <a:p>
            <a:r>
              <a:rPr lang="fr-CA">
                <a:latin typeface="Avenir Next LT Pro" panose="020B0504020202020204" pitchFamily="34" charset="0"/>
              </a:rPr>
              <a:t>L’agentivité dépend</a:t>
            </a:r>
            <a:r>
              <a:rPr lang="fr-CA" sz="3200">
                <a:latin typeface="Avenir Next LT Pro" panose="020B0504020202020204" pitchFamily="34" charset="0"/>
              </a:rPr>
              <a:t>…</a:t>
            </a:r>
            <a:br>
              <a:rPr lang="fr-CA" sz="3200">
                <a:latin typeface="Avenir Next LT Pro" panose="020B0504020202020204" pitchFamily="34" charset="0"/>
              </a:rPr>
            </a:br>
            <a:endParaRPr lang="fr-CA" sz="3200">
              <a:latin typeface="Avenir Next LT Pro" panose="020B050402020202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E6F677-548A-F353-D6BD-9304599F7D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404945" cy="1947589"/>
          </a:xfrm>
          <a:ln>
            <a:solidFill>
              <a:srgbClr val="92D050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fr-CA" sz="2400" dirty="0">
                <a:latin typeface="Avenir Next LT Pro" panose="020B0504020202020204" pitchFamily="34" charset="0"/>
              </a:rPr>
              <a:t>Ressources permettant d’agir</a:t>
            </a:r>
          </a:p>
          <a:p>
            <a:pPr marL="0" indent="0" algn="ctr">
              <a:buNone/>
            </a:pPr>
            <a:r>
              <a:rPr lang="fr-CA" sz="2400" dirty="0">
                <a:latin typeface="Avenir Next LT Pro" panose="020B0504020202020204" pitchFamily="34" charset="0"/>
              </a:rPr>
              <a:t>Ressources permettant de choisir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844F92E-E5BE-3BD8-66C9-010F3951E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90291" y="1825625"/>
            <a:ext cx="4963510" cy="1947589"/>
          </a:xfrm>
          <a:ln>
            <a:solidFill>
              <a:srgbClr val="92D050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fr-CA" sz="2400" dirty="0">
                <a:solidFill>
                  <a:srgbClr val="F5F5F5"/>
                </a:solidFill>
                <a:latin typeface="Avenir Next LT Pro" panose="020B0504020202020204" pitchFamily="34" charset="77"/>
              </a:rPr>
              <a:t>Cohérence entre l’action </a:t>
            </a:r>
          </a:p>
          <a:p>
            <a:pPr marL="0" indent="0" algn="ctr">
              <a:buNone/>
            </a:pPr>
            <a:r>
              <a:rPr lang="fr-CA" sz="2400" dirty="0">
                <a:solidFill>
                  <a:srgbClr val="F5F5F5"/>
                </a:solidFill>
                <a:latin typeface="Avenir Next LT Pro" panose="020B0504020202020204" pitchFamily="34" charset="77"/>
              </a:rPr>
              <a:t>et les valeurs de la personne</a:t>
            </a:r>
            <a:r>
              <a:rPr lang="fr-CA" sz="2400" i="1" dirty="0">
                <a:latin typeface="Avenir Next LT Pro" panose="020B0504020202020204" pitchFamily="34" charset="77"/>
              </a:rPr>
              <a:t>	</a:t>
            </a:r>
            <a:endParaRPr lang="fr-CA" sz="2400" i="1" dirty="0"/>
          </a:p>
        </p:txBody>
      </p:sp>
      <p:sp>
        <p:nvSpPr>
          <p:cNvPr id="6" name="Légende : flèche vers le haut 5">
            <a:extLst>
              <a:ext uri="{FF2B5EF4-FFF2-40B4-BE49-F238E27FC236}">
                <a16:creationId xmlns:a16="http://schemas.microsoft.com/office/drawing/2014/main" id="{C3EBE177-B3BB-425C-61A9-C133F4E7F6A9}"/>
              </a:ext>
            </a:extLst>
          </p:cNvPr>
          <p:cNvSpPr/>
          <p:nvPr/>
        </p:nvSpPr>
        <p:spPr>
          <a:xfrm>
            <a:off x="838200" y="3967216"/>
            <a:ext cx="5404945" cy="2408553"/>
          </a:xfrm>
          <a:prstGeom prst="upArrowCallou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000" dirty="0">
                <a:latin typeface="Avenir Next LT Pro" panose="020B0504020202020204" pitchFamily="34" charset="0"/>
              </a:rPr>
              <a:t>Perception de ses ressources personnelles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000" dirty="0">
                <a:latin typeface="Avenir Next LT Pro" panose="020B0504020202020204" pitchFamily="34" charset="0"/>
              </a:rPr>
              <a:t>Sentiment d’efficacité personnelle (SEP)</a:t>
            </a:r>
          </a:p>
        </p:txBody>
      </p:sp>
      <p:sp>
        <p:nvSpPr>
          <p:cNvPr id="8" name="Légende : flèche vers le haut 7">
            <a:extLst>
              <a:ext uri="{FF2B5EF4-FFF2-40B4-BE49-F238E27FC236}">
                <a16:creationId xmlns:a16="http://schemas.microsoft.com/office/drawing/2014/main" id="{0D7E2F15-BC87-CC3E-D34A-629D7E7D30ED}"/>
              </a:ext>
            </a:extLst>
          </p:cNvPr>
          <p:cNvSpPr/>
          <p:nvPr/>
        </p:nvSpPr>
        <p:spPr>
          <a:xfrm>
            <a:off x="6390292" y="3967215"/>
            <a:ext cx="4963508" cy="2408553"/>
          </a:xfrm>
          <a:prstGeom prst="upArrowCallou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000" dirty="0">
                <a:latin typeface="Avenir Next LT Pro" panose="020B0504020202020204" pitchFamily="34" charset="0"/>
              </a:rPr>
              <a:t>Valeur de l’action en fonction des représentations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EE319F5-AE64-7358-8072-9FE6EAD64B0C}"/>
              </a:ext>
            </a:extLst>
          </p:cNvPr>
          <p:cNvSpPr txBox="1"/>
          <p:nvPr/>
        </p:nvSpPr>
        <p:spPr>
          <a:xfrm>
            <a:off x="6913756" y="1145810"/>
            <a:ext cx="4629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>
                <a:solidFill>
                  <a:schemeClr val="tx2">
                    <a:lumMod val="75000"/>
                  </a:schemeClr>
                </a:solidFill>
                <a:latin typeface="Avenir Next LT Pro" panose="020B0504020202020204" pitchFamily="34" charset="0"/>
              </a:rPr>
              <a:t>Agentivité : capacité d’une personne à agir en fonction de ce à quoi elle accorde de la valeur.</a:t>
            </a:r>
            <a:endParaRPr lang="fr-CA" sz="16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D3869F5-B72B-45CE-2544-26EB81723A69}"/>
              </a:ext>
            </a:extLst>
          </p:cNvPr>
          <p:cNvSpPr/>
          <p:nvPr/>
        </p:nvSpPr>
        <p:spPr>
          <a:xfrm>
            <a:off x="10510345" y="5109883"/>
            <a:ext cx="1681655" cy="16110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7" name="Graphique 6" descr="Profil mâle contour">
            <a:extLst>
              <a:ext uri="{FF2B5EF4-FFF2-40B4-BE49-F238E27FC236}">
                <a16:creationId xmlns:a16="http://schemas.microsoft.com/office/drawing/2014/main" id="{903A5CEE-B0D4-851F-5AA8-27C614939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4278" y="5109883"/>
            <a:ext cx="1459886" cy="145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39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B0C9676-67AA-DF45-C647-1E999D197FA3}"/>
              </a:ext>
            </a:extLst>
          </p:cNvPr>
          <p:cNvSpPr txBox="1"/>
          <p:nvPr/>
        </p:nvSpPr>
        <p:spPr>
          <a:xfrm>
            <a:off x="1263585" y="3939136"/>
            <a:ext cx="4482753" cy="125521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A" sz="2400" kern="10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Accompagner les personnes dans une situation de changement précise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5164365-4AB7-7493-50F8-B98CC22C8793}"/>
              </a:ext>
            </a:extLst>
          </p:cNvPr>
          <p:cNvSpPr txBox="1"/>
          <p:nvPr/>
        </p:nvSpPr>
        <p:spPr>
          <a:xfrm>
            <a:off x="982626" y="820614"/>
            <a:ext cx="10646667" cy="7753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A" sz="4400" kern="10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Approches réactives et proactives</a:t>
            </a:r>
            <a:endParaRPr lang="fr-CA" sz="4400" kern="100">
              <a:effectLst/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54D1895-453E-4F80-20C6-306D4E3E854F}"/>
              </a:ext>
            </a:extLst>
          </p:cNvPr>
          <p:cNvSpPr txBox="1"/>
          <p:nvPr/>
        </p:nvSpPr>
        <p:spPr>
          <a:xfrm>
            <a:off x="6499366" y="3889998"/>
            <a:ext cx="406353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2400" kern="10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Faire en sorte que le milieu permette aux personnes de devenir des agents de changement autonomes, les encourage en ce sens</a:t>
            </a:r>
            <a:endParaRPr lang="fr-CA" sz="240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8821730C-34B5-6F4E-8073-8EBAB365EAC6}"/>
              </a:ext>
            </a:extLst>
          </p:cNvPr>
          <p:cNvSpPr/>
          <p:nvPr/>
        </p:nvSpPr>
        <p:spPr>
          <a:xfrm>
            <a:off x="2527500" y="1996964"/>
            <a:ext cx="1954924" cy="1797269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F063E5EF-EA1E-B7EF-51F5-6942272174F9}"/>
              </a:ext>
            </a:extLst>
          </p:cNvPr>
          <p:cNvSpPr/>
          <p:nvPr/>
        </p:nvSpPr>
        <p:spPr>
          <a:xfrm>
            <a:off x="3328960" y="2403635"/>
            <a:ext cx="176002" cy="134713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2DAD7B5-4280-4B28-0205-659A150D6B24}"/>
              </a:ext>
            </a:extLst>
          </p:cNvPr>
          <p:cNvSpPr/>
          <p:nvPr/>
        </p:nvSpPr>
        <p:spPr>
          <a:xfrm>
            <a:off x="3778470" y="2769475"/>
            <a:ext cx="176002" cy="134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3510BA4F-1DBC-2970-8D01-C1DC61B73C00}"/>
              </a:ext>
            </a:extLst>
          </p:cNvPr>
          <p:cNvSpPr/>
          <p:nvPr/>
        </p:nvSpPr>
        <p:spPr>
          <a:xfrm>
            <a:off x="3025379" y="2772807"/>
            <a:ext cx="176002" cy="134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903CA17-4785-84E3-F221-F0A2E4A7900F}"/>
              </a:ext>
            </a:extLst>
          </p:cNvPr>
          <p:cNvSpPr/>
          <p:nvPr/>
        </p:nvSpPr>
        <p:spPr>
          <a:xfrm>
            <a:off x="3449591" y="3031577"/>
            <a:ext cx="176002" cy="134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455CFB5-4A8E-2386-34E5-D9E5E3946C14}"/>
              </a:ext>
            </a:extLst>
          </p:cNvPr>
          <p:cNvSpPr/>
          <p:nvPr/>
        </p:nvSpPr>
        <p:spPr>
          <a:xfrm>
            <a:off x="3152958" y="3231374"/>
            <a:ext cx="176002" cy="134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01D5801-9CF9-EC03-77A8-360498899349}"/>
              </a:ext>
            </a:extLst>
          </p:cNvPr>
          <p:cNvSpPr/>
          <p:nvPr/>
        </p:nvSpPr>
        <p:spPr>
          <a:xfrm>
            <a:off x="7211697" y="2007473"/>
            <a:ext cx="1954924" cy="1797269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18ECAFB9-337D-CCD0-6E94-B6F2F077FC5F}"/>
              </a:ext>
            </a:extLst>
          </p:cNvPr>
          <p:cNvSpPr/>
          <p:nvPr/>
        </p:nvSpPr>
        <p:spPr>
          <a:xfrm>
            <a:off x="8013157" y="2414144"/>
            <a:ext cx="176002" cy="134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2E69BBC9-7E82-C877-E5F0-54BACC68A9CB}"/>
              </a:ext>
            </a:extLst>
          </p:cNvPr>
          <p:cNvSpPr/>
          <p:nvPr/>
        </p:nvSpPr>
        <p:spPr>
          <a:xfrm>
            <a:off x="8462667" y="2779984"/>
            <a:ext cx="176002" cy="134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CDF0B3A8-3842-A240-3951-3825A9B0DB48}"/>
              </a:ext>
            </a:extLst>
          </p:cNvPr>
          <p:cNvSpPr/>
          <p:nvPr/>
        </p:nvSpPr>
        <p:spPr>
          <a:xfrm>
            <a:off x="7709576" y="2783316"/>
            <a:ext cx="176002" cy="134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7A562711-18A2-57FF-8DBB-0F1D97CC051C}"/>
              </a:ext>
            </a:extLst>
          </p:cNvPr>
          <p:cNvSpPr/>
          <p:nvPr/>
        </p:nvSpPr>
        <p:spPr>
          <a:xfrm>
            <a:off x="8133788" y="3042086"/>
            <a:ext cx="176002" cy="134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F8E8FB19-8FB9-6311-DD68-D8C508A17898}"/>
              </a:ext>
            </a:extLst>
          </p:cNvPr>
          <p:cNvSpPr/>
          <p:nvPr/>
        </p:nvSpPr>
        <p:spPr>
          <a:xfrm>
            <a:off x="7837155" y="3241883"/>
            <a:ext cx="176002" cy="134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4290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45164365-4AB7-7493-50F8-B98CC22C8793}"/>
              </a:ext>
            </a:extLst>
          </p:cNvPr>
          <p:cNvSpPr txBox="1"/>
          <p:nvPr/>
        </p:nvSpPr>
        <p:spPr>
          <a:xfrm>
            <a:off x="4466894" y="2217331"/>
            <a:ext cx="6211615" cy="261302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CA" sz="3200" kern="10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Remue-méninges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fr-CA" sz="1400" kern="100"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CA" sz="2400" kern="10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Chaque table identifie des pistes d’action réactives et proactives pour la dimension du pouvoir agir correspondant au numéro déposé sur sa table</a:t>
            </a:r>
          </a:p>
        </p:txBody>
      </p:sp>
      <p:pic>
        <p:nvPicPr>
          <p:cNvPr id="9" name="Graphique 8" descr="Brainstorming de groupe contour">
            <a:extLst>
              <a:ext uri="{FF2B5EF4-FFF2-40B4-BE49-F238E27FC236}">
                <a16:creationId xmlns:a16="http://schemas.microsoft.com/office/drawing/2014/main" id="{9DD41454-5E4D-7F5A-4207-3BBF601D74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9710" y="1805753"/>
            <a:ext cx="3024601" cy="302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0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45164365-4AB7-7493-50F8-B98CC22C8793}"/>
              </a:ext>
            </a:extLst>
          </p:cNvPr>
          <p:cNvSpPr txBox="1"/>
          <p:nvPr/>
        </p:nvSpPr>
        <p:spPr>
          <a:xfrm>
            <a:off x="4267198" y="2320073"/>
            <a:ext cx="6810706" cy="22178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CA" sz="3200" kern="10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Mise en commun des pistes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fr-CA" sz="1400" kern="100"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CA" sz="2400" kern="10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Chaque table nomme une ou deux pistes d’action pour la dimension du pouvoir agir correspondant au numéro déposé sur sa table</a:t>
            </a:r>
          </a:p>
        </p:txBody>
      </p:sp>
      <p:pic>
        <p:nvPicPr>
          <p:cNvPr id="7" name="Graphique 6" descr="Pièces de puzzle contour">
            <a:extLst>
              <a:ext uri="{FF2B5EF4-FFF2-40B4-BE49-F238E27FC236}">
                <a16:creationId xmlns:a16="http://schemas.microsoft.com/office/drawing/2014/main" id="{9C3E0312-0E6F-9CA5-DC3C-1B7BA69EAB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3491" y="2096689"/>
            <a:ext cx="2664621" cy="266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48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6AD630C9-63F6-D02B-CC78-1722F540C698}"/>
              </a:ext>
            </a:extLst>
          </p:cNvPr>
          <p:cNvSpPr/>
          <p:nvPr/>
        </p:nvSpPr>
        <p:spPr>
          <a:xfrm>
            <a:off x="725213" y="3847067"/>
            <a:ext cx="11151464" cy="2675088"/>
          </a:xfrm>
          <a:prstGeom prst="roundRect">
            <a:avLst/>
          </a:prstGeom>
          <a:noFill/>
          <a:ln>
            <a:solidFill>
              <a:srgbClr val="92D05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70EFAEF1-BC00-9B50-9F46-E252C985CE09}"/>
              </a:ext>
            </a:extLst>
          </p:cNvPr>
          <p:cNvSpPr/>
          <p:nvPr/>
        </p:nvSpPr>
        <p:spPr>
          <a:xfrm>
            <a:off x="1459293" y="1347539"/>
            <a:ext cx="2844693" cy="756745"/>
          </a:xfrm>
          <a:prstGeom prst="roundRect">
            <a:avLst/>
          </a:prstGeo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>
                <a:solidFill>
                  <a:schemeClr val="tx1"/>
                </a:solidFill>
                <a:latin typeface="Avenir Next LT Pro" panose="020B0504020202020204" pitchFamily="34" charset="0"/>
              </a:rPr>
              <a:t>Possibilités d’agir</a:t>
            </a:r>
          </a:p>
          <a:p>
            <a:pPr algn="ctr"/>
            <a:r>
              <a:rPr lang="fr-CA" sz="1600">
                <a:solidFill>
                  <a:schemeClr val="tx1"/>
                </a:solidFill>
                <a:latin typeface="Avenir Next LT Pro" panose="020B0504020202020204" pitchFamily="34" charset="0"/>
              </a:rPr>
              <a:t>présentes dans la situation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F4264E3D-4229-C86C-3C52-656A1E8CF00F}"/>
              </a:ext>
            </a:extLst>
          </p:cNvPr>
          <p:cNvSpPr/>
          <p:nvPr/>
        </p:nvSpPr>
        <p:spPr>
          <a:xfrm>
            <a:off x="7306008" y="1365934"/>
            <a:ext cx="2167099" cy="756745"/>
          </a:xfrm>
          <a:prstGeom prst="roundRect">
            <a:avLst/>
          </a:prstGeo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>
                <a:solidFill>
                  <a:schemeClr val="tx1"/>
                </a:solidFill>
                <a:latin typeface="Avenir Next LT Pro" panose="020B0504020202020204" pitchFamily="34" charset="0"/>
              </a:rPr>
              <a:t>Agentivité</a:t>
            </a:r>
            <a:br>
              <a:rPr lang="fr-CA" sz="2400">
                <a:solidFill>
                  <a:schemeClr val="tx1"/>
                </a:solidFill>
                <a:latin typeface="Avenir Next LT Pro" panose="020B0504020202020204" pitchFamily="34" charset="0"/>
              </a:rPr>
            </a:br>
            <a:r>
              <a:rPr lang="fr-CA" sz="1600">
                <a:solidFill>
                  <a:schemeClr val="tx1"/>
                </a:solidFill>
                <a:latin typeface="Avenir Next LT Pro" panose="020B0504020202020204" pitchFamily="34" charset="0"/>
              </a:rPr>
              <a:t>de la personne</a:t>
            </a:r>
            <a:endParaRPr lang="fr-CA">
              <a:solidFill>
                <a:schemeClr val="tx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45044E1-89FE-6BAA-F942-BACD70389888}"/>
              </a:ext>
            </a:extLst>
          </p:cNvPr>
          <p:cNvSpPr/>
          <p:nvPr/>
        </p:nvSpPr>
        <p:spPr>
          <a:xfrm>
            <a:off x="7575990" y="2577277"/>
            <a:ext cx="1897117" cy="844068"/>
          </a:xfrm>
          <a:prstGeom prst="roundRect">
            <a:avLst/>
          </a:prstGeo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>
                <a:solidFill>
                  <a:schemeClr val="tx1"/>
                </a:solidFill>
                <a:latin typeface="Avenir Next LT Pro" panose="020B0504020202020204" pitchFamily="34" charset="0"/>
              </a:rPr>
              <a:t>Ressources permettant de choisir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A4234E0C-13FF-DFAC-04AD-5C36E091F40D}"/>
              </a:ext>
            </a:extLst>
          </p:cNvPr>
          <p:cNvSpPr/>
          <p:nvPr/>
        </p:nvSpPr>
        <p:spPr>
          <a:xfrm>
            <a:off x="9743089" y="2577277"/>
            <a:ext cx="1897117" cy="851724"/>
          </a:xfrm>
          <a:prstGeom prst="roundRect">
            <a:avLst/>
          </a:prstGeo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>
                <a:solidFill>
                  <a:schemeClr val="tx1"/>
                </a:solidFill>
                <a:latin typeface="Avenir Next LT Pro" panose="020B0504020202020204" pitchFamily="34" charset="0"/>
              </a:rPr>
              <a:t>Cohérence entre l’action et les valeurs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81346751-F6E4-2D39-819A-DB42BD1F0019}"/>
              </a:ext>
            </a:extLst>
          </p:cNvPr>
          <p:cNvSpPr/>
          <p:nvPr/>
        </p:nvSpPr>
        <p:spPr>
          <a:xfrm>
            <a:off x="5408891" y="2577276"/>
            <a:ext cx="1897117" cy="844069"/>
          </a:xfrm>
          <a:prstGeom prst="roundRect">
            <a:avLst/>
          </a:prstGeo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>
                <a:solidFill>
                  <a:schemeClr val="tx1"/>
                </a:solidFill>
                <a:latin typeface="Avenir Next LT Pro" panose="020B0504020202020204" pitchFamily="34" charset="0"/>
              </a:rPr>
              <a:t>Ressources permettant d’agir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5453B86-0A83-990C-6C94-0B955019674F}"/>
              </a:ext>
            </a:extLst>
          </p:cNvPr>
          <p:cNvSpPr/>
          <p:nvPr/>
        </p:nvSpPr>
        <p:spPr>
          <a:xfrm>
            <a:off x="722587" y="2577276"/>
            <a:ext cx="1996306" cy="808261"/>
          </a:xfrm>
          <a:prstGeom prst="roundRect">
            <a:avLst/>
          </a:prstGeo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>
                <a:solidFill>
                  <a:schemeClr val="tx1"/>
                </a:solidFill>
                <a:latin typeface="Avenir Next LT Pro" panose="020B0504020202020204" pitchFamily="34" charset="0"/>
              </a:rPr>
              <a:t>Cadre de l’environnement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586A8C6-B934-7395-BF3C-244BB799D605}"/>
              </a:ext>
            </a:extLst>
          </p:cNvPr>
          <p:cNvSpPr/>
          <p:nvPr/>
        </p:nvSpPr>
        <p:spPr>
          <a:xfrm>
            <a:off x="3109539" y="2564913"/>
            <a:ext cx="1996306" cy="821494"/>
          </a:xfrm>
          <a:prstGeom prst="roundRect">
            <a:avLst/>
          </a:prstGeo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>
                <a:solidFill>
                  <a:schemeClr val="tx1"/>
                </a:solidFill>
                <a:latin typeface="Avenir Next LT Pro" panose="020B0504020202020204" pitchFamily="34" charset="0"/>
              </a:rPr>
              <a:t>Ressources de soutien 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CC783522-2990-1927-1F03-9425E15013C8}"/>
              </a:ext>
            </a:extLst>
          </p:cNvPr>
          <p:cNvSpPr/>
          <p:nvPr/>
        </p:nvSpPr>
        <p:spPr>
          <a:xfrm>
            <a:off x="1165612" y="4028529"/>
            <a:ext cx="2742196" cy="756745"/>
          </a:xfrm>
          <a:prstGeom prst="roundRect">
            <a:avLst/>
          </a:prstGeo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>
                <a:solidFill>
                  <a:schemeClr val="tx1"/>
                </a:solidFill>
                <a:latin typeface="Avenir Next LT Pro" panose="020B0504020202020204" pitchFamily="34" charset="0"/>
              </a:rPr>
              <a:t>Perception des possibilités d’agir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0F98949D-96BA-54F6-0C89-6CAFB367DEF8}"/>
              </a:ext>
            </a:extLst>
          </p:cNvPr>
          <p:cNvSpPr/>
          <p:nvPr/>
        </p:nvSpPr>
        <p:spPr>
          <a:xfrm>
            <a:off x="9303030" y="4033611"/>
            <a:ext cx="2326668" cy="756745"/>
          </a:xfrm>
          <a:prstGeom prst="roundRect">
            <a:avLst/>
          </a:prstGeo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>
                <a:solidFill>
                  <a:schemeClr val="tx1"/>
                </a:solidFill>
                <a:latin typeface="Avenir Next LT Pro" panose="020B0504020202020204" pitchFamily="34" charset="0"/>
              </a:rPr>
              <a:t>Valeur accordée à l’action en fonction de ses représentations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6FD4DD3-7D0A-730C-5FD9-F77CD3D97BBB}"/>
              </a:ext>
            </a:extLst>
          </p:cNvPr>
          <p:cNvSpPr txBox="1"/>
          <p:nvPr/>
        </p:nvSpPr>
        <p:spPr>
          <a:xfrm>
            <a:off x="7766467" y="6313863"/>
            <a:ext cx="3208469" cy="40011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fr-CA" sz="2000">
                <a:latin typeface="Avenir Next LT Pro" panose="020B0504020202020204" pitchFamily="34" charset="0"/>
              </a:rPr>
              <a:t>Perception de la situation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77627620-9E18-B1DD-3591-509AA6AA7DFB}"/>
              </a:ext>
            </a:extLst>
          </p:cNvPr>
          <p:cNvSpPr/>
          <p:nvPr/>
        </p:nvSpPr>
        <p:spPr>
          <a:xfrm>
            <a:off x="2037562" y="4962258"/>
            <a:ext cx="2310645" cy="62044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>
                <a:latin typeface="Avenir Next LT Pro" panose="020B0504020202020204" pitchFamily="34" charset="0"/>
              </a:rPr>
              <a:t>Sentiment de sécurité</a:t>
            </a:r>
          </a:p>
        </p:txBody>
      </p:sp>
      <p:cxnSp>
        <p:nvCxnSpPr>
          <p:cNvPr id="34" name="Connecteur : en angle 33">
            <a:extLst>
              <a:ext uri="{FF2B5EF4-FFF2-40B4-BE49-F238E27FC236}">
                <a16:creationId xmlns:a16="http://schemas.microsoft.com/office/drawing/2014/main" id="{AE192303-19CA-C79C-6125-DDA45EB1FFF9}"/>
              </a:ext>
            </a:extLst>
          </p:cNvPr>
          <p:cNvCxnSpPr>
            <a:cxnSpLocks/>
            <a:stCxn id="4" idx="2"/>
            <a:endCxn id="9" idx="0"/>
          </p:cNvCxnSpPr>
          <p:nvPr/>
        </p:nvCxnSpPr>
        <p:spPr>
          <a:xfrm rot="16200000" flipH="1">
            <a:off x="9313304" y="1198933"/>
            <a:ext cx="454598" cy="2302090"/>
          </a:xfrm>
          <a:prstGeom prst="bentConnector3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F569B51C-3499-E809-14C6-1C6BE5054E2A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8389558" y="2122679"/>
            <a:ext cx="13465" cy="454597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 : en angle 37">
            <a:extLst>
              <a:ext uri="{FF2B5EF4-FFF2-40B4-BE49-F238E27FC236}">
                <a16:creationId xmlns:a16="http://schemas.microsoft.com/office/drawing/2014/main" id="{31258DB2-507A-4404-ADF6-67942CACB5CC}"/>
              </a:ext>
            </a:extLst>
          </p:cNvPr>
          <p:cNvCxnSpPr>
            <a:cxnSpLocks/>
          </p:cNvCxnSpPr>
          <p:nvPr/>
        </p:nvCxnSpPr>
        <p:spPr>
          <a:xfrm rot="5400000">
            <a:off x="7146452" y="1324858"/>
            <a:ext cx="454597" cy="2045573"/>
          </a:xfrm>
          <a:prstGeom prst="bentConnector3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 : en angle 39">
            <a:extLst>
              <a:ext uri="{FF2B5EF4-FFF2-40B4-BE49-F238E27FC236}">
                <a16:creationId xmlns:a16="http://schemas.microsoft.com/office/drawing/2014/main" id="{BC74E3FD-482B-1855-D30D-04935A44276D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 rot="5400000">
            <a:off x="2064694" y="1760330"/>
            <a:ext cx="472992" cy="1160900"/>
          </a:xfrm>
          <a:prstGeom prst="bentConnector3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 : en angle 41">
            <a:extLst>
              <a:ext uri="{FF2B5EF4-FFF2-40B4-BE49-F238E27FC236}">
                <a16:creationId xmlns:a16="http://schemas.microsoft.com/office/drawing/2014/main" id="{1E283A2B-9D99-03F0-4216-E25A5EDA42AF}"/>
              </a:ext>
            </a:extLst>
          </p:cNvPr>
          <p:cNvCxnSpPr>
            <a:cxnSpLocks/>
            <a:stCxn id="3" idx="2"/>
            <a:endCxn id="12" idx="0"/>
          </p:cNvCxnSpPr>
          <p:nvPr/>
        </p:nvCxnSpPr>
        <p:spPr>
          <a:xfrm rot="16200000" flipH="1">
            <a:off x="3264352" y="1721572"/>
            <a:ext cx="460629" cy="1226052"/>
          </a:xfrm>
          <a:prstGeom prst="bentConnector3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 : en angle 47">
            <a:extLst>
              <a:ext uri="{FF2B5EF4-FFF2-40B4-BE49-F238E27FC236}">
                <a16:creationId xmlns:a16="http://schemas.microsoft.com/office/drawing/2014/main" id="{44B9D108-6EF7-2015-C099-07E4F51D1C9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237793" y="3010829"/>
            <a:ext cx="650502" cy="138830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 : en angle 53">
            <a:extLst>
              <a:ext uri="{FF2B5EF4-FFF2-40B4-BE49-F238E27FC236}">
                <a16:creationId xmlns:a16="http://schemas.microsoft.com/office/drawing/2014/main" id="{65544522-B6AA-4D9D-A000-64D7CC0AC493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92456" y="3175412"/>
            <a:ext cx="639994" cy="1116000"/>
          </a:xfrm>
          <a:prstGeom prst="bentConnector3">
            <a:avLst>
              <a:gd name="adj1" fmla="val 45574"/>
            </a:avLst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C9604663-F41E-8F15-553E-8CCF85CA8610}"/>
              </a:ext>
            </a:extLst>
          </p:cNvPr>
          <p:cNvCxnSpPr>
            <a:cxnSpLocks/>
            <a:stCxn id="10" idx="3"/>
            <a:endCxn id="5" idx="1"/>
          </p:cNvCxnSpPr>
          <p:nvPr/>
        </p:nvCxnSpPr>
        <p:spPr>
          <a:xfrm>
            <a:off x="7306008" y="2999311"/>
            <a:ext cx="269982" cy="0"/>
          </a:xfrm>
          <a:prstGeom prst="straightConnector1">
            <a:avLst/>
          </a:prstGeom>
          <a:ln w="28575">
            <a:solidFill>
              <a:schemeClr val="bg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AFE5E62E-31FB-563D-0EAD-9A1289F5C092}"/>
              </a:ext>
            </a:extLst>
          </p:cNvPr>
          <p:cNvCxnSpPr/>
          <p:nvPr/>
        </p:nvCxnSpPr>
        <p:spPr>
          <a:xfrm flipV="1">
            <a:off x="9473107" y="3100453"/>
            <a:ext cx="269982" cy="5254"/>
          </a:xfrm>
          <a:prstGeom prst="straightConnector1">
            <a:avLst/>
          </a:prstGeom>
          <a:ln w="28575">
            <a:solidFill>
              <a:schemeClr val="bg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F88C0238-FB65-4675-A9B9-C3F5F2498FA5}"/>
              </a:ext>
            </a:extLst>
          </p:cNvPr>
          <p:cNvCxnSpPr>
            <a:cxnSpLocks/>
          </p:cNvCxnSpPr>
          <p:nvPr/>
        </p:nvCxnSpPr>
        <p:spPr>
          <a:xfrm flipV="1">
            <a:off x="10691648" y="3448251"/>
            <a:ext cx="0" cy="560351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CD7F2A7D-05A0-FD01-4987-3AF6290F831A}"/>
              </a:ext>
            </a:extLst>
          </p:cNvPr>
          <p:cNvCxnSpPr>
            <a:cxnSpLocks/>
          </p:cNvCxnSpPr>
          <p:nvPr/>
        </p:nvCxnSpPr>
        <p:spPr>
          <a:xfrm flipV="1">
            <a:off x="7459371" y="3679762"/>
            <a:ext cx="0" cy="338259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 : en angle 71">
            <a:extLst>
              <a:ext uri="{FF2B5EF4-FFF2-40B4-BE49-F238E27FC236}">
                <a16:creationId xmlns:a16="http://schemas.microsoft.com/office/drawing/2014/main" id="{F1442626-9522-578C-785F-8DC769699330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1250601" y="4784987"/>
            <a:ext cx="786961" cy="48749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4AF8C33F-DF62-4BC6-EC63-5F2CAC55AA5A}"/>
              </a:ext>
            </a:extLst>
          </p:cNvPr>
          <p:cNvSpPr/>
          <p:nvPr/>
        </p:nvSpPr>
        <p:spPr>
          <a:xfrm>
            <a:off x="6454587" y="4033611"/>
            <a:ext cx="2521743" cy="79158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>
                <a:latin typeface="Avenir Next LT Pro" panose="020B0504020202020204" pitchFamily="34" charset="0"/>
              </a:rPr>
              <a:t>Perception de</a:t>
            </a:r>
            <a:br>
              <a:rPr lang="fr-CA">
                <a:latin typeface="Avenir Next LT Pro" panose="020B0504020202020204" pitchFamily="34" charset="0"/>
              </a:rPr>
            </a:br>
            <a:r>
              <a:rPr lang="fr-CA">
                <a:latin typeface="Avenir Next LT Pro" panose="020B0504020202020204" pitchFamily="34" charset="0"/>
              </a:rPr>
              <a:t>ses capacités </a:t>
            </a: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F4C2581D-1D8F-1C64-D43C-C6B95B65F0F6}"/>
              </a:ext>
            </a:extLst>
          </p:cNvPr>
          <p:cNvCxnSpPr>
            <a:cxnSpLocks/>
          </p:cNvCxnSpPr>
          <p:nvPr/>
        </p:nvCxnSpPr>
        <p:spPr>
          <a:xfrm>
            <a:off x="6454588" y="3671135"/>
            <a:ext cx="2061731" cy="0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A07B3AE2-C4CD-7366-984B-1DCDB6C35CCA}"/>
              </a:ext>
            </a:extLst>
          </p:cNvPr>
          <p:cNvCxnSpPr>
            <a:cxnSpLocks/>
          </p:cNvCxnSpPr>
          <p:nvPr/>
        </p:nvCxnSpPr>
        <p:spPr>
          <a:xfrm flipV="1">
            <a:off x="8516319" y="3403346"/>
            <a:ext cx="0" cy="282600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CF6AC04D-135F-345A-B913-429052E68FD5}"/>
              </a:ext>
            </a:extLst>
          </p:cNvPr>
          <p:cNvCxnSpPr>
            <a:cxnSpLocks/>
          </p:cNvCxnSpPr>
          <p:nvPr/>
        </p:nvCxnSpPr>
        <p:spPr>
          <a:xfrm flipV="1">
            <a:off x="6454588" y="3403348"/>
            <a:ext cx="0" cy="282600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7231DC6B-2EFC-72EF-1EDB-6C6BE91B41B0}"/>
              </a:ext>
            </a:extLst>
          </p:cNvPr>
          <p:cNvSpPr/>
          <p:nvPr/>
        </p:nvSpPr>
        <p:spPr>
          <a:xfrm>
            <a:off x="4707324" y="4961205"/>
            <a:ext cx="2868666" cy="6193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>
                <a:latin typeface="Avenir Next LT Pro" panose="020B0504020202020204" pitchFamily="34" charset="0"/>
              </a:rPr>
              <a:t>Sentiment d’efficacité personnelle (SEP)</a:t>
            </a: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B03A8138-E95E-F154-ADD3-9EC63DC7146D}"/>
              </a:ext>
            </a:extLst>
          </p:cNvPr>
          <p:cNvCxnSpPr>
            <a:cxnSpLocks/>
          </p:cNvCxnSpPr>
          <p:nvPr/>
        </p:nvCxnSpPr>
        <p:spPr>
          <a:xfrm flipV="1">
            <a:off x="5306459" y="4448563"/>
            <a:ext cx="0" cy="503999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00AEE468-4A7F-465C-D366-2BECBA2D6DB2}"/>
              </a:ext>
            </a:extLst>
          </p:cNvPr>
          <p:cNvCxnSpPr>
            <a:cxnSpLocks/>
          </p:cNvCxnSpPr>
          <p:nvPr/>
        </p:nvCxnSpPr>
        <p:spPr>
          <a:xfrm>
            <a:off x="3906117" y="4437061"/>
            <a:ext cx="2556000" cy="0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0CFCEF0E-C9ED-D518-AA79-14F599099EB9}"/>
              </a:ext>
            </a:extLst>
          </p:cNvPr>
          <p:cNvSpPr/>
          <p:nvPr/>
        </p:nvSpPr>
        <p:spPr>
          <a:xfrm>
            <a:off x="3149516" y="5808525"/>
            <a:ext cx="4031567" cy="48781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>
                <a:solidFill>
                  <a:srgbClr val="92D051"/>
                </a:solidFill>
                <a:latin typeface="Avenir Next LT Pro" panose="020B0504020202020204" pitchFamily="34" charset="0"/>
              </a:rPr>
              <a:t>Engagement vers l’action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413B21E5-7BA8-7A12-3984-B9B1B517E0C7}"/>
              </a:ext>
            </a:extLst>
          </p:cNvPr>
          <p:cNvCxnSpPr>
            <a:cxnSpLocks/>
          </p:cNvCxnSpPr>
          <p:nvPr/>
        </p:nvCxnSpPr>
        <p:spPr>
          <a:xfrm flipV="1">
            <a:off x="7181083" y="6031644"/>
            <a:ext cx="3492000" cy="2934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889A89D3-154D-1ABE-3360-BAEDAA73FCDE}"/>
              </a:ext>
            </a:extLst>
          </p:cNvPr>
          <p:cNvCxnSpPr>
            <a:cxnSpLocks/>
          </p:cNvCxnSpPr>
          <p:nvPr/>
        </p:nvCxnSpPr>
        <p:spPr>
          <a:xfrm flipH="1" flipV="1">
            <a:off x="10673083" y="4952562"/>
            <a:ext cx="14494" cy="1100713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7F1C01DF-3A0C-34D1-0421-20281A034756}"/>
              </a:ext>
            </a:extLst>
          </p:cNvPr>
          <p:cNvCxnSpPr>
            <a:cxnSpLocks/>
          </p:cNvCxnSpPr>
          <p:nvPr/>
        </p:nvCxnSpPr>
        <p:spPr>
          <a:xfrm flipV="1">
            <a:off x="8976332" y="5293596"/>
            <a:ext cx="0" cy="720000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5ED6CE53-86AD-A9BC-8861-BDF76CCB63C8}"/>
              </a:ext>
            </a:extLst>
          </p:cNvPr>
          <p:cNvCxnSpPr>
            <a:cxnSpLocks/>
          </p:cNvCxnSpPr>
          <p:nvPr/>
        </p:nvCxnSpPr>
        <p:spPr>
          <a:xfrm>
            <a:off x="7575990" y="5296162"/>
            <a:ext cx="1404000" cy="0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8BE4FEA2-FE21-4839-D3AB-3816649B11B8}"/>
              </a:ext>
            </a:extLst>
          </p:cNvPr>
          <p:cNvCxnSpPr>
            <a:cxnSpLocks/>
          </p:cNvCxnSpPr>
          <p:nvPr/>
        </p:nvCxnSpPr>
        <p:spPr>
          <a:xfrm flipV="1">
            <a:off x="2404655" y="5593862"/>
            <a:ext cx="0" cy="432000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DAFBD970-E596-3584-16E9-C9001512171C}"/>
              </a:ext>
            </a:extLst>
          </p:cNvPr>
          <p:cNvCxnSpPr>
            <a:cxnSpLocks/>
          </p:cNvCxnSpPr>
          <p:nvPr/>
        </p:nvCxnSpPr>
        <p:spPr>
          <a:xfrm flipH="1">
            <a:off x="2404655" y="6045495"/>
            <a:ext cx="704884" cy="0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39BA6E8B-667B-4439-7C01-D5535B9459E7}"/>
              </a:ext>
            </a:extLst>
          </p:cNvPr>
          <p:cNvCxnSpPr>
            <a:cxnSpLocks/>
          </p:cNvCxnSpPr>
          <p:nvPr/>
        </p:nvCxnSpPr>
        <p:spPr>
          <a:xfrm flipH="1">
            <a:off x="4348207" y="5270874"/>
            <a:ext cx="359117" cy="1608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3D6CCB41-267D-ACF3-100B-CA88C3230D5F}"/>
              </a:ext>
            </a:extLst>
          </p:cNvPr>
          <p:cNvSpPr txBox="1"/>
          <p:nvPr/>
        </p:nvSpPr>
        <p:spPr>
          <a:xfrm>
            <a:off x="705092" y="398976"/>
            <a:ext cx="8501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600">
                <a:latin typeface="Avenir Next LT Pro" panose="020B0504020202020204" pitchFamily="34" charset="0"/>
              </a:rPr>
              <a:t>Dimensions du pouvoir agir individuel</a:t>
            </a:r>
          </a:p>
        </p:txBody>
      </p:sp>
    </p:spTree>
    <p:extLst>
      <p:ext uri="{BB962C8B-B14F-4D97-AF65-F5344CB8AC3E}">
        <p14:creationId xmlns:p14="http://schemas.microsoft.com/office/powerpoint/2010/main" val="309389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45164365-4AB7-7493-50F8-B98CC22C8793}"/>
              </a:ext>
            </a:extLst>
          </p:cNvPr>
          <p:cNvSpPr txBox="1"/>
          <p:nvPr/>
        </p:nvSpPr>
        <p:spPr>
          <a:xfrm>
            <a:off x="950516" y="941080"/>
            <a:ext cx="8214502" cy="7753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CA" sz="4400" kern="10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Utilisations de l’outil d’analyse</a:t>
            </a:r>
            <a:endParaRPr lang="fr-CA" sz="4400" kern="100">
              <a:effectLst/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phique 4" descr="Employée de bureau contour">
            <a:extLst>
              <a:ext uri="{FF2B5EF4-FFF2-40B4-BE49-F238E27FC236}">
                <a16:creationId xmlns:a16="http://schemas.microsoft.com/office/drawing/2014/main" id="{A4CF1853-A772-6A3A-4401-BEDE161B26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40619" y="2395759"/>
            <a:ext cx="2044262" cy="2044262"/>
          </a:xfrm>
          <a:prstGeom prst="rect">
            <a:avLst/>
          </a:prstGeom>
        </p:spPr>
      </p:pic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40F0F4BA-0801-7688-7076-50206FAFF3EB}"/>
              </a:ext>
            </a:extLst>
          </p:cNvPr>
          <p:cNvSpPr/>
          <p:nvPr/>
        </p:nvSpPr>
        <p:spPr>
          <a:xfrm>
            <a:off x="6440212" y="3540973"/>
            <a:ext cx="819807" cy="630621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1BA9BF2-C5EE-2DC2-0D17-E361942E507F}"/>
              </a:ext>
            </a:extLst>
          </p:cNvPr>
          <p:cNvSpPr txBox="1"/>
          <p:nvPr/>
        </p:nvSpPr>
        <p:spPr>
          <a:xfrm>
            <a:off x="4711261" y="4440021"/>
            <a:ext cx="1502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/>
              <a:t>CP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499A740-FDF0-60DF-DFB5-01D9E0C0941F}"/>
              </a:ext>
            </a:extLst>
          </p:cNvPr>
          <p:cNvSpPr txBox="1"/>
          <p:nvPr/>
        </p:nvSpPr>
        <p:spPr>
          <a:xfrm>
            <a:off x="7714592" y="4440021"/>
            <a:ext cx="150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/>
              <a:t>Personne enseignante</a:t>
            </a:r>
          </a:p>
        </p:txBody>
      </p:sp>
      <p:pic>
        <p:nvPicPr>
          <p:cNvPr id="15" name="Graphique 14" descr="Classe contour">
            <a:extLst>
              <a:ext uri="{FF2B5EF4-FFF2-40B4-BE49-F238E27FC236}">
                <a16:creationId xmlns:a16="http://schemas.microsoft.com/office/drawing/2014/main" id="{9268B822-214E-1D66-403F-FC82F42120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43951" y="2484083"/>
            <a:ext cx="2044262" cy="2044262"/>
          </a:xfrm>
          <a:prstGeom prst="rect">
            <a:avLst/>
          </a:prstGeom>
        </p:spPr>
      </p:pic>
      <p:sp>
        <p:nvSpPr>
          <p:cNvPr id="16" name="Flèche : demi-tour 15">
            <a:extLst>
              <a:ext uri="{FF2B5EF4-FFF2-40B4-BE49-F238E27FC236}">
                <a16:creationId xmlns:a16="http://schemas.microsoft.com/office/drawing/2014/main" id="{6AA92CD2-48FD-9E06-1BAD-1AFA539DC5A9}"/>
              </a:ext>
            </a:extLst>
          </p:cNvPr>
          <p:cNvSpPr/>
          <p:nvPr/>
        </p:nvSpPr>
        <p:spPr>
          <a:xfrm rot="5400000">
            <a:off x="9649075" y="3284528"/>
            <a:ext cx="886968" cy="1250729"/>
          </a:xfrm>
          <a:prstGeom prst="utur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225E705-7428-9F46-58DA-D1FD1E5B368C}"/>
              </a:ext>
            </a:extLst>
          </p:cNvPr>
          <p:cNvSpPr txBox="1"/>
          <p:nvPr/>
        </p:nvSpPr>
        <p:spPr>
          <a:xfrm>
            <a:off x="6407366" y="2782669"/>
            <a:ext cx="751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/>
              <a:t>Avec</a:t>
            </a:r>
          </a:p>
          <a:p>
            <a:r>
              <a:rPr lang="fr-CA"/>
              <a:t>Pour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E812F4F-6F6A-7997-AA25-200B1004E0C3}"/>
              </a:ext>
            </a:extLst>
          </p:cNvPr>
          <p:cNvSpPr txBox="1"/>
          <p:nvPr/>
        </p:nvSpPr>
        <p:spPr>
          <a:xfrm>
            <a:off x="9334708" y="3022260"/>
            <a:ext cx="1250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/>
              <a:t>Pour </a:t>
            </a:r>
          </a:p>
        </p:txBody>
      </p:sp>
      <p:sp>
        <p:nvSpPr>
          <p:cNvPr id="19" name="Flèche : droite 18">
            <a:extLst>
              <a:ext uri="{FF2B5EF4-FFF2-40B4-BE49-F238E27FC236}">
                <a16:creationId xmlns:a16="http://schemas.microsoft.com/office/drawing/2014/main" id="{434033D4-E0BB-2D39-CA40-04213AA24368}"/>
              </a:ext>
            </a:extLst>
          </p:cNvPr>
          <p:cNvSpPr/>
          <p:nvPr/>
        </p:nvSpPr>
        <p:spPr>
          <a:xfrm rot="10800000">
            <a:off x="3778470" y="3540972"/>
            <a:ext cx="819807" cy="630621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20" name="Graphique 19" descr="École contour">
            <a:extLst>
              <a:ext uri="{FF2B5EF4-FFF2-40B4-BE49-F238E27FC236}">
                <a16:creationId xmlns:a16="http://schemas.microsoft.com/office/drawing/2014/main" id="{19176D53-0397-77DB-3874-D01ACBB0D7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50426" y="2384233"/>
            <a:ext cx="2144112" cy="214411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9D578183-80AD-DAE2-DD83-C0D4633CFC82}"/>
              </a:ext>
            </a:extLst>
          </p:cNvPr>
          <p:cNvSpPr txBox="1"/>
          <p:nvPr/>
        </p:nvSpPr>
        <p:spPr>
          <a:xfrm>
            <a:off x="1770992" y="4495200"/>
            <a:ext cx="1502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/>
              <a:t>Milieu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342AE7B-5344-B355-FC9C-ED2B912D9A60}"/>
              </a:ext>
            </a:extLst>
          </p:cNvPr>
          <p:cNvSpPr txBox="1"/>
          <p:nvPr/>
        </p:nvSpPr>
        <p:spPr>
          <a:xfrm>
            <a:off x="3965028" y="3022260"/>
            <a:ext cx="751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/>
              <a:t>Sur</a:t>
            </a:r>
          </a:p>
        </p:txBody>
      </p:sp>
    </p:spTree>
    <p:extLst>
      <p:ext uri="{BB962C8B-B14F-4D97-AF65-F5344CB8AC3E}">
        <p14:creationId xmlns:p14="http://schemas.microsoft.com/office/powerpoint/2010/main" val="13516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F2458C-986C-172B-3E15-05DE33B90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930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CA">
                <a:latin typeface="Avenir Next LT Pro" panose="020B0504020202020204" pitchFamily="34" charset="0"/>
              </a:rPr>
              <a:t>Posture et pratiques professionnelles cohérentes avec le développement du PA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0699D1-10EE-9279-915B-A8ACEE6D31EA}"/>
              </a:ext>
            </a:extLst>
          </p:cNvPr>
          <p:cNvSpPr/>
          <p:nvPr/>
        </p:nvSpPr>
        <p:spPr>
          <a:xfrm>
            <a:off x="995246" y="2352905"/>
            <a:ext cx="2329675" cy="374681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>
                <a:latin typeface="Avenir Next LT Pro" panose="020B0504020202020204" pitchFamily="34" charset="0"/>
              </a:rPr>
              <a:t>Réception empathique des résistances </a:t>
            </a:r>
          </a:p>
          <a:p>
            <a:pPr algn="ctr"/>
            <a:r>
              <a:rPr lang="fr-CA" sz="1600">
                <a:latin typeface="Avenir Next LT Pro" panose="020B0504020202020204" pitchFamily="34" charset="0"/>
              </a:rPr>
              <a:t>vues comme phases de préoccupations  ou étapes de deuil </a:t>
            </a:r>
          </a:p>
          <a:p>
            <a:pPr algn="ctr"/>
            <a:endParaRPr lang="fr-CA" sz="2000">
              <a:latin typeface="Avenir Next LT Pro" panose="020B0504020202020204" pitchFamily="34" charset="0"/>
            </a:endParaRPr>
          </a:p>
          <a:p>
            <a:pPr algn="ctr"/>
            <a:r>
              <a:rPr lang="fr-CA" sz="1400">
                <a:latin typeface="Avenir Next LT Pro" panose="020B0504020202020204" pitchFamily="34" charset="0"/>
                <a:cs typeface="Times New Roman" panose="02020603050405020304" pitchFamily="18" charset="0"/>
              </a:rPr>
              <a:t>(</a:t>
            </a:r>
            <a:r>
              <a:rPr lang="fr-CA" sz="1400" err="1">
                <a:latin typeface="Avenir Next LT Pro" panose="020B0504020202020204" pitchFamily="34" charset="0"/>
                <a:cs typeface="Times New Roman" panose="02020603050405020304" pitchFamily="18" charset="0"/>
              </a:rPr>
              <a:t>Autissier</a:t>
            </a:r>
            <a:r>
              <a:rPr lang="fr-CA" sz="1400">
                <a:latin typeface="Avenir Next LT Pro" panose="020B0504020202020204" pitchFamily="34" charset="0"/>
                <a:cs typeface="Times New Roman" panose="02020603050405020304" pitchFamily="18" charset="0"/>
              </a:rPr>
              <a:t>, 2018a)</a:t>
            </a:r>
          </a:p>
          <a:p>
            <a:pPr algn="ctr"/>
            <a:r>
              <a:rPr lang="fr-CA" sz="14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CA" sz="140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Lardemelle</a:t>
            </a:r>
            <a:r>
              <a:rPr lang="fr-CA" sz="14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de, 2018)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A7313A-70FC-62DE-F45D-2F28847A89D6}"/>
              </a:ext>
            </a:extLst>
          </p:cNvPr>
          <p:cNvSpPr/>
          <p:nvPr/>
        </p:nvSpPr>
        <p:spPr>
          <a:xfrm>
            <a:off x="3696939" y="2352902"/>
            <a:ext cx="2329675" cy="374681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>
                <a:latin typeface="Avenir Next LT Pro" panose="020B0504020202020204" pitchFamily="34" charset="0"/>
              </a:rPr>
              <a:t>Perspective de changement hybride </a:t>
            </a:r>
          </a:p>
          <a:p>
            <a:pPr algn="ctr"/>
            <a:r>
              <a:rPr lang="fr-CA" sz="1600">
                <a:latin typeface="Avenir Next LT Pro" panose="020B0504020202020204" pitchFamily="34" charset="0"/>
              </a:rPr>
              <a:t>plutôt que </a:t>
            </a:r>
            <a:r>
              <a:rPr lang="fr-CA" sz="1600" i="1">
                <a:latin typeface="Avenir Next LT Pro" panose="020B0504020202020204" pitchFamily="34" charset="0"/>
              </a:rPr>
              <a:t>top down</a:t>
            </a:r>
          </a:p>
          <a:p>
            <a:pPr algn="ctr"/>
            <a:endParaRPr lang="fr-CA" sz="2000">
              <a:latin typeface="Avenir Next LT Pro" panose="020B0504020202020204" pitchFamily="34" charset="0"/>
            </a:endParaRPr>
          </a:p>
          <a:p>
            <a:pPr algn="ctr"/>
            <a:r>
              <a:rPr lang="fr-CA" sz="1400">
                <a:latin typeface="Avenir Next LT Pro" panose="020B0504020202020204" pitchFamily="34" charset="0"/>
                <a:cs typeface="Times New Roman" panose="02020603050405020304" pitchFamily="18" charset="0"/>
              </a:rPr>
              <a:t>(Duclos, 2017)</a:t>
            </a:r>
            <a:endParaRPr lang="fr-CA" sz="1400"/>
          </a:p>
          <a:p>
            <a:pPr algn="ctr"/>
            <a:endParaRPr lang="fr-CA" sz="2000">
              <a:latin typeface="Avenir Next LT Pro" panose="020B05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0A9447-97E2-FBC1-C15E-85147ACFC34C}"/>
              </a:ext>
            </a:extLst>
          </p:cNvPr>
          <p:cNvSpPr/>
          <p:nvPr/>
        </p:nvSpPr>
        <p:spPr>
          <a:xfrm>
            <a:off x="6398632" y="2352903"/>
            <a:ext cx="2329675" cy="3746811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>
                <a:latin typeface="Avenir Next LT Pro" panose="020B0504020202020204" pitchFamily="34" charset="0"/>
              </a:rPr>
              <a:t>Leadership transformationnel et leadership éthique ou moral</a:t>
            </a:r>
          </a:p>
          <a:p>
            <a:pPr algn="ctr"/>
            <a:endParaRPr lang="fr-CA" sz="2000">
              <a:latin typeface="Avenir Next LT Pro" panose="020B0504020202020204" pitchFamily="34" charset="0"/>
            </a:endParaRPr>
          </a:p>
          <a:p>
            <a:pPr algn="ctr"/>
            <a:r>
              <a:rPr lang="fr-CA" sz="1400">
                <a:latin typeface="Avenir Next LT Pro" panose="020B0504020202020204" pitchFamily="34" charset="0"/>
                <a:cs typeface="Times New Roman" panose="02020603050405020304" pitchFamily="18" charset="0"/>
              </a:rPr>
              <a:t>(Godin, 2004)</a:t>
            </a:r>
          </a:p>
          <a:p>
            <a:pPr algn="ctr"/>
            <a:endParaRPr lang="fr-CA" sz="1400">
              <a:latin typeface="Avenir Next LT Pro" panose="020B05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068D5E-D7DC-0F41-9C19-9253BAD8EB84}"/>
              </a:ext>
            </a:extLst>
          </p:cNvPr>
          <p:cNvSpPr/>
          <p:nvPr/>
        </p:nvSpPr>
        <p:spPr>
          <a:xfrm>
            <a:off x="9100325" y="2352902"/>
            <a:ext cx="2425261" cy="3746811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>
                <a:latin typeface="Avenir Next LT Pro" panose="020B0504020202020204" pitchFamily="34" charset="0"/>
              </a:rPr>
              <a:t>Approche des dynamiques de groupe </a:t>
            </a:r>
          </a:p>
          <a:p>
            <a:pPr algn="ctr"/>
            <a:endParaRPr lang="fr-CA" sz="2000">
              <a:latin typeface="Avenir Next LT Pro" panose="020B0504020202020204" pitchFamily="34" charset="0"/>
            </a:endParaRPr>
          </a:p>
          <a:p>
            <a:pPr algn="ctr"/>
            <a:r>
              <a:rPr lang="fr-CA" sz="1400">
                <a:latin typeface="Avenir Next LT Pro" panose="020B0504020202020204" pitchFamily="34" charset="0"/>
                <a:cs typeface="Times New Roman" panose="02020603050405020304" pitchFamily="18" charset="0"/>
              </a:rPr>
              <a:t>(</a:t>
            </a:r>
            <a:r>
              <a:rPr lang="fr-CA" sz="1400" err="1">
                <a:latin typeface="Avenir Next LT Pro" panose="020B0504020202020204" pitchFamily="34" charset="0"/>
                <a:cs typeface="Times New Roman" panose="02020603050405020304" pitchFamily="18" charset="0"/>
              </a:rPr>
              <a:t>Autissier</a:t>
            </a:r>
            <a:r>
              <a:rPr lang="fr-CA" sz="1400">
                <a:latin typeface="Avenir Next LT Pro" panose="020B0504020202020204" pitchFamily="34" charset="0"/>
                <a:cs typeface="Times New Roman" panose="02020603050405020304" pitchFamily="18" charset="0"/>
              </a:rPr>
              <a:t>, 2018a)</a:t>
            </a:r>
          </a:p>
          <a:p>
            <a:pPr algn="ctr"/>
            <a:r>
              <a:rPr lang="fr-CA" sz="1400">
                <a:latin typeface="Avenir Next LT Pro" panose="020B0504020202020204" pitchFamily="34" charset="0"/>
                <a:cs typeface="Times New Roman" panose="02020603050405020304" pitchFamily="18" charset="0"/>
              </a:rPr>
              <a:t>(Faulx, 2019)</a:t>
            </a:r>
            <a:endParaRPr lang="fr-CA" sz="1400"/>
          </a:p>
          <a:p>
            <a:pPr algn="ctr"/>
            <a:endParaRPr lang="fr-CA" sz="200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74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45164365-4AB7-7493-50F8-B98CC22C8793}"/>
              </a:ext>
            </a:extLst>
          </p:cNvPr>
          <p:cNvSpPr txBox="1"/>
          <p:nvPr/>
        </p:nvSpPr>
        <p:spPr>
          <a:xfrm>
            <a:off x="874352" y="810645"/>
            <a:ext cx="10190199" cy="71320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A" sz="40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Merci !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9A8C8B4-4C84-3012-DEB2-D15BED842464}"/>
              </a:ext>
            </a:extLst>
          </p:cNvPr>
          <p:cNvSpPr txBox="1"/>
          <p:nvPr/>
        </p:nvSpPr>
        <p:spPr>
          <a:xfrm>
            <a:off x="601821" y="2883722"/>
            <a:ext cx="10735262" cy="109055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CA" sz="28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Comment vous situez-vous par rapport à ceci ? Et vos équipes ? 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CA" sz="28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Rendez-vous pour la suite après la pause ! </a:t>
            </a:r>
            <a:endParaRPr lang="fr-CA" sz="2800" kern="100" dirty="0">
              <a:effectLst/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56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que 2" descr="Classe contour">
            <a:extLst>
              <a:ext uri="{FF2B5EF4-FFF2-40B4-BE49-F238E27FC236}">
                <a16:creationId xmlns:a16="http://schemas.microsoft.com/office/drawing/2014/main" id="{3E7FF565-EB93-3295-C6F2-719AE5668D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4249" y="2375339"/>
            <a:ext cx="2543503" cy="2543503"/>
          </a:xfrm>
          <a:prstGeom prst="rect">
            <a:avLst/>
          </a:prstGeom>
        </p:spPr>
      </p:pic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4A2AD556-94BE-F2CF-11E0-EF66BA3E4A60}"/>
              </a:ext>
            </a:extLst>
          </p:cNvPr>
          <p:cNvSpPr/>
          <p:nvPr/>
        </p:nvSpPr>
        <p:spPr>
          <a:xfrm>
            <a:off x="3457903" y="3313383"/>
            <a:ext cx="1103586" cy="630621"/>
          </a:xfrm>
          <a:prstGeom prst="rightArrow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F04E6690-D3EC-A4AF-9EC1-8FFA15B50098}"/>
              </a:ext>
            </a:extLst>
          </p:cNvPr>
          <p:cNvSpPr/>
          <p:nvPr/>
        </p:nvSpPr>
        <p:spPr>
          <a:xfrm rot="5400000">
            <a:off x="5544207" y="1319051"/>
            <a:ext cx="1103586" cy="630621"/>
          </a:xfrm>
          <a:prstGeom prst="rightArrow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9F2E9952-E4AC-AD3F-D097-E5CA3BA509D5}"/>
              </a:ext>
            </a:extLst>
          </p:cNvPr>
          <p:cNvSpPr/>
          <p:nvPr/>
        </p:nvSpPr>
        <p:spPr>
          <a:xfrm rot="10800000">
            <a:off x="7630510" y="3313384"/>
            <a:ext cx="1103586" cy="630621"/>
          </a:xfrm>
          <a:prstGeom prst="rightArrow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8529BCF9-43DF-5A67-BA37-C68053C4501D}"/>
              </a:ext>
            </a:extLst>
          </p:cNvPr>
          <p:cNvSpPr/>
          <p:nvPr/>
        </p:nvSpPr>
        <p:spPr>
          <a:xfrm rot="16200000">
            <a:off x="5544207" y="5155324"/>
            <a:ext cx="1103586" cy="630621"/>
          </a:xfrm>
          <a:prstGeom prst="rightArrow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EA2D629-9097-9ED9-CF37-0270A750F47A}"/>
              </a:ext>
            </a:extLst>
          </p:cNvPr>
          <p:cNvSpPr/>
          <p:nvPr/>
        </p:nvSpPr>
        <p:spPr>
          <a:xfrm>
            <a:off x="3457903" y="1064174"/>
            <a:ext cx="5276193" cy="4958254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4DD0B7E-BDEC-9AEC-F93F-E91CC67D1613}"/>
              </a:ext>
            </a:extLst>
          </p:cNvPr>
          <p:cNvSpPr txBox="1"/>
          <p:nvPr/>
        </p:nvSpPr>
        <p:spPr>
          <a:xfrm>
            <a:off x="1355834" y="3028528"/>
            <a:ext cx="1999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A" sz="2000">
                <a:latin typeface="Avenir Next LT Pro" panose="020B0504020202020204" pitchFamily="34" charset="0"/>
              </a:rPr>
              <a:t>Objectifs de la personne enseignante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1C42CEE-3D11-FB84-9541-D085D1BF92EC}"/>
              </a:ext>
            </a:extLst>
          </p:cNvPr>
          <p:cNvSpPr txBox="1"/>
          <p:nvPr/>
        </p:nvSpPr>
        <p:spPr>
          <a:xfrm>
            <a:off x="6697712" y="5452240"/>
            <a:ext cx="233067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A" sz="2000">
                <a:latin typeface="Avenir Next LT Pro" panose="020B0504020202020204" pitchFamily="34" charset="0"/>
              </a:rPr>
              <a:t>Contexte social, technologique ou éducationnel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2C00362-F491-2D24-EF8E-992D1C24C1D7}"/>
              </a:ext>
            </a:extLst>
          </p:cNvPr>
          <p:cNvSpPr txBox="1"/>
          <p:nvPr/>
        </p:nvSpPr>
        <p:spPr>
          <a:xfrm>
            <a:off x="3647087" y="880041"/>
            <a:ext cx="182880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A" sz="2000">
                <a:latin typeface="Avenir Next LT Pro" panose="020B0504020202020204" pitchFamily="34" charset="0"/>
              </a:rPr>
              <a:t>Obligations ou objectifs institutionnels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8E9E53F-C2AC-7E2C-DC3E-C8C5BC4E1BFF}"/>
              </a:ext>
            </a:extLst>
          </p:cNvPr>
          <p:cNvSpPr txBox="1"/>
          <p:nvPr/>
        </p:nvSpPr>
        <p:spPr>
          <a:xfrm>
            <a:off x="8996854" y="3167028"/>
            <a:ext cx="2091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>
                <a:latin typeface="Avenir Next LT Pro" panose="020B0504020202020204" pitchFamily="34" charset="0"/>
              </a:rPr>
              <a:t>Objectifs de l’équipe départementale </a:t>
            </a:r>
            <a:r>
              <a:rPr lang="fr-CA" sz="1200">
                <a:latin typeface="Avenir Next LT Pro" panose="020B0504020202020204" pitchFamily="34" charset="0"/>
              </a:rPr>
              <a:t>ou d’une partie de celle-ci </a:t>
            </a:r>
          </a:p>
        </p:txBody>
      </p:sp>
    </p:spTree>
    <p:extLst>
      <p:ext uri="{BB962C8B-B14F-4D97-AF65-F5344CB8AC3E}">
        <p14:creationId xmlns:p14="http://schemas.microsoft.com/office/powerpoint/2010/main" val="285500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0E3AEA-584A-793B-2CE6-95229D31D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>
                <a:latin typeface="Avenir Next LT Pro" panose="020B0504020202020204" pitchFamily="34" charset="0"/>
              </a:rPr>
              <a:t>Références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DEA839-78BA-C17C-6454-D20602727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6566"/>
            <a:ext cx="10515600" cy="4976309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CA" sz="180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Autissier</a:t>
            </a:r>
            <a:r>
              <a:rPr lang="fr-CA" sz="18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D., </a:t>
            </a:r>
            <a:r>
              <a:rPr lang="fr-CA" sz="180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Vandangeon-Derumez</a:t>
            </a:r>
            <a:r>
              <a:rPr lang="fr-CA" sz="18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I. et Vas, A. (2018a). Chapitre 15. Kurt Lewin. Dans : D. </a:t>
            </a:r>
            <a:r>
              <a:rPr lang="fr-CA" sz="180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Autissier</a:t>
            </a:r>
            <a:r>
              <a:rPr lang="fr-CA" sz="18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I. </a:t>
            </a:r>
            <a:r>
              <a:rPr lang="fr-CA" sz="180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Vandangeon-Derumez</a:t>
            </a:r>
            <a:r>
              <a:rPr lang="fr-CA" sz="18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A. Vas (</a:t>
            </a:r>
            <a:r>
              <a:rPr lang="fr-CA" sz="180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</a:t>
            </a:r>
            <a:r>
              <a:rPr lang="fr-CA" sz="18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Conduite du changement : concepts clés: 60 ans de pratiques héritées des auteurs fondateurs (pp. 147-155). Paris: Dunod. </a:t>
            </a:r>
            <a:r>
              <a:rPr lang="fr-CA" sz="1800" u="sng">
                <a:solidFill>
                  <a:schemeClr val="accent2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https://doi-org.acces.bibl.ulaval.ca/10.3917/dunod.autis.2018.01.0147</a:t>
            </a:r>
            <a:endParaRPr lang="fr-CA" sz="1800" u="sng">
              <a:solidFill>
                <a:schemeClr val="accent2"/>
              </a:solidFill>
              <a:effectLst/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8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Autissier</a:t>
            </a: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D., </a:t>
            </a:r>
            <a:r>
              <a:rPr lang="fr-CA" sz="18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Vandangeon-Derumez</a:t>
            </a: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I. et Vas, A. (2018b). Chapitre 19. Céline </a:t>
            </a:r>
            <a:r>
              <a:rPr lang="fr-CA" sz="18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Bareil</a:t>
            </a: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André Savoie. Dans : , D. </a:t>
            </a:r>
            <a:r>
              <a:rPr lang="fr-CA" sz="18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Autissier</a:t>
            </a: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I. </a:t>
            </a:r>
            <a:r>
              <a:rPr lang="fr-CA" sz="18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Vandangeon-Derumez</a:t>
            </a: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A. Vas (</a:t>
            </a:r>
            <a:r>
              <a:rPr lang="fr-CA" sz="18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</a:t>
            </a: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Conduite du changement : concepts clés: 60 ans de pratiques héritées des auteurs fondateurs (pp. 187-195). Dunod. </a:t>
            </a:r>
            <a:r>
              <a:rPr lang="fr-CA" sz="1800" u="sng">
                <a:solidFill>
                  <a:schemeClr val="accent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https://doi-org.acces.bibl.ulaval.ca/10.3917/dunod.autis.2018.01.0187</a:t>
            </a:r>
            <a:endParaRPr lang="fr-CA" sz="1800">
              <a:solidFill>
                <a:schemeClr val="accent2"/>
              </a:solidFill>
              <a:effectLst/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CA" sz="1800">
                <a:effectLst/>
                <a:latin typeface="Avenir Next LT Pro" panose="020B0504020202020204" pitchFamily="34" charset="0"/>
              </a:rPr>
              <a:t>Bandura, A. (1993), </a:t>
            </a:r>
            <a:r>
              <a:rPr lang="fr-CA" sz="1800" err="1">
                <a:effectLst/>
                <a:latin typeface="Avenir Next LT Pro" panose="020B0504020202020204" pitchFamily="34" charset="0"/>
              </a:rPr>
              <a:t>Perceived</a:t>
            </a:r>
            <a:r>
              <a:rPr lang="fr-CA" sz="1800">
                <a:effectLst/>
                <a:latin typeface="Avenir Next LT Pro" panose="020B0504020202020204" pitchFamily="34" charset="0"/>
              </a:rPr>
              <a:t> Self-</a:t>
            </a:r>
            <a:r>
              <a:rPr lang="fr-CA" sz="1800" err="1">
                <a:effectLst/>
                <a:latin typeface="Avenir Next LT Pro" panose="020B0504020202020204" pitchFamily="34" charset="0"/>
              </a:rPr>
              <a:t>Efficacy</a:t>
            </a:r>
            <a:r>
              <a:rPr lang="fr-CA" sz="1800">
                <a:effectLst/>
                <a:latin typeface="Avenir Next LT Pro" panose="020B0504020202020204" pitchFamily="34" charset="0"/>
              </a:rPr>
              <a:t> in Cognitive </a:t>
            </a:r>
            <a:r>
              <a:rPr lang="fr-CA" sz="1800" err="1">
                <a:effectLst/>
                <a:latin typeface="Avenir Next LT Pro" panose="020B0504020202020204" pitchFamily="34" charset="0"/>
              </a:rPr>
              <a:t>Development</a:t>
            </a:r>
            <a:r>
              <a:rPr lang="fr-CA" sz="1800">
                <a:effectLst/>
                <a:latin typeface="Avenir Next LT Pro" panose="020B0504020202020204" pitchFamily="34" charset="0"/>
              </a:rPr>
              <a:t> and </a:t>
            </a:r>
            <a:r>
              <a:rPr lang="fr-CA" sz="1800" err="1">
                <a:effectLst/>
                <a:latin typeface="Avenir Next LT Pro" panose="020B0504020202020204" pitchFamily="34" charset="0"/>
              </a:rPr>
              <a:t>Functioning</a:t>
            </a:r>
            <a:r>
              <a:rPr lang="fr-CA" sz="1800">
                <a:effectLst/>
                <a:latin typeface="Avenir Next LT Pro" panose="020B0504020202020204" pitchFamily="34" charset="0"/>
              </a:rPr>
              <a:t>,</a:t>
            </a:r>
            <a:r>
              <a:rPr lang="fr-CA" sz="1800" i="1">
                <a:effectLst/>
                <a:latin typeface="Avenir Next LT Pro" panose="020B0504020202020204" pitchFamily="34" charset="0"/>
              </a:rPr>
              <a:t> </a:t>
            </a:r>
            <a:r>
              <a:rPr lang="fr-CA" sz="1800" i="1" err="1">
                <a:effectLst/>
                <a:latin typeface="Avenir Next LT Pro" panose="020B0504020202020204" pitchFamily="34" charset="0"/>
              </a:rPr>
              <a:t>Educational</a:t>
            </a:r>
            <a:r>
              <a:rPr lang="fr-CA" sz="1800" i="1">
                <a:effectLst/>
                <a:latin typeface="Avenir Next LT Pro" panose="020B0504020202020204" pitchFamily="34" charset="0"/>
              </a:rPr>
              <a:t> </a:t>
            </a:r>
            <a:r>
              <a:rPr lang="fr-CA" sz="1800" i="1" err="1">
                <a:effectLst/>
                <a:latin typeface="Avenir Next LT Pro" panose="020B0504020202020204" pitchFamily="34" charset="0"/>
              </a:rPr>
              <a:t>Psychologist</a:t>
            </a:r>
            <a:r>
              <a:rPr lang="fr-CA" sz="1800">
                <a:effectLst/>
                <a:latin typeface="Avenir Next LT Pro" panose="020B0504020202020204" pitchFamily="34" charset="0"/>
              </a:rPr>
              <a:t>, </a:t>
            </a:r>
            <a:r>
              <a:rPr lang="fr-CA" sz="1800" i="1">
                <a:effectLst/>
                <a:latin typeface="Avenir Next LT Pro" panose="020B0504020202020204" pitchFamily="34" charset="0"/>
              </a:rPr>
              <a:t>28</a:t>
            </a:r>
            <a:r>
              <a:rPr lang="fr-CA" sz="1800">
                <a:effectLst/>
                <a:latin typeface="Avenir Next LT Pro" panose="020B0504020202020204" pitchFamily="34" charset="0"/>
              </a:rPr>
              <a:t>, 117-148.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CA" sz="1800">
                <a:effectLst/>
                <a:latin typeface="Avenir Next LT Pro" panose="020B0504020202020204" pitchFamily="34" charset="0"/>
              </a:rPr>
              <a:t>Bellet, P., Vendeville, N., et Metz, S. M.-V. (2019). Les effets du travail de groupe sur les sentiments d’efficacité personnelle et collective en contexte d’apprentissage. </a:t>
            </a:r>
            <a:r>
              <a:rPr lang="fr-CA" sz="1800" i="1">
                <a:effectLst/>
                <a:latin typeface="Avenir Next LT Pro" panose="020B0504020202020204" pitchFamily="34" charset="0"/>
              </a:rPr>
              <a:t>Canadian Journal of </a:t>
            </a:r>
            <a:r>
              <a:rPr lang="fr-CA" sz="1800" i="1" err="1">
                <a:effectLst/>
                <a:latin typeface="Avenir Next LT Pro" panose="020B0504020202020204" pitchFamily="34" charset="0"/>
              </a:rPr>
              <a:t>Education</a:t>
            </a:r>
            <a:r>
              <a:rPr lang="fr-CA" sz="1800" i="1">
                <a:effectLst/>
                <a:latin typeface="Avenir Next LT Pro" panose="020B0504020202020204" pitchFamily="34" charset="0"/>
              </a:rPr>
              <a:t> / Revue Canadienne de l’éducation</a:t>
            </a:r>
            <a:r>
              <a:rPr lang="fr-CA" sz="1800">
                <a:effectLst/>
                <a:latin typeface="Avenir Next LT Pro" panose="020B0504020202020204" pitchFamily="34" charset="0"/>
              </a:rPr>
              <a:t>, </a:t>
            </a:r>
            <a:r>
              <a:rPr lang="fr-CA" sz="1800" i="1">
                <a:effectLst/>
                <a:latin typeface="Avenir Next LT Pro" panose="020B0504020202020204" pitchFamily="34" charset="0"/>
              </a:rPr>
              <a:t>42</a:t>
            </a:r>
            <a:r>
              <a:rPr lang="fr-CA" sz="1800">
                <a:effectLst/>
                <a:latin typeface="Avenir Next LT Pro" panose="020B0504020202020204" pitchFamily="34" charset="0"/>
              </a:rPr>
              <a:t>(4), 992–1021. </a:t>
            </a:r>
            <a:r>
              <a:rPr lang="fr-CA" sz="1800">
                <a:solidFill>
                  <a:schemeClr val="accent2"/>
                </a:solidFill>
                <a:effectLst/>
                <a:latin typeface="Avenir Next LT Pro" panose="020B05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https://www.jstor.org/stable/26954665</a:t>
            </a:r>
            <a:endParaRPr lang="fr-CA" sz="1800">
              <a:solidFill>
                <a:schemeClr val="accent2"/>
              </a:solidFill>
              <a:effectLst/>
              <a:latin typeface="Avenir Next LT Pro" panose="020B05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CA" sz="1800">
                <a:effectLst/>
                <a:latin typeface="Avenir Next LT Pro" panose="020B0504020202020204" pitchFamily="34" charset="0"/>
              </a:rPr>
              <a:t>Buton, F. (2005). Influence des processus socio-cognitifs sur la performance en situation de groupe : une approche situationnelle et longitudinale en sports collectifs. [thèse de doctorat] Paris-sud xi. </a:t>
            </a:r>
            <a:r>
              <a:rPr lang="fr-CA" sz="1800">
                <a:solidFill>
                  <a:schemeClr val="accent2"/>
                </a:solidFill>
                <a:effectLst/>
                <a:latin typeface="Avenir Next LT Pro" panose="020B05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http://www.u-psud.fr/</a:t>
            </a:r>
            <a:r>
              <a:rPr lang="fr-CA" sz="1800" err="1">
                <a:solidFill>
                  <a:schemeClr val="accent2"/>
                </a:solidFill>
                <a:effectLst/>
                <a:latin typeface="Avenir Next LT Pro" panose="020B05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StapsBib.nsf</a:t>
            </a:r>
            <a:r>
              <a:rPr lang="fr-CA" sz="1800">
                <a:solidFill>
                  <a:schemeClr val="accent2"/>
                </a:solidFill>
                <a:effectLst/>
                <a:latin typeface="Avenir Next LT Pro" panose="020B05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/5...</a:t>
            </a:r>
            <a:endParaRPr lang="fr-CA" sz="1800">
              <a:solidFill>
                <a:schemeClr val="accent2"/>
              </a:solidFill>
              <a:effectLst/>
              <a:latin typeface="Avenir Next LT Pro" panose="020B05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8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Duclos, A.-M. (2017). Modèles de changement et grands courants </a:t>
            </a:r>
            <a:r>
              <a:rPr lang="fr-CA" sz="180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organisationels</a:t>
            </a:r>
            <a:r>
              <a:rPr lang="fr-CA" sz="18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éducation : une analyse critique. Horizon sociologique, Été(4), 1-19. </a:t>
            </a:r>
            <a:r>
              <a:rPr lang="fr-CA" sz="1800" u="sng">
                <a:solidFill>
                  <a:schemeClr val="accent2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https://www.academia.edu/33611171/Mod%C3%A8les_de_changement_et_grands_courants_organisationnels_en_%C3%A9ducation_une_analyse_critique</a:t>
            </a:r>
            <a:endParaRPr lang="fr-CA" sz="1800" u="sng">
              <a:solidFill>
                <a:schemeClr val="accent2"/>
              </a:solidFill>
              <a:effectLst/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fr-CA" sz="1800">
              <a:solidFill>
                <a:srgbClr val="FF5900"/>
              </a:solidFill>
              <a:effectLst/>
              <a:latin typeface="Avenir Next LT Pro" panose="020B05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CA" sz="1800">
              <a:solidFill>
                <a:srgbClr val="DCA10D"/>
              </a:solidFill>
              <a:latin typeface="Avenir Next LT Pro" panose="020B05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fr-CA" sz="1800">
              <a:effectLst/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fr-CA" sz="1800">
              <a:effectLst/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49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538FC7-43AC-A464-B0F1-28B93B36D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769" y="348204"/>
            <a:ext cx="10515600" cy="4624387"/>
          </a:xfrm>
        </p:spPr>
        <p:txBody>
          <a:bodyPr>
            <a:noAutofit/>
          </a:bodyPr>
          <a:lstStyle/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Faulx, D., </a:t>
            </a:r>
            <a:r>
              <a:rPr lang="fr-CA" sz="18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Nion</a:t>
            </a: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C., </a:t>
            </a:r>
            <a:r>
              <a:rPr lang="fr-CA" sz="18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Collière</a:t>
            </a: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P. &amp; </a:t>
            </a:r>
            <a:r>
              <a:rPr lang="fr-CA" sz="180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Capoen</a:t>
            </a: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E. (2019). Mettre en œuvre des actions de formation et de changement : une relecture contemporaine de Kurt Lewin dans le contexte de l’agroécologie. Les Cahiers Internationaux de Psychologie Sociale, 121-122, 25-44. </a:t>
            </a:r>
            <a:r>
              <a:rPr lang="fr-CA" sz="1800" u="sng">
                <a:solidFill>
                  <a:schemeClr val="accent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https://doi.org/10.3917/cips.121.0025</a:t>
            </a:r>
            <a:endParaRPr lang="fr-CA" sz="1800" u="sng">
              <a:solidFill>
                <a:schemeClr val="accent2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700" b="0" i="0">
                <a:effectLst/>
                <a:latin typeface="Avenir Next LT Pro" panose="020B0504020202020204" pitchFamily="34" charset="0"/>
              </a:rPr>
              <a:t>Godin, J., Lapointe, C., Langlois, L. &amp; St-Germain, M. (2004). Le leadership éducationnel en milieu francophone minoritaire : un regard inédit sur une réalité méconnue. </a:t>
            </a:r>
            <a:r>
              <a:rPr lang="fr-CA" sz="1700" b="0" i="1">
                <a:effectLst/>
                <a:latin typeface="Avenir Next LT Pro" panose="020B0504020202020204" pitchFamily="34" charset="0"/>
              </a:rPr>
              <a:t>Francophonies d'Amérique</a:t>
            </a:r>
            <a:r>
              <a:rPr lang="fr-CA" sz="1700" b="0" i="0">
                <a:effectLst/>
                <a:latin typeface="Avenir Next LT Pro" panose="020B0504020202020204" pitchFamily="34" charset="0"/>
              </a:rPr>
              <a:t>, (18), 63–76. </a:t>
            </a:r>
            <a:r>
              <a:rPr lang="fr-CA" sz="1700" b="0" i="0">
                <a:solidFill>
                  <a:schemeClr val="accent2"/>
                </a:solidFill>
                <a:effectLst/>
                <a:latin typeface="Avenir Next LT Pro" panose="020B05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https://doi.org/10.7202/1005350ar</a:t>
            </a:r>
            <a:endParaRPr lang="fr-CA" sz="1700" b="0" i="0">
              <a:solidFill>
                <a:schemeClr val="accent2"/>
              </a:solidFill>
              <a:effectLst/>
              <a:latin typeface="Avenir Next LT Pro" panose="020B05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80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Lafortune, L. (2006). Accompagnement-recherche-formation d’un changement en éducation: un processus exigeant une démarche de pratique réflexive. Formation et pratiques d’enseignement en questions (5), 187-202. </a:t>
            </a:r>
            <a:r>
              <a:rPr lang="fr-CA" sz="1800" u="sng">
                <a:solidFill>
                  <a:schemeClr val="accent2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http://www.revuedeshep.ch/pdf/vol-5/12_lafortune.pdf</a:t>
            </a:r>
            <a:endParaRPr lang="fr-CA" sz="1700" u="sng">
              <a:solidFill>
                <a:schemeClr val="accent2"/>
              </a:solidFill>
              <a:effectLst/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70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Lardemelle</a:t>
            </a:r>
            <a:r>
              <a:rPr lang="fr-CA" sz="17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de, A. (2018). Comment piloter le changement : la courbe du changement. </a:t>
            </a:r>
            <a:r>
              <a:rPr lang="fr-CA" sz="170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Youtube</a:t>
            </a:r>
            <a:r>
              <a:rPr lang="fr-CA" sz="170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A" sz="1700" u="sng">
                <a:solidFill>
                  <a:schemeClr val="accent2"/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https://youtu.be/7nK2T3NZ9Xk</a:t>
            </a:r>
            <a:endParaRPr lang="fr-CA" sz="1700" u="sng">
              <a:solidFill>
                <a:schemeClr val="accent2"/>
              </a:solidFill>
              <a:effectLst/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800"/>
              <a:t>Le Bossé, Y. (1998). Introduction à l’intervention centrée sur le pouvoir d’agir. Cahiers de la recherche en éducation, 5(3), 349–370. </a:t>
            </a:r>
            <a:r>
              <a:rPr lang="fr-CA" sz="1800">
                <a:solidFill>
                  <a:schemeClr val="accent2"/>
                </a:solidFill>
              </a:rPr>
              <a:t>https://doi.org/10.7202/1017126ar</a:t>
            </a:r>
            <a:endParaRPr lang="fr-CA" sz="1700" u="sng">
              <a:solidFill>
                <a:schemeClr val="accent2"/>
              </a:solidFill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700" b="0" i="0">
                <a:effectLst/>
                <a:latin typeface="Avenir Next LT Pro" panose="020B0504020202020204" pitchFamily="34" charset="0"/>
              </a:rPr>
              <a:t>Luc, É. </a:t>
            </a:r>
            <a:r>
              <a:rPr lang="fr-CA" sz="1700">
                <a:latin typeface="Avenir Next LT Pro" panose="020B0504020202020204" pitchFamily="34" charset="0"/>
              </a:rPr>
              <a:t>(2010). Chapitre 2 : </a:t>
            </a:r>
            <a:r>
              <a:rPr lang="fr-CA" sz="1700" b="0" i="0">
                <a:effectLst/>
                <a:latin typeface="Avenir Next LT Pro" panose="020B0504020202020204" pitchFamily="34" charset="0"/>
              </a:rPr>
              <a:t>Construire un sentiment d’efficacité. </a:t>
            </a:r>
            <a:r>
              <a:rPr lang="fr-CA" sz="1700" b="0" i="1">
                <a:effectLst/>
                <a:latin typeface="Avenir Next LT Pro" panose="020B0504020202020204" pitchFamily="34" charset="0"/>
              </a:rPr>
              <a:t>Le leadership partagé</a:t>
            </a:r>
            <a:r>
              <a:rPr lang="fr-CA" sz="1700" b="0" i="0">
                <a:effectLst/>
                <a:latin typeface="Avenir Next LT Pro" panose="020B0504020202020204" pitchFamily="34" charset="0"/>
              </a:rPr>
              <a:t>, Presses de l’Université de Montréal</a:t>
            </a:r>
            <a:r>
              <a:rPr lang="fr-CA" sz="1700">
                <a:latin typeface="Avenir Next LT Pro" panose="020B0504020202020204" pitchFamily="34" charset="0"/>
              </a:rPr>
              <a:t>.</a:t>
            </a:r>
            <a:r>
              <a:rPr lang="fr-CA" sz="1700" b="0" i="0">
                <a:effectLst/>
                <a:latin typeface="Avenir Next LT Pro" panose="020B0504020202020204" pitchFamily="34" charset="0"/>
              </a:rPr>
              <a:t> </a:t>
            </a:r>
            <a:r>
              <a:rPr lang="fr-CA" sz="1700" b="0" i="0">
                <a:solidFill>
                  <a:schemeClr val="accent2"/>
                </a:solidFill>
                <a:effectLst/>
                <a:latin typeface="Avenir Next LT Pro" panose="020B05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https://doi.org/10.4000/books.pum.6421</a:t>
            </a:r>
            <a:r>
              <a:rPr lang="fr-CA" sz="1700" b="0" i="0">
                <a:solidFill>
                  <a:schemeClr val="accent2"/>
                </a:solidFill>
                <a:effectLst/>
                <a:latin typeface="Avenir Next LT Pro" panose="020B0504020202020204" pitchFamily="34" charset="0"/>
              </a:rPr>
              <a:t>.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700">
                <a:effectLst/>
                <a:latin typeface="Avenir Next LT Pro" panose="020B0504020202020204" pitchFamily="34" charset="0"/>
              </a:rPr>
              <a:t>Maury, Y. et </a:t>
            </a:r>
            <a:r>
              <a:rPr lang="fr-CA" sz="1700" err="1">
                <a:effectLst/>
                <a:latin typeface="Avenir Next LT Pro" panose="020B0504020202020204" pitchFamily="34" charset="0"/>
              </a:rPr>
              <a:t>Hedjerassi</a:t>
            </a:r>
            <a:r>
              <a:rPr lang="fr-CA" sz="1700">
                <a:effectLst/>
                <a:latin typeface="Avenir Next LT Pro" panose="020B0504020202020204" pitchFamily="34" charset="0"/>
              </a:rPr>
              <a:t>, N. (2020). </a:t>
            </a:r>
            <a:r>
              <a:rPr lang="fr-CA" sz="1700" i="1" err="1">
                <a:effectLst/>
                <a:latin typeface="Avenir Next LT Pro" panose="020B0504020202020204" pitchFamily="34" charset="0"/>
              </a:rPr>
              <a:t>Empowerment</a:t>
            </a:r>
            <a:r>
              <a:rPr lang="fr-CA" sz="1700">
                <a:effectLst/>
                <a:latin typeface="Avenir Next LT Pro" panose="020B0504020202020204" pitchFamily="34" charset="0"/>
              </a:rPr>
              <a:t>, pouvoir d’agir en éducation: À la croisée entre théorie(s), discours et pratique(s). </a:t>
            </a:r>
            <a:r>
              <a:rPr lang="fr-CA" sz="1700" i="1">
                <a:effectLst/>
                <a:latin typeface="Avenir Next LT Pro" panose="020B0504020202020204" pitchFamily="34" charset="0"/>
              </a:rPr>
              <a:t>Spirale - Revue de recherches en éducation</a:t>
            </a:r>
            <a:r>
              <a:rPr lang="fr-CA" sz="1700">
                <a:effectLst/>
                <a:latin typeface="Avenir Next LT Pro" panose="020B0504020202020204" pitchFamily="34" charset="0"/>
              </a:rPr>
              <a:t>, </a:t>
            </a:r>
            <a:r>
              <a:rPr lang="fr-CA" sz="1700" i="1">
                <a:effectLst/>
                <a:latin typeface="Avenir Next LT Pro" panose="020B0504020202020204" pitchFamily="34" charset="0"/>
              </a:rPr>
              <a:t>66, </a:t>
            </a:r>
            <a:r>
              <a:rPr lang="fr-CA" sz="1700">
                <a:effectLst/>
                <a:latin typeface="Avenir Next LT Pro" panose="020B0504020202020204" pitchFamily="34" charset="0"/>
              </a:rPr>
              <a:t>3-13. </a:t>
            </a:r>
            <a:r>
              <a:rPr lang="fr-CA" sz="1700">
                <a:solidFill>
                  <a:schemeClr val="accent2"/>
                </a:solidFill>
                <a:effectLst/>
                <a:latin typeface="Avenir Next LT Pro" panose="020B05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https://doi.org/10.3917/spir.066.0003</a:t>
            </a:r>
            <a:endParaRPr lang="fr-CA" sz="1700">
              <a:solidFill>
                <a:schemeClr val="accent2"/>
              </a:solidFill>
              <a:latin typeface="Avenir Next LT Pro" panose="020B05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A" sz="1700">
                <a:effectLst/>
                <a:latin typeface="Avenir Next LT Pro" panose="020B0504020202020204" pitchFamily="34" charset="0"/>
              </a:rPr>
              <a:t>Morin, E., Therriault, G. et Bader, B. </a:t>
            </a:r>
            <a:r>
              <a:rPr lang="fr-CA" sz="1700">
                <a:latin typeface="Avenir Next LT Pro" panose="020B0504020202020204" pitchFamily="34" charset="0"/>
              </a:rPr>
              <a:t>(</a:t>
            </a:r>
            <a:r>
              <a:rPr lang="fr-CA" sz="1700">
                <a:effectLst/>
                <a:latin typeface="Avenir Next LT Pro" panose="020B0504020202020204" pitchFamily="34" charset="0"/>
              </a:rPr>
              <a:t>2019), Le développement du pouvoir agir, l’agentivité et le sentiment d’efficacité personnelle des jeunes face aux problématiques sociales et environnementales : apports conceptuels pour un agir ensemble. </a:t>
            </a:r>
            <a:r>
              <a:rPr lang="fr-CA" sz="1700" i="1">
                <a:effectLst/>
                <a:latin typeface="Avenir Next LT Pro" panose="020B0504020202020204" pitchFamily="34" charset="0"/>
              </a:rPr>
              <a:t>Éducation et socialisation, 51. </a:t>
            </a:r>
            <a:r>
              <a:rPr lang="fr-CA" sz="1700">
                <a:solidFill>
                  <a:schemeClr val="accent2"/>
                </a:solidFill>
                <a:effectLst/>
                <a:latin typeface="Avenir Next LT Pro" panose="020B05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https://doi.org/10.4000/edso.5821</a:t>
            </a:r>
            <a:endParaRPr lang="fr-CA" sz="1700">
              <a:solidFill>
                <a:schemeClr val="accent2"/>
              </a:solidFill>
              <a:effectLst/>
              <a:latin typeface="Avenir Next LT Pro" panose="020B05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CA" sz="1700">
              <a:effectLst/>
              <a:latin typeface="Avenir Next LT Pro" panose="020B05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CA" sz="1700" b="0" i="0">
              <a:effectLst/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50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685074-3B08-BB36-CD81-BEAA8E193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7759"/>
            <a:ext cx="10515600" cy="1325563"/>
          </a:xfrm>
        </p:spPr>
        <p:txBody>
          <a:bodyPr/>
          <a:lstStyle/>
          <a:p>
            <a:r>
              <a:rPr lang="fr-CA"/>
              <a:t>Perspective de changement centrée sur le PA</a:t>
            </a:r>
          </a:p>
        </p:txBody>
      </p:sp>
      <p:pic>
        <p:nvPicPr>
          <p:cNvPr id="6" name="Espace réservé du contenu 5" descr="Une image contenant cercle, art, conception, fléchette&#10;&#10;Description générée automatiquement">
            <a:extLst>
              <a:ext uri="{FF2B5EF4-FFF2-40B4-BE49-F238E27FC236}">
                <a16:creationId xmlns:a16="http://schemas.microsoft.com/office/drawing/2014/main" id="{6D05C971-043A-666E-3811-6100EC426A4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45128"/>
            <a:ext cx="5181600" cy="2912331"/>
          </a:xfrm>
        </p:spPr>
      </p:pic>
      <p:pic>
        <p:nvPicPr>
          <p:cNvPr id="8" name="Espace réservé du contenu 7" descr="Une image contenant jouet, dessin humoristique&#10;&#10;Description générée automatiquement">
            <a:extLst>
              <a:ext uri="{FF2B5EF4-FFF2-40B4-BE49-F238E27FC236}">
                <a16:creationId xmlns:a16="http://schemas.microsoft.com/office/drawing/2014/main" id="{63B9895E-5D78-CC33-BA17-39A2FFAD499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0" b="4680"/>
          <a:stretch/>
        </p:blipFill>
        <p:spPr>
          <a:xfrm>
            <a:off x="6350000" y="2545128"/>
            <a:ext cx="4826000" cy="2912331"/>
          </a:xfrm>
          <a:ln w="76200">
            <a:solidFill>
              <a:srgbClr val="92D050"/>
            </a:solidFill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0E7CB1D-946D-639C-DEE2-D2688DCA51E3}"/>
              </a:ext>
            </a:extLst>
          </p:cNvPr>
          <p:cNvSpPr txBox="1"/>
          <p:nvPr/>
        </p:nvSpPr>
        <p:spPr>
          <a:xfrm>
            <a:off x="987972" y="5717628"/>
            <a:ext cx="4561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>
                <a:latin typeface="Avenir Next LT Pro" panose="020B0504020202020204" pitchFamily="34" charset="0"/>
              </a:rPr>
              <a:t>centrée sur les </a:t>
            </a:r>
            <a:r>
              <a:rPr lang="fr-CA" b="1">
                <a:solidFill>
                  <a:srgbClr val="92D050"/>
                </a:solidFill>
                <a:latin typeface="Avenir Next LT Pro" panose="020B0504020202020204" pitchFamily="34" charset="0"/>
              </a:rPr>
              <a:t>résultats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5E529A5-0953-4900-7A0D-510743FF77B3}"/>
              </a:ext>
            </a:extLst>
          </p:cNvPr>
          <p:cNvSpPr txBox="1"/>
          <p:nvPr/>
        </p:nvSpPr>
        <p:spPr>
          <a:xfrm>
            <a:off x="6490140" y="5690618"/>
            <a:ext cx="4561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>
                <a:latin typeface="Avenir Next LT Pro" panose="020B0504020202020204" pitchFamily="34" charset="0"/>
              </a:rPr>
              <a:t>centrée sur les </a:t>
            </a:r>
            <a:r>
              <a:rPr lang="fr-CA" b="1">
                <a:solidFill>
                  <a:srgbClr val="92D050"/>
                </a:solidFill>
                <a:latin typeface="Avenir Next LT Pro" panose="020B0504020202020204" pitchFamily="34" charset="0"/>
              </a:rPr>
              <a:t>capacités</a:t>
            </a:r>
            <a:r>
              <a:rPr lang="fr-CA">
                <a:solidFill>
                  <a:srgbClr val="92D050"/>
                </a:solidFill>
                <a:latin typeface="Avenir Next LT Pro" panose="020B0504020202020204" pitchFamily="34" charset="0"/>
              </a:rPr>
              <a:t> </a:t>
            </a:r>
            <a:r>
              <a:rPr lang="fr-CA">
                <a:latin typeface="Avenir Next LT Pro" panose="020B0504020202020204" pitchFamily="34" charset="0"/>
              </a:rPr>
              <a:t>des personnes</a:t>
            </a:r>
          </a:p>
        </p:txBody>
      </p:sp>
    </p:spTree>
    <p:extLst>
      <p:ext uri="{BB962C8B-B14F-4D97-AF65-F5344CB8AC3E}">
        <p14:creationId xmlns:p14="http://schemas.microsoft.com/office/powerpoint/2010/main" val="367325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45164365-4AB7-7493-50F8-B98CC22C8793}"/>
              </a:ext>
            </a:extLst>
          </p:cNvPr>
          <p:cNvSpPr txBox="1"/>
          <p:nvPr/>
        </p:nvSpPr>
        <p:spPr>
          <a:xfrm>
            <a:off x="874353" y="797945"/>
            <a:ext cx="10190199" cy="71320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A" sz="4000" kern="10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Pourquoi le pouvoir agir ?</a:t>
            </a:r>
            <a:endParaRPr lang="fr-CA" sz="4000" kern="100">
              <a:effectLst/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E94C20A-E6B4-456A-B369-264DD0DB03E3}"/>
              </a:ext>
            </a:extLst>
          </p:cNvPr>
          <p:cNvSpPr txBox="1"/>
          <p:nvPr/>
        </p:nvSpPr>
        <p:spPr>
          <a:xfrm>
            <a:off x="1000900" y="1842365"/>
            <a:ext cx="10190199" cy="527022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lnSpc>
                <a:spcPct val="13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fr-CA" sz="2400" dirty="0">
                <a:latin typeface="Avenir Next LT Pro" panose="020B0504020202020204" pitchFamily="34" charset="77"/>
              </a:rPr>
              <a:t>Agir de manière proactive</a:t>
            </a:r>
          </a:p>
          <a:p>
            <a:pPr marL="457200" indent="-457200">
              <a:lnSpc>
                <a:spcPct val="13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fr-CA" sz="2400" dirty="0">
                <a:latin typeface="Avenir Next LT Pro" panose="020B0504020202020204" pitchFamily="34" charset="77"/>
              </a:rPr>
              <a:t>Libérer le potentiel transformateur du milieu et des personnes</a:t>
            </a:r>
          </a:p>
          <a:p>
            <a:pPr marL="457200" indent="-457200">
              <a:lnSpc>
                <a:spcPct val="13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fr-CA" sz="2400" dirty="0">
                <a:latin typeface="Avenir Next LT Pro" panose="020B0504020202020204" pitchFamily="34" charset="77"/>
              </a:rPr>
              <a:t>Accroitre le sentiment d’inclusion</a:t>
            </a:r>
          </a:p>
          <a:p>
            <a:pPr marL="457200" indent="-457200">
              <a:lnSpc>
                <a:spcPct val="13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fr-CA" sz="2400" dirty="0">
                <a:latin typeface="Avenir Next LT Pro" panose="020B0504020202020204" pitchFamily="34" charset="77"/>
              </a:rPr>
              <a:t>Soutenir le bien-être individuel et collectif</a:t>
            </a:r>
          </a:p>
          <a:p>
            <a:pPr marL="457200" indent="-457200">
              <a:lnSpc>
                <a:spcPct val="13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fr-CA" sz="2400" dirty="0">
                <a:latin typeface="Avenir Next LT Pro" panose="020B0504020202020204" pitchFamily="34" charset="77"/>
              </a:rPr>
              <a:t>Faciliter à long terme la gestion du changement</a:t>
            </a:r>
            <a:r>
              <a:rPr lang="fr-CA" sz="2400" b="1" dirty="0">
                <a:latin typeface="Avenir Next LT Pro" panose="020B0504020202020204" pitchFamily="34" charset="77"/>
              </a:rPr>
              <a:t> </a:t>
            </a:r>
          </a:p>
          <a:p>
            <a:pPr>
              <a:lnSpc>
                <a:spcPct val="130000"/>
              </a:lnSpc>
              <a:spcAft>
                <a:spcPts val="1500"/>
              </a:spcAft>
            </a:pPr>
            <a:endParaRPr lang="fr-CA" sz="2800" dirty="0">
              <a:latin typeface="Avenir Next LT Pro" panose="020B0504020202020204" pitchFamily="34" charset="77"/>
            </a:endParaRPr>
          </a:p>
          <a:p>
            <a:pPr>
              <a:lnSpc>
                <a:spcPct val="130000"/>
              </a:lnSpc>
              <a:spcAft>
                <a:spcPts val="1500"/>
              </a:spcAft>
            </a:pPr>
            <a:endParaRPr lang="fr-CA" sz="2800" dirty="0">
              <a:solidFill>
                <a:srgbClr val="FF5900"/>
              </a:solidFill>
              <a:latin typeface="Avenir Next LT Pro" panose="020B0504020202020204" pitchFamily="34" charset="77"/>
            </a:endParaRPr>
          </a:p>
          <a:p>
            <a:pPr marL="457200" indent="-457200">
              <a:lnSpc>
                <a:spcPct val="107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fr-CA" sz="2000" dirty="0">
              <a:effectLst/>
              <a:latin typeface="Avenir Next LT Pro" panose="020B0504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6892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B0C9676-67AA-DF45-C647-1E999D197FA3}"/>
              </a:ext>
            </a:extLst>
          </p:cNvPr>
          <p:cNvSpPr txBox="1"/>
          <p:nvPr/>
        </p:nvSpPr>
        <p:spPr>
          <a:xfrm>
            <a:off x="982626" y="1711440"/>
            <a:ext cx="10333401" cy="43747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400" i="1" dirty="0" err="1"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fr-CA" sz="2400" i="1" dirty="0" err="1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mpowerment</a:t>
            </a:r>
            <a:endParaRPr lang="fr-CA" sz="2400" i="1" dirty="0">
              <a:effectLst/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400" kern="100" dirty="0"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Niveau de </a:t>
            </a:r>
            <a:r>
              <a:rPr lang="fr-CA" sz="2400" kern="100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contrôle de la personne + élevé</a:t>
            </a:r>
          </a:p>
          <a:p>
            <a:pPr marL="285750" indent="-28575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400" kern="100" dirty="0"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fr-CA" sz="2400" kern="100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spect de la réalité ayant de la valeur</a:t>
            </a:r>
          </a:p>
          <a:p>
            <a:pPr marL="285750" indent="-28575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400" kern="100" dirty="0"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Forme et finalité déterminée par la personne</a:t>
            </a:r>
            <a:endParaRPr lang="fr-CA" sz="2400" kern="100" dirty="0">
              <a:effectLst/>
              <a:latin typeface="Avenir Next LT Pro" panose="020B05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400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Attitude proactive </a:t>
            </a:r>
          </a:p>
          <a:p>
            <a:pPr marL="285750" indent="-28575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400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Adaptation aux conditions environnementales et contextuelles </a:t>
            </a:r>
          </a:p>
          <a:p>
            <a:pPr marL="285750" indent="-28575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400" dirty="0"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Adaptation aux </a:t>
            </a:r>
            <a:r>
              <a:rPr lang="fr-CA" sz="2400" dirty="0"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caractéristiques des actrices et acteurs impliqués</a:t>
            </a:r>
            <a:endParaRPr lang="fr-CA" sz="2400" kern="100" dirty="0"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5164365-4AB7-7493-50F8-B98CC22C8793}"/>
              </a:ext>
            </a:extLst>
          </p:cNvPr>
          <p:cNvSpPr txBox="1"/>
          <p:nvPr/>
        </p:nvSpPr>
        <p:spPr>
          <a:xfrm>
            <a:off x="982626" y="820614"/>
            <a:ext cx="10190199" cy="7753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A" sz="4400" kern="100">
                <a:solidFill>
                  <a:srgbClr val="F5F5F5"/>
                </a:solidFill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Le pouvoir agir…</a:t>
            </a:r>
            <a:endParaRPr lang="fr-CA" sz="4400" kern="100">
              <a:solidFill>
                <a:srgbClr val="F5F5F5"/>
              </a:solidFill>
              <a:effectLst/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5F6DAF6-A5D3-B727-CCFE-8DF547F84796}"/>
              </a:ext>
            </a:extLst>
          </p:cNvPr>
          <p:cNvSpPr/>
          <p:nvPr/>
        </p:nvSpPr>
        <p:spPr>
          <a:xfrm>
            <a:off x="9785131" y="987971"/>
            <a:ext cx="1530897" cy="1600781"/>
          </a:xfrm>
          <a:prstGeom prst="ellipse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10" name="Graphique 9" descr="Poing serré contour">
            <a:extLst>
              <a:ext uri="{FF2B5EF4-FFF2-40B4-BE49-F238E27FC236}">
                <a16:creationId xmlns:a16="http://schemas.microsoft.com/office/drawing/2014/main" id="{6B997EA3-26D8-E600-F1F7-42E4EA426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76854" y="1137439"/>
            <a:ext cx="1347450" cy="13474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0095339-BA59-B343-084E-C2BD1BD36066}"/>
              </a:ext>
            </a:extLst>
          </p:cNvPr>
          <p:cNvSpPr txBox="1"/>
          <p:nvPr/>
        </p:nvSpPr>
        <p:spPr>
          <a:xfrm>
            <a:off x="8816372" y="6086227"/>
            <a:ext cx="1734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>
                <a:solidFill>
                  <a:schemeClr val="tx1">
                    <a:lumMod val="75000"/>
                  </a:schemeClr>
                </a:solidFill>
                <a:effectLst/>
                <a:latin typeface="Avenir Next LT Pro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(Le Bossé, 1998)</a:t>
            </a:r>
          </a:p>
          <a:p>
            <a:endParaRPr lang="fr-CA" sz="160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32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B0C9676-67AA-DF45-C647-1E999D197FA3}"/>
              </a:ext>
            </a:extLst>
          </p:cNvPr>
          <p:cNvSpPr txBox="1"/>
          <p:nvPr/>
        </p:nvSpPr>
        <p:spPr>
          <a:xfrm>
            <a:off x="982626" y="2009016"/>
            <a:ext cx="10365488" cy="297786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600" i="1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Pouvoir de… 		</a:t>
            </a:r>
            <a:r>
              <a:rPr lang="fr-CA" sz="26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énergie, pouvoir génératif qui place</a:t>
            </a:r>
            <a:br>
              <a:rPr lang="fr-CA" sz="26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CA" sz="26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						les acteurs en </a:t>
            </a:r>
            <a:r>
              <a:rPr lang="fr-CA" sz="2600" i="1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capacité</a:t>
            </a:r>
            <a:r>
              <a:rPr lang="fr-CA" sz="26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 de faire</a:t>
            </a:r>
            <a:endParaRPr lang="fr-CA" sz="2600" i="1" kern="100" dirty="0"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600" i="1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Pouvoir sur… </a:t>
            </a:r>
            <a:r>
              <a:rPr lang="fr-CA" sz="26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 		capacité de décider, d’exercer une action</a:t>
            </a:r>
            <a:endParaRPr lang="fr-CA" sz="2600" i="1" kern="100" dirty="0"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600" i="1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Pouvoir contre</a:t>
            </a:r>
            <a:r>
              <a:rPr lang="fr-CA" sz="26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… 	s’affranchir de l’inertie, des modèles limitants</a:t>
            </a:r>
          </a:p>
          <a:p>
            <a:pPr marL="457200" indent="-457200">
              <a:lnSpc>
                <a:spcPct val="107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fr-CA" sz="2600" i="1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Pouvoir avec</a:t>
            </a:r>
            <a:r>
              <a:rPr lang="fr-CA" sz="26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…  	</a:t>
            </a:r>
            <a:r>
              <a:rPr lang="fr-CA" sz="24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construire</a:t>
            </a:r>
            <a:r>
              <a:rPr lang="fr-CA" sz="2600" kern="100" dirty="0"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 ensemble, transformation collective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5164365-4AB7-7493-50F8-B98CC22C8793}"/>
              </a:ext>
            </a:extLst>
          </p:cNvPr>
          <p:cNvSpPr txBox="1"/>
          <p:nvPr/>
        </p:nvSpPr>
        <p:spPr>
          <a:xfrm>
            <a:off x="982626" y="820614"/>
            <a:ext cx="10190199" cy="7753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A" sz="4400" kern="100">
                <a:solidFill>
                  <a:srgbClr val="F5F5F5"/>
                </a:solidFill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Dynamiques du pouvoir agir</a:t>
            </a:r>
            <a:endParaRPr lang="fr-CA" sz="4400" kern="100">
              <a:solidFill>
                <a:srgbClr val="F5F5F5"/>
              </a:solidFill>
              <a:effectLst/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5F6DAF6-A5D3-B727-CCFE-8DF547F84796}"/>
              </a:ext>
            </a:extLst>
          </p:cNvPr>
          <p:cNvSpPr/>
          <p:nvPr/>
        </p:nvSpPr>
        <p:spPr>
          <a:xfrm>
            <a:off x="10279116" y="4941277"/>
            <a:ext cx="1530897" cy="1600781"/>
          </a:xfrm>
          <a:prstGeom prst="ellipse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10" name="Graphique 9" descr="Poing serré contour">
            <a:extLst>
              <a:ext uri="{FF2B5EF4-FFF2-40B4-BE49-F238E27FC236}">
                <a16:creationId xmlns:a16="http://schemas.microsoft.com/office/drawing/2014/main" id="{6B997EA3-26D8-E600-F1F7-42E4EA426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70839" y="5090745"/>
            <a:ext cx="1347450" cy="134745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BE08C7A-1433-1EF8-1D25-90C9FDB13407}"/>
              </a:ext>
            </a:extLst>
          </p:cNvPr>
          <p:cNvSpPr txBox="1"/>
          <p:nvPr/>
        </p:nvSpPr>
        <p:spPr>
          <a:xfrm>
            <a:off x="198466" y="6367862"/>
            <a:ext cx="34790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i="1">
                <a:solidFill>
                  <a:schemeClr val="bg1">
                    <a:lumMod val="50000"/>
                    <a:lumOff val="50000"/>
                  </a:schemeClr>
                </a:solidFill>
                <a:effectLst/>
                <a:latin typeface="Avenir Next LT Pro" panose="020B0504020202020204" pitchFamily="34" charset="77"/>
              </a:rPr>
              <a:t>(Maury</a:t>
            </a:r>
            <a:r>
              <a:rPr lang="fr-CA" i="1">
                <a:solidFill>
                  <a:schemeClr val="bg1">
                    <a:lumMod val="50000"/>
                    <a:lumOff val="50000"/>
                  </a:schemeClr>
                </a:solidFill>
                <a:latin typeface="Avenir Next LT Pro" panose="020B0504020202020204" pitchFamily="34" charset="77"/>
              </a:rPr>
              <a:t> et</a:t>
            </a:r>
            <a:r>
              <a:rPr lang="fr-CA" sz="1800" i="1">
                <a:solidFill>
                  <a:schemeClr val="bg1">
                    <a:lumMod val="50000"/>
                    <a:lumOff val="50000"/>
                  </a:schemeClr>
                </a:solidFill>
                <a:effectLst/>
                <a:latin typeface="Avenir Next LT Pro" panose="020B0504020202020204" pitchFamily="34" charset="77"/>
              </a:rPr>
              <a:t> </a:t>
            </a:r>
            <a:r>
              <a:rPr lang="fr-CA" sz="1800" i="1" err="1">
                <a:solidFill>
                  <a:schemeClr val="bg1">
                    <a:lumMod val="50000"/>
                    <a:lumOff val="50000"/>
                  </a:schemeClr>
                </a:solidFill>
                <a:effectLst/>
                <a:latin typeface="Avenir Next LT Pro" panose="020B0504020202020204" pitchFamily="34" charset="77"/>
              </a:rPr>
              <a:t>Hedjerassi</a:t>
            </a:r>
            <a:r>
              <a:rPr lang="fr-CA" i="1">
                <a:solidFill>
                  <a:schemeClr val="bg1">
                    <a:lumMod val="50000"/>
                    <a:lumOff val="50000"/>
                  </a:schemeClr>
                </a:solidFill>
                <a:latin typeface="Avenir Next LT Pro" panose="020B0504020202020204" pitchFamily="34" charset="77"/>
              </a:rPr>
              <a:t>, </a:t>
            </a:r>
            <a:r>
              <a:rPr lang="fr-CA" sz="1800" i="1">
                <a:solidFill>
                  <a:schemeClr val="bg1">
                    <a:lumMod val="50000"/>
                    <a:lumOff val="50000"/>
                  </a:schemeClr>
                </a:solidFill>
                <a:effectLst/>
                <a:latin typeface="Avenir Next LT Pro" panose="020B0504020202020204" pitchFamily="34" charset="77"/>
              </a:rPr>
              <a:t>2020)</a:t>
            </a:r>
            <a:endParaRPr lang="fr-CA" i="1">
              <a:solidFill>
                <a:schemeClr val="bg1">
                  <a:lumMod val="50000"/>
                  <a:lumOff val="50000"/>
                </a:schemeClr>
              </a:solidFill>
              <a:latin typeface="Avenir Next LT Pro" panose="020B0504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9333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roquis, dessin, diagramme, Dessin au trait&#10;&#10;Description générée automatiquement">
            <a:extLst>
              <a:ext uri="{FF2B5EF4-FFF2-40B4-BE49-F238E27FC236}">
                <a16:creationId xmlns:a16="http://schemas.microsoft.com/office/drawing/2014/main" id="{E930B578-0479-9AFA-D01E-F519384EA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792" y="1513489"/>
            <a:ext cx="6516416" cy="32582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8F90324-7E10-B052-1E0E-C459270F2145}"/>
              </a:ext>
            </a:extLst>
          </p:cNvPr>
          <p:cNvSpPr txBox="1"/>
          <p:nvPr/>
        </p:nvSpPr>
        <p:spPr>
          <a:xfrm>
            <a:off x="2837792" y="5023945"/>
            <a:ext cx="6663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3600">
                <a:latin typeface="Avenir Next LT Pro" panose="020B0504020202020204" pitchFamily="34" charset="0"/>
              </a:rPr>
              <a:t>Exemple de changement</a:t>
            </a:r>
          </a:p>
        </p:txBody>
      </p:sp>
    </p:spTree>
    <p:extLst>
      <p:ext uri="{BB962C8B-B14F-4D97-AF65-F5344CB8AC3E}">
        <p14:creationId xmlns:p14="http://schemas.microsoft.com/office/powerpoint/2010/main" val="220240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45164365-4AB7-7493-50F8-B98CC22C8793}"/>
              </a:ext>
            </a:extLst>
          </p:cNvPr>
          <p:cNvSpPr txBox="1"/>
          <p:nvPr/>
        </p:nvSpPr>
        <p:spPr>
          <a:xfrm>
            <a:off x="824395" y="3088565"/>
            <a:ext cx="3075024" cy="294882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CA" sz="4400" kern="100">
                <a:solidFill>
                  <a:srgbClr val="92D050"/>
                </a:solidFill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Outil d’analyse de situation</a:t>
            </a:r>
            <a:endParaRPr lang="fr-CA" sz="4400" kern="100">
              <a:solidFill>
                <a:srgbClr val="92D050"/>
              </a:solidFill>
              <a:effectLst/>
              <a:latin typeface="Avenir Next LT Pro" panose="020B0504020202020204" pitchFamily="34" charset="77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5F6DAF6-A5D3-B727-CCFE-8DF547F84796}"/>
              </a:ext>
            </a:extLst>
          </p:cNvPr>
          <p:cNvSpPr/>
          <p:nvPr/>
        </p:nvSpPr>
        <p:spPr>
          <a:xfrm>
            <a:off x="1451536" y="820614"/>
            <a:ext cx="1820742" cy="1820742"/>
          </a:xfrm>
          <a:prstGeom prst="ellipse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4" name="Graphique 3" descr="Clipboard avec un remplissage uni">
            <a:extLst>
              <a:ext uri="{FF2B5EF4-FFF2-40B4-BE49-F238E27FC236}">
                <a16:creationId xmlns:a16="http://schemas.microsoft.com/office/drawing/2014/main" id="{EF1BC23A-AE34-1E1C-F1E5-7A16F58D4B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40229" y="1142703"/>
            <a:ext cx="1094140" cy="109414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6AFB331-C8D0-0DE1-18F7-6E184AAD39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8" r="40611"/>
          <a:stretch/>
        </p:blipFill>
        <p:spPr>
          <a:xfrm>
            <a:off x="4288112" y="820614"/>
            <a:ext cx="6905405" cy="547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36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FF3900-AF3A-505C-59F7-308F3A17A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400" b="1" i="1" kern="100">
                <a:solidFill>
                  <a:srgbClr val="F5F5F5"/>
                </a:solidFill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Développer</a:t>
            </a:r>
            <a:r>
              <a:rPr lang="fr-CA" sz="4400" kern="100">
                <a:solidFill>
                  <a:srgbClr val="F5F5F5"/>
                </a:solidFill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  <a:t> le pouvoir agir signifie… </a:t>
            </a:r>
            <a:br>
              <a:rPr lang="fr-CA" sz="4400" kern="100">
                <a:solidFill>
                  <a:srgbClr val="F5F5F5"/>
                </a:solidFill>
                <a:effectLst/>
                <a:latin typeface="Avenir Next LT Pro" panose="020B0504020202020204" pitchFamily="34" charset="77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9AB620-4E4A-CAF0-562A-C2A2A5E8DE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3297073"/>
            <a:ext cx="5181600" cy="4351338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7000"/>
              </a:lnSpc>
              <a:spcAft>
                <a:spcPts val="1000"/>
              </a:spcAft>
              <a:buNone/>
            </a:pPr>
            <a:r>
              <a:rPr lang="fr-CA" dirty="0">
                <a:latin typeface="Avenir Next LT Pro" panose="020B0504020202020204" pitchFamily="34" charset="77"/>
              </a:rPr>
              <a:t>Accroitre les </a:t>
            </a:r>
            <a:r>
              <a:rPr lang="fr-CA" dirty="0">
                <a:effectLst/>
                <a:latin typeface="Avenir Next LT Pro" panose="020B0504020202020204" pitchFamily="34" charset="77"/>
              </a:rPr>
              <a:t>possibilités d’agir</a:t>
            </a:r>
          </a:p>
          <a:p>
            <a:pPr marL="914400" lvl="1" indent="-457200">
              <a:lnSpc>
                <a:spcPct val="107000"/>
              </a:lnSpc>
              <a:spcAft>
                <a:spcPts val="1000"/>
              </a:spcAft>
            </a:pPr>
            <a:r>
              <a:rPr lang="fr-CA" dirty="0">
                <a:latin typeface="Avenir Next LT Pro" panose="020B0504020202020204" pitchFamily="34" charset="77"/>
              </a:rPr>
              <a:t>Réduire les contraintes</a:t>
            </a:r>
          </a:p>
          <a:p>
            <a:pPr marL="914400" lvl="1" indent="-457200">
              <a:lnSpc>
                <a:spcPct val="107000"/>
              </a:lnSpc>
              <a:spcAft>
                <a:spcPts val="1000"/>
              </a:spcAft>
            </a:pPr>
            <a:r>
              <a:rPr lang="fr-CA" dirty="0">
                <a:latin typeface="Avenir Next LT Pro" panose="020B0504020202020204" pitchFamily="34" charset="77"/>
              </a:rPr>
              <a:t>Multiplier les opportunités</a:t>
            </a:r>
          </a:p>
          <a:p>
            <a:pPr marL="914400" lvl="1" indent="-457200">
              <a:lnSpc>
                <a:spcPct val="107000"/>
              </a:lnSpc>
              <a:spcAft>
                <a:spcPts val="1000"/>
              </a:spcAft>
            </a:pPr>
            <a:r>
              <a:rPr lang="fr-CA" dirty="0">
                <a:latin typeface="Avenir Next LT Pro" panose="020B0504020202020204" pitchFamily="34" charset="77"/>
              </a:rPr>
              <a:t>Assurer la sécurité affective</a:t>
            </a:r>
          </a:p>
          <a:p>
            <a:endParaRPr lang="fr-CA" dirty="0"/>
          </a:p>
        </p:txBody>
      </p:sp>
      <p:pic>
        <p:nvPicPr>
          <p:cNvPr id="8" name="Graphique 7" descr="École contour">
            <a:extLst>
              <a:ext uri="{FF2B5EF4-FFF2-40B4-BE49-F238E27FC236}">
                <a16:creationId xmlns:a16="http://schemas.microsoft.com/office/drawing/2014/main" id="{8ADB6AC0-DD3A-4000-52ED-B21DA6A83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42543" y="1596476"/>
            <a:ext cx="1629104" cy="162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7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21EDC374B22D489974F1DD93706512" ma:contentTypeVersion="21" ma:contentTypeDescription="Crée un document." ma:contentTypeScope="" ma:versionID="978ea77b9807785782f8ac771c7211be">
  <xsd:schema xmlns:xsd="http://www.w3.org/2001/XMLSchema" xmlns:xs="http://www.w3.org/2001/XMLSchema" xmlns:p="http://schemas.microsoft.com/office/2006/metadata/properties" xmlns:ns2="504bdd90-ab6c-45ff-8449-b0469fd26ebc" xmlns:ns3="b185374e-b59c-4a00-ba77-bbd77fc78661" xmlns:ns4="193c72ab-d073-4cdf-9145-d2f53bccd4ad" targetNamespace="http://schemas.microsoft.com/office/2006/metadata/properties" ma:root="true" ma:fieldsID="9795b1953218c9769294afca187a110f" ns2:_="" ns3:_="" ns4:_="">
    <xsd:import namespace="504bdd90-ab6c-45ff-8449-b0469fd26ebc"/>
    <xsd:import namespace="b185374e-b59c-4a00-ba77-bbd77fc78661"/>
    <xsd:import namespace="193c72ab-d073-4cdf-9145-d2f53bccd4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escriptionducontenu" minOccurs="0"/>
                <xsd:element ref="ns2:lcf76f155ced4ddcb4097134ff3c332f" minOccurs="0"/>
                <xsd:element ref="ns4:TaxCatchAll" minOccurs="0"/>
                <xsd:element ref="ns2:Cr_x00e9__x00e9_l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4bdd90-ab6c-45ff-8449-b0469fd26e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Descriptionducontenu" ma:index="21" nillable="true" ma:displayName="Description du contenu" ma:internalName="Descriptionducontenu">
      <xsd:simpleType>
        <xsd:restriction base="dms:Text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Balises d’images" ma:readOnly="false" ma:fieldId="{5cf76f15-5ced-4ddc-b409-7134ff3c332f}" ma:taxonomyMulti="true" ma:sspId="e3e440c5-a2bc-486d-a304-248503315fd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r_x00e9__x00e9_le" ma:index="25" nillable="true" ma:displayName="Créé le" ma:default="[today]" ma:format="DateOnly" ma:internalName="Cr_x00e9__x00e9_le">
      <xsd:simpleType>
        <xsd:restriction base="dms:DateTime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85374e-b59c-4a00-ba77-bbd77fc7866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3c72ab-d073-4cdf-9145-d2f53bccd4a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c3420a29-c42e-45a8-b014-d5bee37a5928}" ma:internalName="TaxCatchAll" ma:showField="CatchAllData" ma:web="b185374e-b59c-4a00-ba77-bbd77fc786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ducontenu xmlns="504bdd90-ab6c-45ff-8449-b0469fd26ebc" xsi:nil="true"/>
    <lcf76f155ced4ddcb4097134ff3c332f xmlns="504bdd90-ab6c-45ff-8449-b0469fd26ebc">
      <Terms xmlns="http://schemas.microsoft.com/office/infopath/2007/PartnerControls"/>
    </lcf76f155ced4ddcb4097134ff3c332f>
    <TaxCatchAll xmlns="193c72ab-d073-4cdf-9145-d2f53bccd4ad" xsi:nil="true"/>
    <Cr_x00e9__x00e9_le xmlns="504bdd90-ab6c-45ff-8449-b0469fd26ebc">2025-04-28T12:28:00+00:00</Cr_x00e9__x00e9_le>
  </documentManagement>
</p:properties>
</file>

<file path=customXml/itemProps1.xml><?xml version="1.0" encoding="utf-8"?>
<ds:datastoreItem xmlns:ds="http://schemas.openxmlformats.org/officeDocument/2006/customXml" ds:itemID="{9ECB6E32-E9DA-4D28-99B7-7D8B3BDB4AF6}"/>
</file>

<file path=customXml/itemProps2.xml><?xml version="1.0" encoding="utf-8"?>
<ds:datastoreItem xmlns:ds="http://schemas.openxmlformats.org/officeDocument/2006/customXml" ds:itemID="{DEDA9C0E-E03E-4E5A-B7B3-962FFCB6AB8A}"/>
</file>

<file path=customXml/itemProps3.xml><?xml version="1.0" encoding="utf-8"?>
<ds:datastoreItem xmlns:ds="http://schemas.openxmlformats.org/officeDocument/2006/customXml" ds:itemID="{D0132EA9-BE35-415B-A472-34B40D34070A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</TotalTime>
  <Words>1403</Words>
  <Application>Microsoft Office PowerPoint</Application>
  <PresentationFormat>Grand écran</PresentationFormat>
  <Paragraphs>137</Paragraphs>
  <Slides>21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8" baseType="lpstr">
      <vt:lpstr>Aptos</vt:lpstr>
      <vt:lpstr>Arial</vt:lpstr>
      <vt:lpstr>Avenir Next LT Pro</vt:lpstr>
      <vt:lpstr>Calibri</vt:lpstr>
      <vt:lpstr>Calibri Light</vt:lpstr>
      <vt:lpstr>Symbol</vt:lpstr>
      <vt:lpstr>Thème Office</vt:lpstr>
      <vt:lpstr>Cultiver le pouvoir agir  des personnes enseignantes en contexte de changement</vt:lpstr>
      <vt:lpstr>Présentation PowerPoint</vt:lpstr>
      <vt:lpstr>Perspective de changement centrée sur le PA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Développer le pouvoir agir signifie…  </vt:lpstr>
      <vt:lpstr>Les possibilités d’agir dépendent…</vt:lpstr>
      <vt:lpstr>Développer le pouvoir agir signifie…  </vt:lpstr>
      <vt:lpstr>L’agentivité dépend…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Posture et pratiques professionnelles cohérentes avec le développement du PA</vt:lpstr>
      <vt:lpstr>Présentation PowerPoint</vt:lpstr>
      <vt:lpstr>Références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Cultiver le pouvoir agir des personnes enseignantes en contexte de changement</dc:title>
  <dc:creator>Doré, Roxane</dc:creator>
  <cp:lastModifiedBy>Nassima Boudi</cp:lastModifiedBy>
  <cp:revision>3</cp:revision>
  <dcterms:created xsi:type="dcterms:W3CDTF">2024-05-23T14:52:02Z</dcterms:created>
  <dcterms:modified xsi:type="dcterms:W3CDTF">2025-04-28T12:28:04Z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0x0101005621EDC374B22D489974F1DD93706512</vt:lpwstr>
  </property>
</Properties>
</file>