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authors.xml" ContentType="application/vnd.ms-powerpoint.auth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366" r:id="rId2"/>
    <p:sldId id="368" r:id="rId3"/>
    <p:sldId id="413" r:id="rId4"/>
    <p:sldId id="416" r:id="rId5"/>
    <p:sldId id="384" r:id="rId6"/>
    <p:sldId id="409" r:id="rId7"/>
    <p:sldId id="414" r:id="rId8"/>
    <p:sldId id="412" r:id="rId9"/>
    <p:sldId id="415" r:id="rId10"/>
    <p:sldId id="396" r:id="rId11"/>
    <p:sldId id="300" r:id="rId12"/>
    <p:sldId id="304" r:id="rId13"/>
    <p:sldId id="307" r:id="rId14"/>
    <p:sldId id="369" r:id="rId15"/>
    <p:sldId id="370" r:id="rId16"/>
    <p:sldId id="378" r:id="rId17"/>
    <p:sldId id="400" r:id="rId18"/>
    <p:sldId id="268"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A9EEB4-5044-1ECB-05B5-BA5F7BBFECC0}" name="Doré, Roxane" initials="DR" userId="S::Roxane.Dore@cegepdrummond.ca::3830369d-09c4-42f7-a0b2-cf2146e7410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D051"/>
    <a:srgbClr val="FF5900"/>
    <a:srgbClr val="F4860C"/>
    <a:srgbClr val="FC7742"/>
    <a:srgbClr val="F7E297"/>
    <a:srgbClr val="2AAF8C"/>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E2F686A-6E36-3645-A994-240E6A9BCEF4}" v="1101" dt="2024-06-06T17:08:18.827"/>
    <p1510:client id="{E2FC5A0D-E9C8-4408-B0CF-61918337D999}" v="4922" dt="2024-06-06T14:56:39.4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05"/>
  </p:normalViewPr>
  <p:slideViewPr>
    <p:cSldViewPr snapToGrid="0">
      <p:cViewPr varScale="1">
        <p:scale>
          <a:sx n="59" d="100"/>
          <a:sy n="59" d="100"/>
        </p:scale>
        <p:origin x="94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D4BD2C-FD32-4558-BE4E-31BCBBF9981D}" type="datetimeFigureOut">
              <a:rPr lang="fr-CA" smtClean="0"/>
              <a:t>2025-04-28</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4B7788-BB6E-4480-BFB0-EDD943CFABBF}" type="slidenum">
              <a:rPr lang="fr-CA" smtClean="0"/>
              <a:t>‹N°›</a:t>
            </a:fld>
            <a:endParaRPr lang="fr-CA"/>
          </a:p>
        </p:txBody>
      </p:sp>
    </p:spTree>
    <p:extLst>
      <p:ext uri="{BB962C8B-B14F-4D97-AF65-F5344CB8AC3E}">
        <p14:creationId xmlns:p14="http://schemas.microsoft.com/office/powerpoint/2010/main" val="3423454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774B7788-BB6E-4480-BFB0-EDD943CFABBF}" type="slidenum">
              <a:rPr lang="fr-CA" smtClean="0"/>
              <a:t>11</a:t>
            </a:fld>
            <a:endParaRPr lang="fr-CA"/>
          </a:p>
        </p:txBody>
      </p:sp>
    </p:spTree>
    <p:extLst>
      <p:ext uri="{BB962C8B-B14F-4D97-AF65-F5344CB8AC3E}">
        <p14:creationId xmlns:p14="http://schemas.microsoft.com/office/powerpoint/2010/main" val="2100563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774B7788-BB6E-4480-BFB0-EDD943CFABBF}" type="slidenum">
              <a:rPr lang="fr-CA" smtClean="0"/>
              <a:t>12</a:t>
            </a:fld>
            <a:endParaRPr lang="fr-CA"/>
          </a:p>
        </p:txBody>
      </p:sp>
    </p:spTree>
    <p:extLst>
      <p:ext uri="{BB962C8B-B14F-4D97-AF65-F5344CB8AC3E}">
        <p14:creationId xmlns:p14="http://schemas.microsoft.com/office/powerpoint/2010/main" val="910632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774B7788-BB6E-4480-BFB0-EDD943CFABBF}" type="slidenum">
              <a:rPr lang="fr-CA" smtClean="0"/>
              <a:t>13</a:t>
            </a:fld>
            <a:endParaRPr lang="fr-CA"/>
          </a:p>
        </p:txBody>
      </p:sp>
    </p:spTree>
    <p:extLst>
      <p:ext uri="{BB962C8B-B14F-4D97-AF65-F5344CB8AC3E}">
        <p14:creationId xmlns:p14="http://schemas.microsoft.com/office/powerpoint/2010/main" val="4016207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a:p>
        </p:txBody>
      </p:sp>
      <p:sp>
        <p:nvSpPr>
          <p:cNvPr id="4" name="Date Placeholder 3"/>
          <p:cNvSpPr>
            <a:spLocks noGrp="1"/>
          </p:cNvSpPr>
          <p:nvPr>
            <p:ph type="dt" sz="half" idx="10"/>
          </p:nvPr>
        </p:nvSpPr>
        <p:spPr/>
        <p:txBody>
          <a:bodyPr/>
          <a:lstStyle/>
          <a:p>
            <a:fld id="{43CE9B94-7572-43B5-83C8-EF5F1287F685}" type="datetimeFigureOut">
              <a:rPr lang="fr-CA" smtClean="0"/>
              <a:t>2025-04-28</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D6607C0-9C88-4D46-9B9F-A3253CD95671}" type="slidenum">
              <a:rPr lang="fr-CA" smtClean="0"/>
              <a:t>‹N°›</a:t>
            </a:fld>
            <a:endParaRPr lang="fr-CA"/>
          </a:p>
        </p:txBody>
      </p:sp>
    </p:spTree>
    <p:extLst>
      <p:ext uri="{BB962C8B-B14F-4D97-AF65-F5344CB8AC3E}">
        <p14:creationId xmlns:p14="http://schemas.microsoft.com/office/powerpoint/2010/main" val="1630285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43CE9B94-7572-43B5-83C8-EF5F1287F685}" type="datetimeFigureOut">
              <a:rPr lang="fr-CA" smtClean="0"/>
              <a:t>2025-04-28</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D6607C0-9C88-4D46-9B9F-A3253CD95671}" type="slidenum">
              <a:rPr lang="fr-CA" smtClean="0"/>
              <a:t>‹N°›</a:t>
            </a:fld>
            <a:endParaRPr lang="fr-CA"/>
          </a:p>
        </p:txBody>
      </p:sp>
    </p:spTree>
    <p:extLst>
      <p:ext uri="{BB962C8B-B14F-4D97-AF65-F5344CB8AC3E}">
        <p14:creationId xmlns:p14="http://schemas.microsoft.com/office/powerpoint/2010/main" val="1456275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fr-FR"/>
              <a:t>Modifiez le style du titre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43CE9B94-7572-43B5-83C8-EF5F1287F685}" type="datetimeFigureOut">
              <a:rPr lang="fr-CA" smtClean="0"/>
              <a:t>2025-04-28</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D6607C0-9C88-4D46-9B9F-A3253CD95671}" type="slidenum">
              <a:rPr lang="fr-CA" smtClean="0"/>
              <a:t>‹N°›</a:t>
            </a:fld>
            <a:endParaRPr lang="fr-CA"/>
          </a:p>
        </p:txBody>
      </p:sp>
    </p:spTree>
    <p:extLst>
      <p:ext uri="{BB962C8B-B14F-4D97-AF65-F5344CB8AC3E}">
        <p14:creationId xmlns:p14="http://schemas.microsoft.com/office/powerpoint/2010/main" val="2648266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43CE9B94-7572-43B5-83C8-EF5F1287F685}" type="datetimeFigureOut">
              <a:rPr lang="fr-CA" smtClean="0"/>
              <a:t>2025-04-28</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D6607C0-9C88-4D46-9B9F-A3253CD95671}" type="slidenum">
              <a:rPr lang="fr-CA" smtClean="0"/>
              <a:t>‹N°›</a:t>
            </a:fld>
            <a:endParaRPr lang="fr-CA"/>
          </a:p>
        </p:txBody>
      </p:sp>
    </p:spTree>
    <p:extLst>
      <p:ext uri="{BB962C8B-B14F-4D97-AF65-F5344CB8AC3E}">
        <p14:creationId xmlns:p14="http://schemas.microsoft.com/office/powerpoint/2010/main" val="2578094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3CE9B94-7572-43B5-83C8-EF5F1287F685}" type="datetimeFigureOut">
              <a:rPr lang="fr-CA" smtClean="0"/>
              <a:t>2025-04-28</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D6607C0-9C88-4D46-9B9F-A3253CD95671}" type="slidenum">
              <a:rPr lang="fr-CA" smtClean="0"/>
              <a:t>‹N°›</a:t>
            </a:fld>
            <a:endParaRPr lang="fr-CA"/>
          </a:p>
        </p:txBody>
      </p:sp>
    </p:spTree>
    <p:extLst>
      <p:ext uri="{BB962C8B-B14F-4D97-AF65-F5344CB8AC3E}">
        <p14:creationId xmlns:p14="http://schemas.microsoft.com/office/powerpoint/2010/main" val="2124412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Date Placeholder 4"/>
          <p:cNvSpPr>
            <a:spLocks noGrp="1"/>
          </p:cNvSpPr>
          <p:nvPr>
            <p:ph type="dt" sz="half" idx="10"/>
          </p:nvPr>
        </p:nvSpPr>
        <p:spPr/>
        <p:txBody>
          <a:bodyPr/>
          <a:lstStyle/>
          <a:p>
            <a:fld id="{43CE9B94-7572-43B5-83C8-EF5F1287F685}" type="datetimeFigureOut">
              <a:rPr lang="fr-CA" smtClean="0"/>
              <a:t>2025-04-28</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FD6607C0-9C88-4D46-9B9F-A3253CD95671}" type="slidenum">
              <a:rPr lang="fr-CA" smtClean="0"/>
              <a:t>‹N°›</a:t>
            </a:fld>
            <a:endParaRPr lang="fr-CA"/>
          </a:p>
        </p:txBody>
      </p:sp>
    </p:spTree>
    <p:extLst>
      <p:ext uri="{BB962C8B-B14F-4D97-AF65-F5344CB8AC3E}">
        <p14:creationId xmlns:p14="http://schemas.microsoft.com/office/powerpoint/2010/main" val="611021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fr-FR"/>
              <a:t>Modifiez le style du titre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fld id="{43CE9B94-7572-43B5-83C8-EF5F1287F685}" type="datetimeFigureOut">
              <a:rPr lang="fr-CA" smtClean="0"/>
              <a:t>2025-04-28</a:t>
            </a:fld>
            <a:endParaRPr lang="fr-CA"/>
          </a:p>
        </p:txBody>
      </p:sp>
      <p:sp>
        <p:nvSpPr>
          <p:cNvPr id="8" name="Footer Placeholder 7"/>
          <p:cNvSpPr>
            <a:spLocks noGrp="1"/>
          </p:cNvSpPr>
          <p:nvPr>
            <p:ph type="ftr" sz="quarter" idx="11"/>
          </p:nvPr>
        </p:nvSpPr>
        <p:spPr/>
        <p:txBody>
          <a:bodyPr/>
          <a:lstStyle/>
          <a:p>
            <a:endParaRPr lang="fr-CA"/>
          </a:p>
        </p:txBody>
      </p:sp>
      <p:sp>
        <p:nvSpPr>
          <p:cNvPr id="9" name="Slide Number Placeholder 8"/>
          <p:cNvSpPr>
            <a:spLocks noGrp="1"/>
          </p:cNvSpPr>
          <p:nvPr>
            <p:ph type="sldNum" sz="quarter" idx="12"/>
          </p:nvPr>
        </p:nvSpPr>
        <p:spPr/>
        <p:txBody>
          <a:bodyPr/>
          <a:lstStyle/>
          <a:p>
            <a:fld id="{FD6607C0-9C88-4D46-9B9F-A3253CD95671}" type="slidenum">
              <a:rPr lang="fr-CA" smtClean="0"/>
              <a:t>‹N°›</a:t>
            </a:fld>
            <a:endParaRPr lang="fr-CA"/>
          </a:p>
        </p:txBody>
      </p:sp>
    </p:spTree>
    <p:extLst>
      <p:ext uri="{BB962C8B-B14F-4D97-AF65-F5344CB8AC3E}">
        <p14:creationId xmlns:p14="http://schemas.microsoft.com/office/powerpoint/2010/main" val="1521498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Date Placeholder 2"/>
          <p:cNvSpPr>
            <a:spLocks noGrp="1"/>
          </p:cNvSpPr>
          <p:nvPr>
            <p:ph type="dt" sz="half" idx="10"/>
          </p:nvPr>
        </p:nvSpPr>
        <p:spPr/>
        <p:txBody>
          <a:bodyPr/>
          <a:lstStyle/>
          <a:p>
            <a:fld id="{43CE9B94-7572-43B5-83C8-EF5F1287F685}" type="datetimeFigureOut">
              <a:rPr lang="fr-CA" smtClean="0"/>
              <a:t>2025-04-28</a:t>
            </a:fld>
            <a:endParaRPr lang="fr-CA"/>
          </a:p>
        </p:txBody>
      </p:sp>
      <p:sp>
        <p:nvSpPr>
          <p:cNvPr id="4" name="Footer Placeholder 3"/>
          <p:cNvSpPr>
            <a:spLocks noGrp="1"/>
          </p:cNvSpPr>
          <p:nvPr>
            <p:ph type="ftr" sz="quarter" idx="11"/>
          </p:nvPr>
        </p:nvSpPr>
        <p:spPr/>
        <p:txBody>
          <a:bodyPr/>
          <a:lstStyle/>
          <a:p>
            <a:endParaRPr lang="fr-CA"/>
          </a:p>
        </p:txBody>
      </p:sp>
      <p:sp>
        <p:nvSpPr>
          <p:cNvPr id="5" name="Slide Number Placeholder 4"/>
          <p:cNvSpPr>
            <a:spLocks noGrp="1"/>
          </p:cNvSpPr>
          <p:nvPr>
            <p:ph type="sldNum" sz="quarter" idx="12"/>
          </p:nvPr>
        </p:nvSpPr>
        <p:spPr/>
        <p:txBody>
          <a:bodyPr/>
          <a:lstStyle/>
          <a:p>
            <a:fld id="{FD6607C0-9C88-4D46-9B9F-A3253CD95671}" type="slidenum">
              <a:rPr lang="fr-CA" smtClean="0"/>
              <a:t>‹N°›</a:t>
            </a:fld>
            <a:endParaRPr lang="fr-CA"/>
          </a:p>
        </p:txBody>
      </p:sp>
    </p:spTree>
    <p:extLst>
      <p:ext uri="{BB962C8B-B14F-4D97-AF65-F5344CB8AC3E}">
        <p14:creationId xmlns:p14="http://schemas.microsoft.com/office/powerpoint/2010/main" val="1103085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CE9B94-7572-43B5-83C8-EF5F1287F685}" type="datetimeFigureOut">
              <a:rPr lang="fr-CA" smtClean="0"/>
              <a:t>2025-04-28</a:t>
            </a:fld>
            <a:endParaRPr lang="fr-CA"/>
          </a:p>
        </p:txBody>
      </p:sp>
      <p:sp>
        <p:nvSpPr>
          <p:cNvPr id="3" name="Footer Placeholder 2"/>
          <p:cNvSpPr>
            <a:spLocks noGrp="1"/>
          </p:cNvSpPr>
          <p:nvPr>
            <p:ph type="ftr" sz="quarter" idx="11"/>
          </p:nvPr>
        </p:nvSpPr>
        <p:spPr/>
        <p:txBody>
          <a:bodyPr/>
          <a:lstStyle/>
          <a:p>
            <a:endParaRPr lang="fr-CA"/>
          </a:p>
        </p:txBody>
      </p:sp>
      <p:sp>
        <p:nvSpPr>
          <p:cNvPr id="4" name="Slide Number Placeholder 3"/>
          <p:cNvSpPr>
            <a:spLocks noGrp="1"/>
          </p:cNvSpPr>
          <p:nvPr>
            <p:ph type="sldNum" sz="quarter" idx="12"/>
          </p:nvPr>
        </p:nvSpPr>
        <p:spPr/>
        <p:txBody>
          <a:bodyPr/>
          <a:lstStyle/>
          <a:p>
            <a:fld id="{FD6607C0-9C88-4D46-9B9F-A3253CD95671}" type="slidenum">
              <a:rPr lang="fr-CA" smtClean="0"/>
              <a:t>‹N°›</a:t>
            </a:fld>
            <a:endParaRPr lang="fr-CA"/>
          </a:p>
        </p:txBody>
      </p:sp>
    </p:spTree>
    <p:extLst>
      <p:ext uri="{BB962C8B-B14F-4D97-AF65-F5344CB8AC3E}">
        <p14:creationId xmlns:p14="http://schemas.microsoft.com/office/powerpoint/2010/main" val="3285502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3CE9B94-7572-43B5-83C8-EF5F1287F685}" type="datetimeFigureOut">
              <a:rPr lang="fr-CA" smtClean="0"/>
              <a:t>2025-04-28</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FD6607C0-9C88-4D46-9B9F-A3253CD95671}" type="slidenum">
              <a:rPr lang="fr-CA" smtClean="0"/>
              <a:t>‹N°›</a:t>
            </a:fld>
            <a:endParaRPr lang="fr-CA"/>
          </a:p>
        </p:txBody>
      </p:sp>
    </p:spTree>
    <p:extLst>
      <p:ext uri="{BB962C8B-B14F-4D97-AF65-F5344CB8AC3E}">
        <p14:creationId xmlns:p14="http://schemas.microsoft.com/office/powerpoint/2010/main" val="4001492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3CE9B94-7572-43B5-83C8-EF5F1287F685}" type="datetimeFigureOut">
              <a:rPr lang="fr-CA" smtClean="0"/>
              <a:t>2025-04-28</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FD6607C0-9C88-4D46-9B9F-A3253CD95671}" type="slidenum">
              <a:rPr lang="fr-CA" smtClean="0"/>
              <a:t>‹N°›</a:t>
            </a:fld>
            <a:endParaRPr lang="fr-CA"/>
          </a:p>
        </p:txBody>
      </p:sp>
    </p:spTree>
    <p:extLst>
      <p:ext uri="{BB962C8B-B14F-4D97-AF65-F5344CB8AC3E}">
        <p14:creationId xmlns:p14="http://schemas.microsoft.com/office/powerpoint/2010/main" val="4101100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CE9B94-7572-43B5-83C8-EF5F1287F685}" type="datetimeFigureOut">
              <a:rPr lang="fr-CA" smtClean="0"/>
              <a:t>2025-04-28</a:t>
            </a:fld>
            <a:endParaRPr lang="fr-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6607C0-9C88-4D46-9B9F-A3253CD95671}" type="slidenum">
              <a:rPr lang="fr-CA" smtClean="0"/>
              <a:t>‹N°›</a:t>
            </a:fld>
            <a:endParaRPr lang="fr-CA"/>
          </a:p>
        </p:txBody>
      </p:sp>
    </p:spTree>
    <p:extLst>
      <p:ext uri="{BB962C8B-B14F-4D97-AF65-F5344CB8AC3E}">
        <p14:creationId xmlns:p14="http://schemas.microsoft.com/office/powerpoint/2010/main" val="1346236492"/>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doi-org.acces.bibl.ulaval.ca/10.3917/dunod.autis.2018.01.0187" TargetMode="External"/><Relationship Id="rId2" Type="http://schemas.openxmlformats.org/officeDocument/2006/relationships/hyperlink" Target="https://doi-org.acces.bibl.ulaval.ca/10.3917/dunod.autis.2018.01.0147" TargetMode="External"/><Relationship Id="rId1" Type="http://schemas.openxmlformats.org/officeDocument/2006/relationships/slideLayout" Target="../slideLayouts/slideLayout2.xml"/><Relationship Id="rId6" Type="http://schemas.openxmlformats.org/officeDocument/2006/relationships/hyperlink" Target="https://www.academia.edu/33611171/Mod%C3%A8les_de_changement_et_grands_courants_organisationnels_en_%C3%A9ducation_une_analyse_critique" TargetMode="External"/><Relationship Id="rId5" Type="http://schemas.openxmlformats.org/officeDocument/2006/relationships/hyperlink" Target="http://www.u-psud.fr/StapsBib.nsf/53dab87b1b54075cc1256ba7004b5f9d/$FILE/Th%C3%A8se-Burton-F.pdf" TargetMode="External"/><Relationship Id="rId4" Type="http://schemas.openxmlformats.org/officeDocument/2006/relationships/hyperlink" Target="https://www.jstor.org/stable/26954665"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doi.org/10.4000/edso.5821" TargetMode="External"/><Relationship Id="rId3" Type="http://schemas.openxmlformats.org/officeDocument/2006/relationships/hyperlink" Target="https://doi.org/10.7202/1005350ar" TargetMode="External"/><Relationship Id="rId7" Type="http://schemas.openxmlformats.org/officeDocument/2006/relationships/hyperlink" Target="https://doi.org/10.3917/spir.066.0003" TargetMode="External"/><Relationship Id="rId2" Type="http://schemas.openxmlformats.org/officeDocument/2006/relationships/hyperlink" Target="https://doi.org/10.3917/cips.121.0025" TargetMode="External"/><Relationship Id="rId1" Type="http://schemas.openxmlformats.org/officeDocument/2006/relationships/slideLayout" Target="../slideLayouts/slideLayout2.xml"/><Relationship Id="rId6" Type="http://schemas.openxmlformats.org/officeDocument/2006/relationships/hyperlink" Target="https://doi.org/10.4000/books.pum.6421" TargetMode="External"/><Relationship Id="rId5" Type="http://schemas.openxmlformats.org/officeDocument/2006/relationships/hyperlink" Target="https://youtu.be/7nK2T3NZ9Xk" TargetMode="External"/><Relationship Id="rId4" Type="http://schemas.openxmlformats.org/officeDocument/2006/relationships/hyperlink" Target="http://www.revuedeshep.ch/pdf/vol-5/12_lafortune.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5.xml"/><Relationship Id="rId5" Type="http://schemas.openxmlformats.org/officeDocument/2006/relationships/image" Target="../media/image4.sv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2.sv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0239C0B-927B-535E-31C9-61FCF52C1541}"/>
              </a:ext>
            </a:extLst>
          </p:cNvPr>
          <p:cNvSpPr>
            <a:spLocks noGrp="1"/>
          </p:cNvSpPr>
          <p:nvPr>
            <p:ph type="ctrTitle"/>
          </p:nvPr>
        </p:nvSpPr>
        <p:spPr/>
        <p:txBody>
          <a:bodyPr>
            <a:normAutofit/>
          </a:bodyPr>
          <a:lstStyle/>
          <a:p>
            <a:r>
              <a:rPr lang="fr-CA" sz="4000" dirty="0">
                <a:effectLst/>
                <a:latin typeface="Avenir Next LT Pro" panose="020B0504020202020204" pitchFamily="34" charset="0"/>
                <a:ea typeface="Avenir Next LT Pro" panose="020B0504020202020204" pitchFamily="34" charset="0"/>
                <a:cs typeface="Avenir Next LT Pro" panose="020B0504020202020204" pitchFamily="34" charset="0"/>
              </a:rPr>
              <a:t>Accroitre le pouvoir agir </a:t>
            </a:r>
            <a:br>
              <a:rPr lang="fr-CA" sz="4000" b="1" dirty="0">
                <a:effectLst/>
                <a:latin typeface="Avenir Next LT Pro" panose="020B0504020202020204" pitchFamily="34" charset="0"/>
                <a:ea typeface="Avenir Next LT Pro" panose="020B0504020202020204" pitchFamily="34" charset="0"/>
                <a:cs typeface="Avenir Next LT Pro" panose="020B0504020202020204" pitchFamily="34" charset="0"/>
              </a:rPr>
            </a:br>
            <a:r>
              <a:rPr lang="fr-CA" sz="4000" dirty="0">
                <a:effectLst/>
                <a:latin typeface="Avenir Next LT Pro" panose="020B0504020202020204" pitchFamily="34" charset="0"/>
                <a:ea typeface="Avenir Next LT Pro" panose="020B0504020202020204" pitchFamily="34" charset="0"/>
                <a:cs typeface="Avenir Next LT Pro" panose="020B0504020202020204" pitchFamily="34" charset="0"/>
              </a:rPr>
              <a:t>des équipes responsables de la </a:t>
            </a:r>
            <a:r>
              <a:rPr lang="fr-CA" sz="4000" dirty="0" err="1">
                <a:effectLst/>
                <a:latin typeface="Avenir Next LT Pro" panose="020B0504020202020204" pitchFamily="34" charset="0"/>
                <a:ea typeface="Avenir Next LT Pro" panose="020B0504020202020204" pitchFamily="34" charset="0"/>
                <a:cs typeface="Avenir Next LT Pro" panose="020B0504020202020204" pitchFamily="34" charset="0"/>
              </a:rPr>
              <a:t>conseillance</a:t>
            </a:r>
            <a:r>
              <a:rPr lang="fr-CA" sz="4000" dirty="0">
                <a:effectLst/>
                <a:latin typeface="Avenir Next LT Pro" panose="020B0504020202020204" pitchFamily="34" charset="0"/>
                <a:ea typeface="Avenir Next LT Pro" panose="020B0504020202020204" pitchFamily="34" charset="0"/>
                <a:cs typeface="Avenir Next LT Pro" panose="020B0504020202020204" pitchFamily="34" charset="0"/>
              </a:rPr>
              <a:t> pédagogique: </a:t>
            </a:r>
            <a:br>
              <a:rPr lang="fr-CA" sz="4000" dirty="0">
                <a:effectLst/>
                <a:latin typeface="Avenir Next LT Pro" panose="020B0504020202020204" pitchFamily="34" charset="0"/>
                <a:ea typeface="Avenir Next LT Pro" panose="020B0504020202020204" pitchFamily="34" charset="0"/>
                <a:cs typeface="Avenir Next LT Pro" panose="020B0504020202020204" pitchFamily="34" charset="0"/>
              </a:rPr>
            </a:br>
            <a:r>
              <a:rPr lang="fr-CA" sz="4000" dirty="0">
                <a:effectLst/>
                <a:latin typeface="Avenir Next LT Pro" panose="020B0504020202020204" pitchFamily="34" charset="0"/>
                <a:ea typeface="Avenir Next LT Pro" panose="020B0504020202020204" pitchFamily="34" charset="0"/>
                <a:cs typeface="Avenir Next LT Pro" panose="020B0504020202020204" pitchFamily="34" charset="0"/>
              </a:rPr>
              <a:t>quelles voies, pour quelles influences?</a:t>
            </a:r>
            <a:endParaRPr lang="fr-CA" sz="4000" dirty="0"/>
          </a:p>
        </p:txBody>
      </p:sp>
      <p:sp>
        <p:nvSpPr>
          <p:cNvPr id="3" name="Sous-titre 2">
            <a:extLst>
              <a:ext uri="{FF2B5EF4-FFF2-40B4-BE49-F238E27FC236}">
                <a16:creationId xmlns:a16="http://schemas.microsoft.com/office/drawing/2014/main" id="{41D1E88E-9268-E307-0A98-2B9BF062B97E}"/>
              </a:ext>
            </a:extLst>
          </p:cNvPr>
          <p:cNvSpPr>
            <a:spLocks noGrp="1"/>
          </p:cNvSpPr>
          <p:nvPr>
            <p:ph type="subTitle" idx="1"/>
          </p:nvPr>
        </p:nvSpPr>
        <p:spPr/>
        <p:txBody>
          <a:bodyPr/>
          <a:lstStyle/>
          <a:p>
            <a:r>
              <a:rPr lang="fr-CA" sz="1800" i="1">
                <a:solidFill>
                  <a:srgbClr val="FFFFFF"/>
                </a:solidFill>
                <a:latin typeface="Avenir Next LT Pro"/>
              </a:rPr>
              <a:t>Rendez-vous des CP </a:t>
            </a:r>
          </a:p>
          <a:p>
            <a:r>
              <a:rPr lang="fr-CA" sz="1800">
                <a:solidFill>
                  <a:srgbClr val="FFFFFF"/>
                </a:solidFill>
                <a:latin typeface="Avenir Next LT Pro"/>
              </a:rPr>
              <a:t>Colloque de l’AQPC - 6 juin 2024</a:t>
            </a:r>
          </a:p>
          <a:p>
            <a:r>
              <a:rPr lang="fr-CA" sz="1800">
                <a:solidFill>
                  <a:srgbClr val="FFFFFF"/>
                </a:solidFill>
                <a:latin typeface="Avenir Next LT Pro"/>
              </a:rPr>
              <a:t>Animé par Catherine Bélec, Roxane Doré et Annie Gingras</a:t>
            </a:r>
          </a:p>
          <a:p>
            <a:endParaRPr lang="fr-CA"/>
          </a:p>
        </p:txBody>
      </p:sp>
    </p:spTree>
    <p:extLst>
      <p:ext uri="{BB962C8B-B14F-4D97-AF65-F5344CB8AC3E}">
        <p14:creationId xmlns:p14="http://schemas.microsoft.com/office/powerpoint/2010/main" val="882664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 coins arrondis 15">
            <a:extLst>
              <a:ext uri="{FF2B5EF4-FFF2-40B4-BE49-F238E27FC236}">
                <a16:creationId xmlns:a16="http://schemas.microsoft.com/office/drawing/2014/main" id="{6AD630C9-63F6-D02B-CC78-1722F540C698}"/>
              </a:ext>
            </a:extLst>
          </p:cNvPr>
          <p:cNvSpPr/>
          <p:nvPr/>
        </p:nvSpPr>
        <p:spPr>
          <a:xfrm>
            <a:off x="725213" y="3847067"/>
            <a:ext cx="11151464" cy="2675088"/>
          </a:xfrm>
          <a:prstGeom prst="roundRect">
            <a:avLst/>
          </a:prstGeom>
          <a:noFill/>
          <a:ln>
            <a:solidFill>
              <a:srgbClr val="92D05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 name="Rectangle : coins arrondis 2">
            <a:extLst>
              <a:ext uri="{FF2B5EF4-FFF2-40B4-BE49-F238E27FC236}">
                <a16:creationId xmlns:a16="http://schemas.microsoft.com/office/drawing/2014/main" id="{70EFAEF1-BC00-9B50-9F46-E252C985CE09}"/>
              </a:ext>
            </a:extLst>
          </p:cNvPr>
          <p:cNvSpPr/>
          <p:nvPr/>
        </p:nvSpPr>
        <p:spPr>
          <a:xfrm>
            <a:off x="1459293" y="1347539"/>
            <a:ext cx="2844693" cy="756745"/>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a:solidFill>
                  <a:schemeClr val="tx1"/>
                </a:solidFill>
                <a:latin typeface="Avenir Next LT Pro" panose="020B0504020202020204" pitchFamily="34" charset="0"/>
              </a:rPr>
              <a:t>Possibilités d’agir</a:t>
            </a:r>
          </a:p>
          <a:p>
            <a:pPr algn="ctr"/>
            <a:r>
              <a:rPr lang="fr-CA" sz="1600">
                <a:solidFill>
                  <a:schemeClr val="tx1"/>
                </a:solidFill>
                <a:latin typeface="Avenir Next LT Pro" panose="020B0504020202020204" pitchFamily="34" charset="0"/>
              </a:rPr>
              <a:t>présentes dans la situation</a:t>
            </a:r>
          </a:p>
        </p:txBody>
      </p:sp>
      <p:sp>
        <p:nvSpPr>
          <p:cNvPr id="4" name="Rectangle : coins arrondis 3">
            <a:extLst>
              <a:ext uri="{FF2B5EF4-FFF2-40B4-BE49-F238E27FC236}">
                <a16:creationId xmlns:a16="http://schemas.microsoft.com/office/drawing/2014/main" id="{F4264E3D-4229-C86C-3C52-656A1E8CF00F}"/>
              </a:ext>
            </a:extLst>
          </p:cNvPr>
          <p:cNvSpPr/>
          <p:nvPr/>
        </p:nvSpPr>
        <p:spPr>
          <a:xfrm>
            <a:off x="7306008" y="1365934"/>
            <a:ext cx="2167099" cy="756745"/>
          </a:xfrm>
          <a:prstGeom prst="roundRect">
            <a:avLst/>
          </a:prstGeom>
          <a:solidFill>
            <a:schemeClr val="tx1">
              <a:lumMod val="75000"/>
            </a:schemeClr>
          </a:solid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a:solidFill>
                  <a:schemeClr val="bg1"/>
                </a:solidFill>
                <a:latin typeface="Avenir Next LT Pro" panose="020B0504020202020204" pitchFamily="34" charset="0"/>
              </a:rPr>
              <a:t>Agentivités</a:t>
            </a:r>
            <a:br>
              <a:rPr lang="fr-CA" sz="2400">
                <a:solidFill>
                  <a:schemeClr val="bg1"/>
                </a:solidFill>
                <a:latin typeface="Avenir Next LT Pro" panose="020B0504020202020204" pitchFamily="34" charset="0"/>
              </a:rPr>
            </a:br>
            <a:r>
              <a:rPr lang="fr-CA" sz="1600">
                <a:solidFill>
                  <a:schemeClr val="bg1"/>
                </a:solidFill>
                <a:latin typeface="Avenir Next LT Pro" panose="020B0504020202020204" pitchFamily="34" charset="0"/>
              </a:rPr>
              <a:t>combinées</a:t>
            </a:r>
            <a:endParaRPr lang="fr-CA">
              <a:solidFill>
                <a:schemeClr val="bg1"/>
              </a:solidFill>
              <a:latin typeface="Avenir Next LT Pro" panose="020B0504020202020204" pitchFamily="34" charset="0"/>
            </a:endParaRPr>
          </a:p>
        </p:txBody>
      </p:sp>
      <p:sp>
        <p:nvSpPr>
          <p:cNvPr id="5" name="Rectangle : coins arrondis 4">
            <a:extLst>
              <a:ext uri="{FF2B5EF4-FFF2-40B4-BE49-F238E27FC236}">
                <a16:creationId xmlns:a16="http://schemas.microsoft.com/office/drawing/2014/main" id="{845044E1-89FE-6BAA-F942-BACD70389888}"/>
              </a:ext>
            </a:extLst>
          </p:cNvPr>
          <p:cNvSpPr/>
          <p:nvPr/>
        </p:nvSpPr>
        <p:spPr>
          <a:xfrm>
            <a:off x="7575990" y="2577277"/>
            <a:ext cx="1897117" cy="844068"/>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1600">
                <a:solidFill>
                  <a:schemeClr val="tx1"/>
                </a:solidFill>
                <a:latin typeface="Avenir Next LT Pro" panose="020B0504020202020204" pitchFamily="34" charset="0"/>
              </a:rPr>
              <a:t>Ressources permettant de choisir</a:t>
            </a:r>
          </a:p>
        </p:txBody>
      </p:sp>
      <p:sp>
        <p:nvSpPr>
          <p:cNvPr id="9" name="Rectangle : coins arrondis 8">
            <a:extLst>
              <a:ext uri="{FF2B5EF4-FFF2-40B4-BE49-F238E27FC236}">
                <a16:creationId xmlns:a16="http://schemas.microsoft.com/office/drawing/2014/main" id="{A4234E0C-13FF-DFAC-04AD-5C36E091F40D}"/>
              </a:ext>
            </a:extLst>
          </p:cNvPr>
          <p:cNvSpPr/>
          <p:nvPr/>
        </p:nvSpPr>
        <p:spPr>
          <a:xfrm>
            <a:off x="9743089" y="2577277"/>
            <a:ext cx="1897117" cy="851724"/>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1600">
                <a:solidFill>
                  <a:schemeClr val="tx1"/>
                </a:solidFill>
                <a:latin typeface="Avenir Next LT Pro" panose="020B0504020202020204" pitchFamily="34" charset="0"/>
              </a:rPr>
              <a:t>Cohérence entre l’action et les valeurs</a:t>
            </a:r>
          </a:p>
        </p:txBody>
      </p:sp>
      <p:sp>
        <p:nvSpPr>
          <p:cNvPr id="10" name="Rectangle : coins arrondis 9">
            <a:extLst>
              <a:ext uri="{FF2B5EF4-FFF2-40B4-BE49-F238E27FC236}">
                <a16:creationId xmlns:a16="http://schemas.microsoft.com/office/drawing/2014/main" id="{81346751-F6E4-2D39-819A-DB42BD1F0019}"/>
              </a:ext>
            </a:extLst>
          </p:cNvPr>
          <p:cNvSpPr/>
          <p:nvPr/>
        </p:nvSpPr>
        <p:spPr>
          <a:xfrm>
            <a:off x="5408891" y="2577276"/>
            <a:ext cx="1897117" cy="844069"/>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1600">
                <a:solidFill>
                  <a:schemeClr val="tx1"/>
                </a:solidFill>
                <a:latin typeface="Avenir Next LT Pro" panose="020B0504020202020204" pitchFamily="34" charset="0"/>
              </a:rPr>
              <a:t>Ressources permettant d’agir</a:t>
            </a:r>
          </a:p>
        </p:txBody>
      </p:sp>
      <p:sp>
        <p:nvSpPr>
          <p:cNvPr id="11" name="Rectangle : coins arrondis 10">
            <a:extLst>
              <a:ext uri="{FF2B5EF4-FFF2-40B4-BE49-F238E27FC236}">
                <a16:creationId xmlns:a16="http://schemas.microsoft.com/office/drawing/2014/main" id="{E5453B86-0A83-990C-6C94-0B955019674F}"/>
              </a:ext>
            </a:extLst>
          </p:cNvPr>
          <p:cNvSpPr/>
          <p:nvPr/>
        </p:nvSpPr>
        <p:spPr>
          <a:xfrm>
            <a:off x="722587" y="2577276"/>
            <a:ext cx="1996306" cy="808261"/>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1600">
                <a:solidFill>
                  <a:schemeClr val="tx1"/>
                </a:solidFill>
                <a:latin typeface="Avenir Next LT Pro" panose="020B0504020202020204" pitchFamily="34" charset="0"/>
              </a:rPr>
              <a:t>Cadre de l’environnement</a:t>
            </a:r>
          </a:p>
        </p:txBody>
      </p:sp>
      <p:sp>
        <p:nvSpPr>
          <p:cNvPr id="12" name="Rectangle : coins arrondis 11">
            <a:extLst>
              <a:ext uri="{FF2B5EF4-FFF2-40B4-BE49-F238E27FC236}">
                <a16:creationId xmlns:a16="http://schemas.microsoft.com/office/drawing/2014/main" id="{8586A8C6-B934-7395-BF3C-244BB799D605}"/>
              </a:ext>
            </a:extLst>
          </p:cNvPr>
          <p:cNvSpPr/>
          <p:nvPr/>
        </p:nvSpPr>
        <p:spPr>
          <a:xfrm>
            <a:off x="3109539" y="2564913"/>
            <a:ext cx="1996306" cy="821494"/>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1600">
                <a:solidFill>
                  <a:schemeClr val="tx1"/>
                </a:solidFill>
                <a:latin typeface="Avenir Next LT Pro" panose="020B0504020202020204" pitchFamily="34" charset="0"/>
              </a:rPr>
              <a:t>Ressources de soutien </a:t>
            </a:r>
          </a:p>
        </p:txBody>
      </p:sp>
      <p:sp>
        <p:nvSpPr>
          <p:cNvPr id="13" name="Rectangle : coins arrondis 12">
            <a:extLst>
              <a:ext uri="{FF2B5EF4-FFF2-40B4-BE49-F238E27FC236}">
                <a16:creationId xmlns:a16="http://schemas.microsoft.com/office/drawing/2014/main" id="{CC783522-2990-1927-1F03-9425E15013C8}"/>
              </a:ext>
            </a:extLst>
          </p:cNvPr>
          <p:cNvSpPr/>
          <p:nvPr/>
        </p:nvSpPr>
        <p:spPr>
          <a:xfrm>
            <a:off x="1165612" y="4028529"/>
            <a:ext cx="2742196" cy="756745"/>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a:solidFill>
                  <a:schemeClr val="tx1"/>
                </a:solidFill>
                <a:latin typeface="Avenir Next LT Pro" panose="020B0504020202020204" pitchFamily="34" charset="0"/>
              </a:rPr>
              <a:t>Perception des possibilités d’agir</a:t>
            </a:r>
          </a:p>
        </p:txBody>
      </p:sp>
      <p:sp>
        <p:nvSpPr>
          <p:cNvPr id="15" name="Rectangle : coins arrondis 14">
            <a:extLst>
              <a:ext uri="{FF2B5EF4-FFF2-40B4-BE49-F238E27FC236}">
                <a16:creationId xmlns:a16="http://schemas.microsoft.com/office/drawing/2014/main" id="{0F98949D-96BA-54F6-0C89-6CAFB367DEF8}"/>
              </a:ext>
            </a:extLst>
          </p:cNvPr>
          <p:cNvSpPr/>
          <p:nvPr/>
        </p:nvSpPr>
        <p:spPr>
          <a:xfrm>
            <a:off x="9303030" y="4033611"/>
            <a:ext cx="2326668" cy="756745"/>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1600">
                <a:solidFill>
                  <a:schemeClr val="tx1"/>
                </a:solidFill>
                <a:latin typeface="Avenir Next LT Pro" panose="020B0504020202020204" pitchFamily="34" charset="0"/>
              </a:rPr>
              <a:t>Valeur accordée à l’action en fonction de ses représentations</a:t>
            </a:r>
          </a:p>
        </p:txBody>
      </p:sp>
      <p:sp>
        <p:nvSpPr>
          <p:cNvPr id="17" name="ZoneTexte 16">
            <a:extLst>
              <a:ext uri="{FF2B5EF4-FFF2-40B4-BE49-F238E27FC236}">
                <a16:creationId xmlns:a16="http://schemas.microsoft.com/office/drawing/2014/main" id="{16FD4DD3-7D0A-730C-5FD9-F77CD3D97BBB}"/>
              </a:ext>
            </a:extLst>
          </p:cNvPr>
          <p:cNvSpPr txBox="1"/>
          <p:nvPr/>
        </p:nvSpPr>
        <p:spPr>
          <a:xfrm>
            <a:off x="7766467" y="6313863"/>
            <a:ext cx="3208469" cy="400110"/>
          </a:xfrm>
          <a:prstGeom prst="rect">
            <a:avLst/>
          </a:prstGeom>
          <a:solidFill>
            <a:schemeClr val="bg1"/>
          </a:solidFill>
          <a:ln>
            <a:solidFill>
              <a:srgbClr val="92D050"/>
            </a:solidFill>
            <a:prstDash val="lgDash"/>
          </a:ln>
        </p:spPr>
        <p:txBody>
          <a:bodyPr wrap="square" rtlCol="0">
            <a:spAutoFit/>
          </a:bodyPr>
          <a:lstStyle/>
          <a:p>
            <a:r>
              <a:rPr lang="fr-CA" sz="2000">
                <a:latin typeface="Avenir Next LT Pro" panose="020B0504020202020204" pitchFamily="34" charset="0"/>
              </a:rPr>
              <a:t>Perception de la situation</a:t>
            </a:r>
          </a:p>
        </p:txBody>
      </p:sp>
      <p:sp>
        <p:nvSpPr>
          <p:cNvPr id="18" name="Rectangle : coins arrondis 17">
            <a:extLst>
              <a:ext uri="{FF2B5EF4-FFF2-40B4-BE49-F238E27FC236}">
                <a16:creationId xmlns:a16="http://schemas.microsoft.com/office/drawing/2014/main" id="{77627620-9E18-B1DD-3591-509AA6AA7DFB}"/>
              </a:ext>
            </a:extLst>
          </p:cNvPr>
          <p:cNvSpPr/>
          <p:nvPr/>
        </p:nvSpPr>
        <p:spPr>
          <a:xfrm>
            <a:off x="2037562" y="4962258"/>
            <a:ext cx="2310645" cy="620447"/>
          </a:xfrm>
          <a:prstGeom prst="roundRect">
            <a:avLst/>
          </a:prstGeom>
          <a:solidFill>
            <a:schemeClr val="bg1"/>
          </a:solidFill>
          <a:ln w="12700">
            <a:solidFill>
              <a:schemeClr val="bg1">
                <a:lumMod val="50000"/>
                <a:lumOff val="5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a:latin typeface="Avenir Next LT Pro" panose="020B0504020202020204" pitchFamily="34" charset="0"/>
              </a:rPr>
              <a:t>Sentiment de sécurité</a:t>
            </a:r>
          </a:p>
        </p:txBody>
      </p:sp>
      <p:cxnSp>
        <p:nvCxnSpPr>
          <p:cNvPr id="34" name="Connecteur : en angle 33">
            <a:extLst>
              <a:ext uri="{FF2B5EF4-FFF2-40B4-BE49-F238E27FC236}">
                <a16:creationId xmlns:a16="http://schemas.microsoft.com/office/drawing/2014/main" id="{AE192303-19CA-C79C-6125-DDA45EB1FFF9}"/>
              </a:ext>
            </a:extLst>
          </p:cNvPr>
          <p:cNvCxnSpPr>
            <a:cxnSpLocks/>
            <a:stCxn id="4" idx="2"/>
            <a:endCxn id="9" idx="0"/>
          </p:cNvCxnSpPr>
          <p:nvPr/>
        </p:nvCxnSpPr>
        <p:spPr>
          <a:xfrm rot="16200000" flipH="1">
            <a:off x="9313304" y="1198933"/>
            <a:ext cx="454598" cy="2302090"/>
          </a:xfrm>
          <a:prstGeom prst="bentConnector3">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6" name="Connecteur droit 35">
            <a:extLst>
              <a:ext uri="{FF2B5EF4-FFF2-40B4-BE49-F238E27FC236}">
                <a16:creationId xmlns:a16="http://schemas.microsoft.com/office/drawing/2014/main" id="{F569B51C-3499-E809-14C6-1C6BE5054E2A}"/>
              </a:ext>
            </a:extLst>
          </p:cNvPr>
          <p:cNvCxnSpPr>
            <a:cxnSpLocks/>
            <a:stCxn id="4" idx="2"/>
          </p:cNvCxnSpPr>
          <p:nvPr/>
        </p:nvCxnSpPr>
        <p:spPr>
          <a:xfrm>
            <a:off x="8389558" y="2122679"/>
            <a:ext cx="13465" cy="454597"/>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8" name="Connecteur : en angle 37">
            <a:extLst>
              <a:ext uri="{FF2B5EF4-FFF2-40B4-BE49-F238E27FC236}">
                <a16:creationId xmlns:a16="http://schemas.microsoft.com/office/drawing/2014/main" id="{31258DB2-507A-4404-ADF6-67942CACB5CC}"/>
              </a:ext>
            </a:extLst>
          </p:cNvPr>
          <p:cNvCxnSpPr>
            <a:cxnSpLocks/>
          </p:cNvCxnSpPr>
          <p:nvPr/>
        </p:nvCxnSpPr>
        <p:spPr>
          <a:xfrm rot="5400000">
            <a:off x="7146452" y="1324858"/>
            <a:ext cx="454597" cy="2045573"/>
          </a:xfrm>
          <a:prstGeom prst="bentConnector3">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0" name="Connecteur : en angle 39">
            <a:extLst>
              <a:ext uri="{FF2B5EF4-FFF2-40B4-BE49-F238E27FC236}">
                <a16:creationId xmlns:a16="http://schemas.microsoft.com/office/drawing/2014/main" id="{BC74E3FD-482B-1855-D30D-04935A44276D}"/>
              </a:ext>
            </a:extLst>
          </p:cNvPr>
          <p:cNvCxnSpPr>
            <a:cxnSpLocks/>
            <a:stCxn id="3" idx="2"/>
            <a:endCxn id="11" idx="0"/>
          </p:cNvCxnSpPr>
          <p:nvPr/>
        </p:nvCxnSpPr>
        <p:spPr>
          <a:xfrm rot="5400000">
            <a:off x="2064694" y="1760330"/>
            <a:ext cx="472992" cy="1160900"/>
          </a:xfrm>
          <a:prstGeom prst="bentConnector3">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2" name="Connecteur : en angle 41">
            <a:extLst>
              <a:ext uri="{FF2B5EF4-FFF2-40B4-BE49-F238E27FC236}">
                <a16:creationId xmlns:a16="http://schemas.microsoft.com/office/drawing/2014/main" id="{1E283A2B-9D99-03F0-4216-E25A5EDA42AF}"/>
              </a:ext>
            </a:extLst>
          </p:cNvPr>
          <p:cNvCxnSpPr>
            <a:cxnSpLocks/>
            <a:stCxn id="3" idx="2"/>
            <a:endCxn id="12" idx="0"/>
          </p:cNvCxnSpPr>
          <p:nvPr/>
        </p:nvCxnSpPr>
        <p:spPr>
          <a:xfrm rot="16200000" flipH="1">
            <a:off x="3264352" y="1721572"/>
            <a:ext cx="460629" cy="1226052"/>
          </a:xfrm>
          <a:prstGeom prst="bentConnector3">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8" name="Connecteur : en angle 47">
            <a:extLst>
              <a:ext uri="{FF2B5EF4-FFF2-40B4-BE49-F238E27FC236}">
                <a16:creationId xmlns:a16="http://schemas.microsoft.com/office/drawing/2014/main" id="{44B9D108-6EF7-2015-C099-07E4F51D1C9C}"/>
              </a:ext>
            </a:extLst>
          </p:cNvPr>
          <p:cNvCxnSpPr>
            <a:cxnSpLocks/>
          </p:cNvCxnSpPr>
          <p:nvPr/>
        </p:nvCxnSpPr>
        <p:spPr>
          <a:xfrm rot="5400000" flipH="1" flipV="1">
            <a:off x="3237793" y="3010829"/>
            <a:ext cx="650502" cy="1388308"/>
          </a:xfrm>
          <a:prstGeom prst="bentConnector3">
            <a:avLst>
              <a:gd name="adj1" fmla="val 50000"/>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4" name="Connecteur : en angle 53">
            <a:extLst>
              <a:ext uri="{FF2B5EF4-FFF2-40B4-BE49-F238E27FC236}">
                <a16:creationId xmlns:a16="http://schemas.microsoft.com/office/drawing/2014/main" id="{65544522-B6AA-4D9D-A000-64D7CC0AC493}"/>
              </a:ext>
            </a:extLst>
          </p:cNvPr>
          <p:cNvCxnSpPr>
            <a:cxnSpLocks/>
          </p:cNvCxnSpPr>
          <p:nvPr/>
        </p:nvCxnSpPr>
        <p:spPr>
          <a:xfrm rot="16200000" flipH="1">
            <a:off x="1992456" y="3175412"/>
            <a:ext cx="639994" cy="1116000"/>
          </a:xfrm>
          <a:prstGeom prst="bentConnector3">
            <a:avLst>
              <a:gd name="adj1" fmla="val 45574"/>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2" name="Connecteur droit avec flèche 61">
            <a:extLst>
              <a:ext uri="{FF2B5EF4-FFF2-40B4-BE49-F238E27FC236}">
                <a16:creationId xmlns:a16="http://schemas.microsoft.com/office/drawing/2014/main" id="{C9604663-F41E-8F15-553E-8CCF85CA8610}"/>
              </a:ext>
            </a:extLst>
          </p:cNvPr>
          <p:cNvCxnSpPr>
            <a:cxnSpLocks/>
            <a:stCxn id="10" idx="3"/>
            <a:endCxn id="5" idx="1"/>
          </p:cNvCxnSpPr>
          <p:nvPr/>
        </p:nvCxnSpPr>
        <p:spPr>
          <a:xfrm>
            <a:off x="7306008" y="2999311"/>
            <a:ext cx="269982" cy="0"/>
          </a:xfrm>
          <a:prstGeom prst="straightConnector1">
            <a:avLst/>
          </a:prstGeom>
          <a:ln w="28575">
            <a:solidFill>
              <a:schemeClr val="bg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3" name="Connecteur droit avec flèche 62">
            <a:extLst>
              <a:ext uri="{FF2B5EF4-FFF2-40B4-BE49-F238E27FC236}">
                <a16:creationId xmlns:a16="http://schemas.microsoft.com/office/drawing/2014/main" id="{AFE5E62E-31FB-563D-0EAD-9A1289F5C092}"/>
              </a:ext>
            </a:extLst>
          </p:cNvPr>
          <p:cNvCxnSpPr/>
          <p:nvPr/>
        </p:nvCxnSpPr>
        <p:spPr>
          <a:xfrm flipV="1">
            <a:off x="9473107" y="3100453"/>
            <a:ext cx="269982" cy="5254"/>
          </a:xfrm>
          <a:prstGeom prst="straightConnector1">
            <a:avLst/>
          </a:prstGeom>
          <a:ln w="28575">
            <a:solidFill>
              <a:schemeClr val="bg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5" name="Connecteur droit avec flèche 64">
            <a:extLst>
              <a:ext uri="{FF2B5EF4-FFF2-40B4-BE49-F238E27FC236}">
                <a16:creationId xmlns:a16="http://schemas.microsoft.com/office/drawing/2014/main" id="{F88C0238-FB65-4675-A9B9-C3F5F2498FA5}"/>
              </a:ext>
            </a:extLst>
          </p:cNvPr>
          <p:cNvCxnSpPr>
            <a:cxnSpLocks/>
          </p:cNvCxnSpPr>
          <p:nvPr/>
        </p:nvCxnSpPr>
        <p:spPr>
          <a:xfrm flipV="1">
            <a:off x="10691648" y="3448251"/>
            <a:ext cx="0" cy="560351"/>
          </a:xfrm>
          <a:prstGeom prst="straightConnector1">
            <a:avLst/>
          </a:prstGeom>
          <a:ln>
            <a:solidFill>
              <a:schemeClr val="bg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7" name="Connecteur droit avec flèche 66">
            <a:extLst>
              <a:ext uri="{FF2B5EF4-FFF2-40B4-BE49-F238E27FC236}">
                <a16:creationId xmlns:a16="http://schemas.microsoft.com/office/drawing/2014/main" id="{CD7F2A7D-05A0-FD01-4987-3AF6290F831A}"/>
              </a:ext>
            </a:extLst>
          </p:cNvPr>
          <p:cNvCxnSpPr>
            <a:cxnSpLocks/>
          </p:cNvCxnSpPr>
          <p:nvPr/>
        </p:nvCxnSpPr>
        <p:spPr>
          <a:xfrm flipV="1">
            <a:off x="7459371" y="3679762"/>
            <a:ext cx="0" cy="338259"/>
          </a:xfrm>
          <a:prstGeom prst="straightConnector1">
            <a:avLst/>
          </a:prstGeom>
          <a:ln>
            <a:solidFill>
              <a:schemeClr val="bg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Connecteur : en angle 71">
            <a:extLst>
              <a:ext uri="{FF2B5EF4-FFF2-40B4-BE49-F238E27FC236}">
                <a16:creationId xmlns:a16="http://schemas.microsoft.com/office/drawing/2014/main" id="{F1442626-9522-578C-785F-8DC769699330}"/>
              </a:ext>
            </a:extLst>
          </p:cNvPr>
          <p:cNvCxnSpPr>
            <a:cxnSpLocks/>
            <a:endCxn id="18" idx="1"/>
          </p:cNvCxnSpPr>
          <p:nvPr/>
        </p:nvCxnSpPr>
        <p:spPr>
          <a:xfrm>
            <a:off x="1250601" y="4784987"/>
            <a:ext cx="786961" cy="487495"/>
          </a:xfrm>
          <a:prstGeom prst="bentConnector3">
            <a:avLst>
              <a:gd name="adj1" fmla="val 50000"/>
            </a:avLst>
          </a:prstGeom>
          <a:ln>
            <a:solidFill>
              <a:schemeClr val="bg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 coins arrondis 18">
            <a:extLst>
              <a:ext uri="{FF2B5EF4-FFF2-40B4-BE49-F238E27FC236}">
                <a16:creationId xmlns:a16="http://schemas.microsoft.com/office/drawing/2014/main" id="{4AF8C33F-DF62-4BC6-EC63-5F2CAC55AA5A}"/>
              </a:ext>
            </a:extLst>
          </p:cNvPr>
          <p:cNvSpPr/>
          <p:nvPr/>
        </p:nvSpPr>
        <p:spPr>
          <a:xfrm>
            <a:off x="6454587" y="4033611"/>
            <a:ext cx="2521743" cy="791588"/>
          </a:xfrm>
          <a:prstGeom prst="roundRect">
            <a:avLst/>
          </a:prstGeom>
          <a:solidFill>
            <a:schemeClr val="bg1"/>
          </a:solidFill>
          <a:ln w="12700">
            <a:solidFill>
              <a:schemeClr val="bg1">
                <a:lumMod val="50000"/>
                <a:lumOff val="5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a:latin typeface="Avenir Next LT Pro" panose="020B0504020202020204" pitchFamily="34" charset="0"/>
              </a:rPr>
              <a:t>Perception de</a:t>
            </a:r>
            <a:br>
              <a:rPr lang="fr-CA">
                <a:latin typeface="Avenir Next LT Pro" panose="020B0504020202020204" pitchFamily="34" charset="0"/>
              </a:rPr>
            </a:br>
            <a:r>
              <a:rPr lang="fr-CA">
                <a:latin typeface="Avenir Next LT Pro" panose="020B0504020202020204" pitchFamily="34" charset="0"/>
              </a:rPr>
              <a:t>ses capacités </a:t>
            </a:r>
          </a:p>
        </p:txBody>
      </p:sp>
      <p:cxnSp>
        <p:nvCxnSpPr>
          <p:cNvPr id="49" name="Connecteur droit avec flèche 48">
            <a:extLst>
              <a:ext uri="{FF2B5EF4-FFF2-40B4-BE49-F238E27FC236}">
                <a16:creationId xmlns:a16="http://schemas.microsoft.com/office/drawing/2014/main" id="{F4C2581D-1D8F-1C64-D43C-C6B95B65F0F6}"/>
              </a:ext>
            </a:extLst>
          </p:cNvPr>
          <p:cNvCxnSpPr>
            <a:cxnSpLocks/>
          </p:cNvCxnSpPr>
          <p:nvPr/>
        </p:nvCxnSpPr>
        <p:spPr>
          <a:xfrm>
            <a:off x="6454588" y="3671135"/>
            <a:ext cx="2061731" cy="0"/>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 name="Connecteur droit avec flèche 51">
            <a:extLst>
              <a:ext uri="{FF2B5EF4-FFF2-40B4-BE49-F238E27FC236}">
                <a16:creationId xmlns:a16="http://schemas.microsoft.com/office/drawing/2014/main" id="{A07B3AE2-C4CD-7366-984B-1DCDB6C35CCA}"/>
              </a:ext>
            </a:extLst>
          </p:cNvPr>
          <p:cNvCxnSpPr>
            <a:cxnSpLocks/>
          </p:cNvCxnSpPr>
          <p:nvPr/>
        </p:nvCxnSpPr>
        <p:spPr>
          <a:xfrm flipV="1">
            <a:off x="8516319" y="3403346"/>
            <a:ext cx="0" cy="282600"/>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Connecteur droit avec flèche 55">
            <a:extLst>
              <a:ext uri="{FF2B5EF4-FFF2-40B4-BE49-F238E27FC236}">
                <a16:creationId xmlns:a16="http://schemas.microsoft.com/office/drawing/2014/main" id="{CF6AC04D-135F-345A-B913-429052E68FD5}"/>
              </a:ext>
            </a:extLst>
          </p:cNvPr>
          <p:cNvCxnSpPr>
            <a:cxnSpLocks/>
          </p:cNvCxnSpPr>
          <p:nvPr/>
        </p:nvCxnSpPr>
        <p:spPr>
          <a:xfrm flipV="1">
            <a:off x="6454588" y="3403348"/>
            <a:ext cx="0" cy="282600"/>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Rectangle : coins arrondis 40">
            <a:extLst>
              <a:ext uri="{FF2B5EF4-FFF2-40B4-BE49-F238E27FC236}">
                <a16:creationId xmlns:a16="http://schemas.microsoft.com/office/drawing/2014/main" id="{7231DC6B-2EFC-72EF-1EDB-6C6BE91B41B0}"/>
              </a:ext>
            </a:extLst>
          </p:cNvPr>
          <p:cNvSpPr/>
          <p:nvPr/>
        </p:nvSpPr>
        <p:spPr>
          <a:xfrm>
            <a:off x="4707324" y="4961205"/>
            <a:ext cx="2868666" cy="619337"/>
          </a:xfrm>
          <a:prstGeom prst="roundRect">
            <a:avLst/>
          </a:prstGeom>
          <a:solidFill>
            <a:schemeClr val="tx1">
              <a:lumMod val="75000"/>
            </a:schemeClr>
          </a:solidFill>
          <a:ln w="12700">
            <a:solidFill>
              <a:schemeClr val="bg1">
                <a:lumMod val="50000"/>
                <a:lumOff val="5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a:solidFill>
                  <a:schemeClr val="bg1"/>
                </a:solidFill>
                <a:latin typeface="Avenir Next LT Pro" panose="020B0504020202020204" pitchFamily="34" charset="0"/>
              </a:rPr>
              <a:t>Sentiment d’efficacité collective (SEC)</a:t>
            </a:r>
          </a:p>
        </p:txBody>
      </p:sp>
      <p:cxnSp>
        <p:nvCxnSpPr>
          <p:cNvPr id="46" name="Connecteur droit avec flèche 45">
            <a:extLst>
              <a:ext uri="{FF2B5EF4-FFF2-40B4-BE49-F238E27FC236}">
                <a16:creationId xmlns:a16="http://schemas.microsoft.com/office/drawing/2014/main" id="{B03A8138-E95E-F154-ADD3-9EC63DC7146D}"/>
              </a:ext>
            </a:extLst>
          </p:cNvPr>
          <p:cNvCxnSpPr>
            <a:cxnSpLocks/>
          </p:cNvCxnSpPr>
          <p:nvPr/>
        </p:nvCxnSpPr>
        <p:spPr>
          <a:xfrm flipV="1">
            <a:off x="5306459" y="4448563"/>
            <a:ext cx="0" cy="503999"/>
          </a:xfrm>
          <a:prstGeom prst="straightConnector1">
            <a:avLst/>
          </a:prstGeom>
          <a:ln>
            <a:solidFill>
              <a:schemeClr val="bg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Connecteur droit avec flèche 49">
            <a:extLst>
              <a:ext uri="{FF2B5EF4-FFF2-40B4-BE49-F238E27FC236}">
                <a16:creationId xmlns:a16="http://schemas.microsoft.com/office/drawing/2014/main" id="{00AEE468-4A7F-465C-D366-2BECBA2D6DB2}"/>
              </a:ext>
            </a:extLst>
          </p:cNvPr>
          <p:cNvCxnSpPr>
            <a:cxnSpLocks/>
          </p:cNvCxnSpPr>
          <p:nvPr/>
        </p:nvCxnSpPr>
        <p:spPr>
          <a:xfrm>
            <a:off x="3906117" y="4437061"/>
            <a:ext cx="2556000" cy="0"/>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Rectangle : coins arrondis 5">
            <a:extLst>
              <a:ext uri="{FF2B5EF4-FFF2-40B4-BE49-F238E27FC236}">
                <a16:creationId xmlns:a16="http://schemas.microsoft.com/office/drawing/2014/main" id="{0CFCEF0E-C9ED-D518-AA79-14F599099EB9}"/>
              </a:ext>
            </a:extLst>
          </p:cNvPr>
          <p:cNvSpPr/>
          <p:nvPr/>
        </p:nvSpPr>
        <p:spPr>
          <a:xfrm>
            <a:off x="3149516" y="5808525"/>
            <a:ext cx="4031567" cy="487812"/>
          </a:xfrm>
          <a:prstGeom prst="roundRect">
            <a:avLst/>
          </a:prstGeom>
          <a:solidFill>
            <a:schemeClr val="bg1"/>
          </a:solidFill>
          <a:ln w="12700">
            <a:solidFill>
              <a:schemeClr val="bg1">
                <a:lumMod val="50000"/>
                <a:lumOff val="5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b="1" dirty="0">
                <a:solidFill>
                  <a:srgbClr val="92D051"/>
                </a:solidFill>
                <a:latin typeface="Avenir Next LT Pro" panose="020B0504020202020204" pitchFamily="34" charset="0"/>
              </a:rPr>
              <a:t>Engagement vers l’action</a:t>
            </a:r>
          </a:p>
        </p:txBody>
      </p:sp>
      <p:cxnSp>
        <p:nvCxnSpPr>
          <p:cNvPr id="7" name="Connecteur droit avec flèche 6">
            <a:extLst>
              <a:ext uri="{FF2B5EF4-FFF2-40B4-BE49-F238E27FC236}">
                <a16:creationId xmlns:a16="http://schemas.microsoft.com/office/drawing/2014/main" id="{413B21E5-7BA8-7A12-3984-B9B1B517E0C7}"/>
              </a:ext>
            </a:extLst>
          </p:cNvPr>
          <p:cNvCxnSpPr>
            <a:cxnSpLocks/>
          </p:cNvCxnSpPr>
          <p:nvPr/>
        </p:nvCxnSpPr>
        <p:spPr>
          <a:xfrm flipV="1">
            <a:off x="7181083" y="6031644"/>
            <a:ext cx="3492000" cy="2934"/>
          </a:xfrm>
          <a:prstGeom prst="straightConnector1">
            <a:avLst/>
          </a:prstGeom>
          <a:ln>
            <a:solidFill>
              <a:schemeClr val="bg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Connecteur droit avec flèche 7">
            <a:extLst>
              <a:ext uri="{FF2B5EF4-FFF2-40B4-BE49-F238E27FC236}">
                <a16:creationId xmlns:a16="http://schemas.microsoft.com/office/drawing/2014/main" id="{889A89D3-154D-1ABE-3360-BAEDAA73FCDE}"/>
              </a:ext>
            </a:extLst>
          </p:cNvPr>
          <p:cNvCxnSpPr>
            <a:cxnSpLocks/>
          </p:cNvCxnSpPr>
          <p:nvPr/>
        </p:nvCxnSpPr>
        <p:spPr>
          <a:xfrm flipV="1">
            <a:off x="10687577" y="4793275"/>
            <a:ext cx="0" cy="1260000"/>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7F1C01DF-3A0C-34D1-0421-20281A034756}"/>
              </a:ext>
            </a:extLst>
          </p:cNvPr>
          <p:cNvCxnSpPr>
            <a:cxnSpLocks/>
          </p:cNvCxnSpPr>
          <p:nvPr/>
        </p:nvCxnSpPr>
        <p:spPr>
          <a:xfrm flipV="1">
            <a:off x="8976332" y="5293596"/>
            <a:ext cx="0" cy="720000"/>
          </a:xfrm>
          <a:prstGeom prst="straightConnector1">
            <a:avLst/>
          </a:prstGeom>
          <a:ln>
            <a:solidFill>
              <a:schemeClr val="bg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5ED6CE53-86AD-A9BC-8861-BDF76CCB63C8}"/>
              </a:ext>
            </a:extLst>
          </p:cNvPr>
          <p:cNvCxnSpPr>
            <a:cxnSpLocks/>
          </p:cNvCxnSpPr>
          <p:nvPr/>
        </p:nvCxnSpPr>
        <p:spPr>
          <a:xfrm>
            <a:off x="7575990" y="5296162"/>
            <a:ext cx="1404000" cy="0"/>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Connecteur droit avec flèche 52">
            <a:extLst>
              <a:ext uri="{FF2B5EF4-FFF2-40B4-BE49-F238E27FC236}">
                <a16:creationId xmlns:a16="http://schemas.microsoft.com/office/drawing/2014/main" id="{8BE4FEA2-FE21-4839-D3AB-3816649B11B8}"/>
              </a:ext>
            </a:extLst>
          </p:cNvPr>
          <p:cNvCxnSpPr>
            <a:cxnSpLocks/>
          </p:cNvCxnSpPr>
          <p:nvPr/>
        </p:nvCxnSpPr>
        <p:spPr>
          <a:xfrm flipV="1">
            <a:off x="2404655" y="5593862"/>
            <a:ext cx="0" cy="432000"/>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 name="Connecteur droit avec flèche 56">
            <a:extLst>
              <a:ext uri="{FF2B5EF4-FFF2-40B4-BE49-F238E27FC236}">
                <a16:creationId xmlns:a16="http://schemas.microsoft.com/office/drawing/2014/main" id="{DAFBD970-E596-3584-16E9-C9001512171C}"/>
              </a:ext>
            </a:extLst>
          </p:cNvPr>
          <p:cNvCxnSpPr>
            <a:cxnSpLocks/>
          </p:cNvCxnSpPr>
          <p:nvPr/>
        </p:nvCxnSpPr>
        <p:spPr>
          <a:xfrm flipH="1">
            <a:off x="2404655" y="6045495"/>
            <a:ext cx="704884" cy="0"/>
          </a:xfrm>
          <a:prstGeom prst="straightConnector1">
            <a:avLst/>
          </a:prstGeom>
          <a:ln>
            <a:solidFill>
              <a:schemeClr val="bg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39BA6E8B-667B-4439-7C01-D5535B9459E7}"/>
              </a:ext>
            </a:extLst>
          </p:cNvPr>
          <p:cNvCxnSpPr>
            <a:cxnSpLocks/>
          </p:cNvCxnSpPr>
          <p:nvPr/>
        </p:nvCxnSpPr>
        <p:spPr>
          <a:xfrm flipH="1">
            <a:off x="4348207" y="5270874"/>
            <a:ext cx="359117" cy="1608"/>
          </a:xfrm>
          <a:prstGeom prst="straightConnector1">
            <a:avLst/>
          </a:prstGeom>
          <a:ln>
            <a:solidFill>
              <a:schemeClr val="bg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3D6CCB41-267D-ACF3-100B-CA88C3230D5F}"/>
              </a:ext>
            </a:extLst>
          </p:cNvPr>
          <p:cNvSpPr txBox="1"/>
          <p:nvPr/>
        </p:nvSpPr>
        <p:spPr>
          <a:xfrm>
            <a:off x="705092" y="398976"/>
            <a:ext cx="8501969" cy="646331"/>
          </a:xfrm>
          <a:prstGeom prst="rect">
            <a:avLst/>
          </a:prstGeom>
          <a:noFill/>
        </p:spPr>
        <p:txBody>
          <a:bodyPr wrap="square" rtlCol="0">
            <a:spAutoFit/>
          </a:bodyPr>
          <a:lstStyle/>
          <a:p>
            <a:r>
              <a:rPr lang="fr-CA" sz="3600">
                <a:latin typeface="Avenir Next LT Pro" panose="020B0504020202020204" pitchFamily="34" charset="0"/>
              </a:rPr>
              <a:t>Dimensions du pouvoir agir collectif</a:t>
            </a:r>
          </a:p>
        </p:txBody>
      </p:sp>
      <p:sp>
        <p:nvSpPr>
          <p:cNvPr id="2" name="Rectangle : coins arrondis 1">
            <a:extLst>
              <a:ext uri="{FF2B5EF4-FFF2-40B4-BE49-F238E27FC236}">
                <a16:creationId xmlns:a16="http://schemas.microsoft.com/office/drawing/2014/main" id="{F2AB59E6-9204-82F6-3E61-9D488F4D83B4}"/>
              </a:ext>
            </a:extLst>
          </p:cNvPr>
          <p:cNvSpPr/>
          <p:nvPr/>
        </p:nvSpPr>
        <p:spPr>
          <a:xfrm>
            <a:off x="4721447" y="1347539"/>
            <a:ext cx="2167099" cy="756745"/>
          </a:xfrm>
          <a:prstGeom prst="roundRect">
            <a:avLst/>
          </a:prstGeom>
          <a:solidFill>
            <a:schemeClr val="tx1">
              <a:lumMod val="75000"/>
            </a:schemeClr>
          </a:solid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a:solidFill>
                  <a:schemeClr val="bg1"/>
                </a:solidFill>
                <a:latin typeface="Avenir Next LT Pro" panose="020B0504020202020204" pitchFamily="34" charset="0"/>
              </a:rPr>
              <a:t>Collaboration</a:t>
            </a:r>
            <a:br>
              <a:rPr lang="fr-CA" sz="2400">
                <a:solidFill>
                  <a:schemeClr val="bg1"/>
                </a:solidFill>
                <a:latin typeface="Avenir Next LT Pro" panose="020B0504020202020204" pitchFamily="34" charset="0"/>
              </a:rPr>
            </a:br>
            <a:endParaRPr lang="fr-CA">
              <a:solidFill>
                <a:schemeClr val="bg1"/>
              </a:solidFill>
              <a:latin typeface="Avenir Next LT Pro" panose="020B0504020202020204" pitchFamily="34" charset="0"/>
            </a:endParaRPr>
          </a:p>
        </p:txBody>
      </p:sp>
    </p:spTree>
    <p:extLst>
      <p:ext uri="{BB962C8B-B14F-4D97-AF65-F5344CB8AC3E}">
        <p14:creationId xmlns:p14="http://schemas.microsoft.com/office/powerpoint/2010/main" val="3577402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5F444E-2654-98DD-1AB4-1593DA4E525E}"/>
              </a:ext>
            </a:extLst>
          </p:cNvPr>
          <p:cNvSpPr>
            <a:spLocks noGrp="1"/>
          </p:cNvSpPr>
          <p:nvPr>
            <p:ph type="title"/>
          </p:nvPr>
        </p:nvSpPr>
        <p:spPr/>
        <p:txBody>
          <a:bodyPr/>
          <a:lstStyle/>
          <a:p>
            <a:r>
              <a:rPr lang="fr-CA">
                <a:latin typeface="Avenir Next LT Pro"/>
              </a:rPr>
              <a:t>Sentiment d’efficacité collective (SEC)</a:t>
            </a:r>
            <a:endParaRPr lang="fr-CA">
              <a:latin typeface="Avenir Next LT Pro" panose="020B0504020202020204" pitchFamily="34" charset="0"/>
            </a:endParaRPr>
          </a:p>
        </p:txBody>
      </p:sp>
      <p:sp>
        <p:nvSpPr>
          <p:cNvPr id="3" name="Espace réservé du contenu 2">
            <a:extLst>
              <a:ext uri="{FF2B5EF4-FFF2-40B4-BE49-F238E27FC236}">
                <a16:creationId xmlns:a16="http://schemas.microsoft.com/office/drawing/2014/main" id="{A99E0762-462A-D081-1C88-89CF10F8DBE8}"/>
              </a:ext>
            </a:extLst>
          </p:cNvPr>
          <p:cNvSpPr>
            <a:spLocks noGrp="1"/>
          </p:cNvSpPr>
          <p:nvPr>
            <p:ph idx="1"/>
          </p:nvPr>
        </p:nvSpPr>
        <p:spPr>
          <a:xfrm>
            <a:off x="838200" y="1825624"/>
            <a:ext cx="10515600" cy="4829176"/>
          </a:xfrm>
        </p:spPr>
        <p:txBody>
          <a:bodyPr>
            <a:normAutofit/>
          </a:bodyPr>
          <a:lstStyle/>
          <a:p>
            <a:pPr marL="0" indent="0" algn="just">
              <a:lnSpc>
                <a:spcPct val="120000"/>
              </a:lnSpc>
              <a:buNone/>
            </a:pPr>
            <a:r>
              <a:rPr lang="fr-CA">
                <a:effectLst/>
                <a:latin typeface="Avenir Next" panose="020B0503020202020204" pitchFamily="34" charset="0"/>
              </a:rPr>
              <a:t>Le sentiment d'efficacité collective est une croyance partagée par les membres d'un groupe en leur capacité à collaborer efficacement pour atteindre des objectifs communs et résoudre les problèmes rencontrés. Cette conviction repose sur l'allocation, la coordination et l'intégration harmonieuse des ressources de chacun, permettant ainsi de répondre avec succès aux défis spécifiques qui se présentent.</a:t>
            </a:r>
          </a:p>
          <a:p>
            <a:pPr marL="0" indent="0">
              <a:lnSpc>
                <a:spcPct val="120000"/>
              </a:lnSpc>
              <a:buNone/>
            </a:pPr>
            <a:endParaRPr lang="fr-CA">
              <a:effectLst/>
              <a:latin typeface="Avenir Next" panose="020B0503020202020204" pitchFamily="34" charset="0"/>
            </a:endParaRPr>
          </a:p>
          <a:p>
            <a:pPr marL="0" indent="0" algn="r">
              <a:lnSpc>
                <a:spcPct val="120000"/>
              </a:lnSpc>
              <a:buNone/>
            </a:pPr>
            <a:r>
              <a:rPr lang="fr-CA" sz="1800" i="1">
                <a:solidFill>
                  <a:schemeClr val="tx1">
                    <a:lumMod val="85000"/>
                  </a:schemeClr>
                </a:solidFill>
                <a:latin typeface="Avenir Next" panose="020B0503020202020204" pitchFamily="34" charset="0"/>
              </a:rPr>
              <a:t>(Bandura, 1993 ; Bellet et al., 2019 ; Buton, 2005)</a:t>
            </a:r>
          </a:p>
        </p:txBody>
      </p:sp>
    </p:spTree>
    <p:extLst>
      <p:ext uri="{BB962C8B-B14F-4D97-AF65-F5344CB8AC3E}">
        <p14:creationId xmlns:p14="http://schemas.microsoft.com/office/powerpoint/2010/main" val="3709039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5F444E-2654-98DD-1AB4-1593DA4E525E}"/>
              </a:ext>
            </a:extLst>
          </p:cNvPr>
          <p:cNvSpPr>
            <a:spLocks noGrp="1"/>
          </p:cNvSpPr>
          <p:nvPr>
            <p:ph type="title"/>
          </p:nvPr>
        </p:nvSpPr>
        <p:spPr/>
        <p:txBody>
          <a:bodyPr/>
          <a:lstStyle/>
          <a:p>
            <a:r>
              <a:rPr lang="fr-CA">
                <a:latin typeface="Avenir Next LT Pro"/>
              </a:rPr>
              <a:t>Sentiment d’efficacité collective (SEC)</a:t>
            </a:r>
            <a:endParaRPr lang="fr-CA">
              <a:latin typeface="Avenir Next LT Pro" panose="020B0504020202020204" pitchFamily="34" charset="0"/>
            </a:endParaRPr>
          </a:p>
        </p:txBody>
      </p:sp>
      <p:sp>
        <p:nvSpPr>
          <p:cNvPr id="3" name="Espace réservé du contenu 2">
            <a:extLst>
              <a:ext uri="{FF2B5EF4-FFF2-40B4-BE49-F238E27FC236}">
                <a16:creationId xmlns:a16="http://schemas.microsoft.com/office/drawing/2014/main" id="{A99E0762-462A-D081-1C88-89CF10F8DBE8}"/>
              </a:ext>
            </a:extLst>
          </p:cNvPr>
          <p:cNvSpPr>
            <a:spLocks noGrp="1"/>
          </p:cNvSpPr>
          <p:nvPr>
            <p:ph idx="1"/>
          </p:nvPr>
        </p:nvSpPr>
        <p:spPr>
          <a:xfrm>
            <a:off x="838200" y="1825624"/>
            <a:ext cx="10515600" cy="4829176"/>
          </a:xfrm>
        </p:spPr>
        <p:txBody>
          <a:bodyPr>
            <a:normAutofit/>
          </a:bodyPr>
          <a:lstStyle/>
          <a:p>
            <a:pPr marL="0" indent="0" algn="just">
              <a:lnSpc>
                <a:spcPct val="120000"/>
              </a:lnSpc>
              <a:buNone/>
            </a:pPr>
            <a:r>
              <a:rPr lang="fr-CA">
                <a:effectLst/>
                <a:latin typeface="Avenir Next" panose="020B0503020202020204" pitchFamily="34" charset="0"/>
              </a:rPr>
              <a:t>Le sentiment d'efficacité collective est une croyance partagée par les membres d'un groupe en leur capacité à collaborer efficacement pour atteindre des objectifs communs et résoudre les problèmes rencontrés. Cette conviction repose sur </a:t>
            </a:r>
            <a:r>
              <a:rPr lang="fr-CA">
                <a:solidFill>
                  <a:srgbClr val="92D050"/>
                </a:solidFill>
                <a:effectLst/>
                <a:latin typeface="Avenir Next" panose="020B0503020202020204" pitchFamily="34" charset="0"/>
              </a:rPr>
              <a:t>l'allocation, la coordination et l'intégration harmonieuse des ressources de chacun</a:t>
            </a:r>
            <a:r>
              <a:rPr lang="fr-CA">
                <a:effectLst/>
                <a:latin typeface="Avenir Next" panose="020B0503020202020204" pitchFamily="34" charset="0"/>
              </a:rPr>
              <a:t>, permettant ainsi de répondre avec succès aux défis spécifiques qui se présentent.</a:t>
            </a:r>
          </a:p>
          <a:p>
            <a:pPr marL="0" indent="0">
              <a:lnSpc>
                <a:spcPct val="120000"/>
              </a:lnSpc>
              <a:buNone/>
            </a:pPr>
            <a:endParaRPr lang="fr-CA">
              <a:effectLst/>
              <a:latin typeface="Avenir Next" panose="020B0503020202020204" pitchFamily="34" charset="0"/>
            </a:endParaRPr>
          </a:p>
          <a:p>
            <a:pPr marL="0" indent="0" algn="r">
              <a:lnSpc>
                <a:spcPct val="120000"/>
              </a:lnSpc>
              <a:buNone/>
            </a:pPr>
            <a:r>
              <a:rPr lang="fr-CA" sz="1800" i="1">
                <a:solidFill>
                  <a:schemeClr val="tx1">
                    <a:lumMod val="85000"/>
                  </a:schemeClr>
                </a:solidFill>
                <a:latin typeface="Avenir Next" panose="020B0503020202020204" pitchFamily="34" charset="0"/>
              </a:rPr>
              <a:t>(Bandura, 1993 ; Bellet et al., 2019 ; Buton, 2005)</a:t>
            </a:r>
          </a:p>
        </p:txBody>
      </p:sp>
    </p:spTree>
    <p:extLst>
      <p:ext uri="{BB962C8B-B14F-4D97-AF65-F5344CB8AC3E}">
        <p14:creationId xmlns:p14="http://schemas.microsoft.com/office/powerpoint/2010/main" val="3297308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5F444E-2654-98DD-1AB4-1593DA4E525E}"/>
              </a:ext>
            </a:extLst>
          </p:cNvPr>
          <p:cNvSpPr>
            <a:spLocks noGrp="1"/>
          </p:cNvSpPr>
          <p:nvPr>
            <p:ph type="title"/>
          </p:nvPr>
        </p:nvSpPr>
        <p:spPr/>
        <p:txBody>
          <a:bodyPr/>
          <a:lstStyle/>
          <a:p>
            <a:r>
              <a:rPr lang="fr-CA">
                <a:latin typeface="Avenir Next LT Pro"/>
              </a:rPr>
              <a:t>Sentiment d’efficacité collective (SEC)</a:t>
            </a:r>
            <a:endParaRPr lang="fr-CA">
              <a:latin typeface="Avenir Next LT Pro" panose="020B0504020202020204" pitchFamily="34" charset="0"/>
            </a:endParaRPr>
          </a:p>
        </p:txBody>
      </p:sp>
      <p:sp>
        <p:nvSpPr>
          <p:cNvPr id="3" name="Espace réservé du contenu 2">
            <a:extLst>
              <a:ext uri="{FF2B5EF4-FFF2-40B4-BE49-F238E27FC236}">
                <a16:creationId xmlns:a16="http://schemas.microsoft.com/office/drawing/2014/main" id="{A99E0762-462A-D081-1C88-89CF10F8DBE8}"/>
              </a:ext>
            </a:extLst>
          </p:cNvPr>
          <p:cNvSpPr>
            <a:spLocks noGrp="1"/>
          </p:cNvSpPr>
          <p:nvPr>
            <p:ph idx="1"/>
          </p:nvPr>
        </p:nvSpPr>
        <p:spPr>
          <a:xfrm>
            <a:off x="838200" y="1825624"/>
            <a:ext cx="10515600" cy="4829176"/>
          </a:xfrm>
        </p:spPr>
        <p:txBody>
          <a:bodyPr>
            <a:normAutofit/>
          </a:bodyPr>
          <a:lstStyle/>
          <a:p>
            <a:pPr marL="0" indent="0" algn="just">
              <a:lnSpc>
                <a:spcPct val="120000"/>
              </a:lnSpc>
              <a:buNone/>
            </a:pPr>
            <a:r>
              <a:rPr lang="fr-CA">
                <a:effectLst/>
                <a:latin typeface="Avenir Next" panose="020B0503020202020204" pitchFamily="34" charset="0"/>
              </a:rPr>
              <a:t>Le sentiment d'efficacité collective est une </a:t>
            </a:r>
            <a:r>
              <a:rPr lang="fr-CA">
                <a:solidFill>
                  <a:srgbClr val="92D050"/>
                </a:solidFill>
                <a:effectLst/>
                <a:latin typeface="Avenir Next" panose="020B0503020202020204" pitchFamily="34" charset="0"/>
              </a:rPr>
              <a:t>croyance partagée par les membres d'un groupe en leur capacité à collaborer efficacement pour atteindre des objectifs communs et résoudre les problèmes rencontrés. </a:t>
            </a:r>
            <a:r>
              <a:rPr lang="fr-CA">
                <a:effectLst/>
                <a:latin typeface="Avenir Next" panose="020B0503020202020204" pitchFamily="34" charset="0"/>
              </a:rPr>
              <a:t>Cette conviction repose sur l'allocation, la coordination et l'intégration harmonieuse des ressources de chacun, permettant ainsi de répondre avec succès aux défis spécifiques qui se présentent.</a:t>
            </a:r>
          </a:p>
          <a:p>
            <a:pPr marL="0" indent="0">
              <a:lnSpc>
                <a:spcPct val="120000"/>
              </a:lnSpc>
              <a:buNone/>
            </a:pPr>
            <a:endParaRPr lang="fr-CA">
              <a:effectLst/>
              <a:latin typeface="Avenir Next" panose="020B0503020202020204" pitchFamily="34" charset="0"/>
            </a:endParaRPr>
          </a:p>
          <a:p>
            <a:pPr marL="0" indent="0" algn="r">
              <a:lnSpc>
                <a:spcPct val="120000"/>
              </a:lnSpc>
              <a:buNone/>
            </a:pPr>
            <a:r>
              <a:rPr lang="fr-CA" sz="1800" i="1">
                <a:solidFill>
                  <a:schemeClr val="tx1">
                    <a:lumMod val="85000"/>
                  </a:schemeClr>
                </a:solidFill>
                <a:latin typeface="Avenir Next" panose="020B0503020202020204" pitchFamily="34" charset="0"/>
              </a:rPr>
              <a:t>(Bandura, 1993 ; Bellet et al., 2019 ; Buton, 2005)</a:t>
            </a:r>
          </a:p>
        </p:txBody>
      </p:sp>
    </p:spTree>
    <p:extLst>
      <p:ext uri="{BB962C8B-B14F-4D97-AF65-F5344CB8AC3E}">
        <p14:creationId xmlns:p14="http://schemas.microsoft.com/office/powerpoint/2010/main" val="1886760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45164365-4AB7-7493-50F8-B98CC22C8793}"/>
              </a:ext>
            </a:extLst>
          </p:cNvPr>
          <p:cNvSpPr txBox="1"/>
          <p:nvPr/>
        </p:nvSpPr>
        <p:spPr>
          <a:xfrm>
            <a:off x="4466894" y="2217331"/>
            <a:ext cx="6495396" cy="2095702"/>
          </a:xfrm>
          <a:prstGeom prst="rect">
            <a:avLst/>
          </a:prstGeom>
          <a:noFill/>
          <a:ln>
            <a:noFill/>
          </a:ln>
        </p:spPr>
        <p:txBody>
          <a:bodyPr wrap="square" lIns="91440" tIns="45720" rIns="91440" bIns="45720" anchor="t">
            <a:spAutoFit/>
          </a:bodyPr>
          <a:lstStyle/>
          <a:p>
            <a:pPr algn="ctr">
              <a:lnSpc>
                <a:spcPct val="107000"/>
              </a:lnSpc>
              <a:spcAft>
                <a:spcPts val="800"/>
              </a:spcAft>
            </a:pPr>
            <a:endParaRPr lang="fr-CA" sz="3200" kern="100" dirty="0">
              <a:latin typeface="Avenir Next LT Pro" panose="020B0504020202020204" pitchFamily="34" charset="77"/>
              <a:ea typeface="Calibri" panose="020F0502020204030204" pitchFamily="34" charset="0"/>
              <a:cs typeface="Arial" panose="020B0604020202020204" pitchFamily="34" charset="0"/>
            </a:endParaRPr>
          </a:p>
          <a:p>
            <a:pPr algn="ctr">
              <a:lnSpc>
                <a:spcPct val="107000"/>
              </a:lnSpc>
              <a:spcAft>
                <a:spcPts val="800"/>
              </a:spcAft>
            </a:pPr>
            <a:r>
              <a:rPr lang="fr-CA" sz="3200" kern="100" dirty="0">
                <a:latin typeface="Avenir Next LT Pro" panose="020B0504020202020204" pitchFamily="34" charset="77"/>
                <a:ea typeface="Calibri" panose="020F0502020204030204" pitchFamily="34" charset="0"/>
                <a:cs typeface="Arial" panose="020B0604020202020204" pitchFamily="34" charset="0"/>
              </a:rPr>
              <a:t>Trouver des pistes d’action à travers les forces de vos équipes</a:t>
            </a:r>
          </a:p>
          <a:p>
            <a:pPr algn="ctr">
              <a:lnSpc>
                <a:spcPct val="107000"/>
              </a:lnSpc>
              <a:spcAft>
                <a:spcPts val="800"/>
              </a:spcAft>
            </a:pPr>
            <a:endParaRPr lang="fr-CA" sz="1400" kern="100" dirty="0">
              <a:latin typeface="Avenir Next LT Pro" panose="020B0504020202020204" pitchFamily="34" charset="77"/>
              <a:ea typeface="Calibri" panose="020F0502020204030204" pitchFamily="34" charset="0"/>
              <a:cs typeface="Arial" panose="020B0604020202020204" pitchFamily="34" charset="0"/>
            </a:endParaRPr>
          </a:p>
        </p:txBody>
      </p:sp>
      <p:pic>
        <p:nvPicPr>
          <p:cNvPr id="9" name="Graphique 8" descr="Brainstorming de groupe contour">
            <a:extLst>
              <a:ext uri="{FF2B5EF4-FFF2-40B4-BE49-F238E27FC236}">
                <a16:creationId xmlns:a16="http://schemas.microsoft.com/office/drawing/2014/main" id="{9DD41454-5E4D-7F5A-4207-3BBF601D74F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29710" y="1805753"/>
            <a:ext cx="3024601" cy="3024601"/>
          </a:xfrm>
          <a:prstGeom prst="rect">
            <a:avLst/>
          </a:prstGeom>
        </p:spPr>
      </p:pic>
    </p:spTree>
    <p:extLst>
      <p:ext uri="{BB962C8B-B14F-4D97-AF65-F5344CB8AC3E}">
        <p14:creationId xmlns:p14="http://schemas.microsoft.com/office/powerpoint/2010/main" val="1801639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45164365-4AB7-7493-50F8-B98CC22C8793}"/>
              </a:ext>
            </a:extLst>
          </p:cNvPr>
          <p:cNvSpPr txBox="1"/>
          <p:nvPr/>
        </p:nvSpPr>
        <p:spPr>
          <a:xfrm>
            <a:off x="4466894" y="2665094"/>
            <a:ext cx="6211615" cy="1993110"/>
          </a:xfrm>
          <a:prstGeom prst="rect">
            <a:avLst/>
          </a:prstGeom>
          <a:noFill/>
          <a:ln>
            <a:noFill/>
          </a:ln>
        </p:spPr>
        <p:txBody>
          <a:bodyPr wrap="square" lIns="91440" tIns="45720" rIns="91440" bIns="45720" anchor="t">
            <a:spAutoFit/>
          </a:bodyPr>
          <a:lstStyle/>
          <a:p>
            <a:pPr algn="ctr">
              <a:lnSpc>
                <a:spcPct val="107000"/>
              </a:lnSpc>
              <a:spcAft>
                <a:spcPts val="800"/>
              </a:spcAft>
            </a:pPr>
            <a:r>
              <a:rPr lang="fr-CA" sz="3200" kern="100">
                <a:latin typeface="Avenir Next LT Pro" panose="020B0504020202020204" pitchFamily="34" charset="77"/>
                <a:ea typeface="Calibri" panose="020F0502020204030204" pitchFamily="34" charset="0"/>
                <a:cs typeface="Arial" panose="020B0604020202020204" pitchFamily="34" charset="0"/>
              </a:rPr>
              <a:t>Présentez des pistes d’action que vous pensez pouvoir mettre en place dans votre milieu</a:t>
            </a:r>
          </a:p>
          <a:p>
            <a:pPr algn="ctr">
              <a:lnSpc>
                <a:spcPct val="107000"/>
              </a:lnSpc>
              <a:spcAft>
                <a:spcPts val="800"/>
              </a:spcAft>
            </a:pPr>
            <a:endParaRPr lang="fr-CA" sz="1400" kern="100">
              <a:latin typeface="Avenir Next LT Pro" panose="020B0504020202020204" pitchFamily="34" charset="77"/>
              <a:ea typeface="Calibri" panose="020F0502020204030204" pitchFamily="34" charset="0"/>
              <a:cs typeface="Arial" panose="020B0604020202020204" pitchFamily="34" charset="0"/>
            </a:endParaRPr>
          </a:p>
        </p:txBody>
      </p:sp>
      <p:pic>
        <p:nvPicPr>
          <p:cNvPr id="7" name="Graphique 6" descr="Pièces de puzzle contour">
            <a:extLst>
              <a:ext uri="{FF2B5EF4-FFF2-40B4-BE49-F238E27FC236}">
                <a16:creationId xmlns:a16="http://schemas.microsoft.com/office/drawing/2014/main" id="{9C3E0312-0E6F-9CA5-DC3C-1B7BA69EABC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13491" y="1993583"/>
            <a:ext cx="2664621" cy="2664621"/>
          </a:xfrm>
          <a:prstGeom prst="rect">
            <a:avLst/>
          </a:prstGeom>
        </p:spPr>
      </p:pic>
    </p:spTree>
    <p:extLst>
      <p:ext uri="{BB962C8B-B14F-4D97-AF65-F5344CB8AC3E}">
        <p14:creationId xmlns:p14="http://schemas.microsoft.com/office/powerpoint/2010/main" val="1064674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CA3D62DE-FDF6-818B-71E1-5BC96B30C953}"/>
              </a:ext>
            </a:extLst>
          </p:cNvPr>
          <p:cNvSpPr txBox="1"/>
          <p:nvPr/>
        </p:nvSpPr>
        <p:spPr>
          <a:xfrm>
            <a:off x="4351283" y="3079531"/>
            <a:ext cx="3026979" cy="769441"/>
          </a:xfrm>
          <a:prstGeom prst="rect">
            <a:avLst/>
          </a:prstGeom>
          <a:noFill/>
        </p:spPr>
        <p:txBody>
          <a:bodyPr wrap="square" rtlCol="0">
            <a:spAutoFit/>
          </a:bodyPr>
          <a:lstStyle/>
          <a:p>
            <a:pPr algn="ctr"/>
            <a:r>
              <a:rPr lang="fr-CA" sz="4400" dirty="0">
                <a:latin typeface="Avenir Next LT Pro" panose="020B0504020202020204" pitchFamily="34" charset="0"/>
              </a:rPr>
              <a:t>MERCI</a:t>
            </a:r>
          </a:p>
        </p:txBody>
      </p:sp>
    </p:spTree>
    <p:extLst>
      <p:ext uri="{BB962C8B-B14F-4D97-AF65-F5344CB8AC3E}">
        <p14:creationId xmlns:p14="http://schemas.microsoft.com/office/powerpoint/2010/main" val="2277067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F0E3AEA-584A-793B-2CE6-95229D31DCE6}"/>
              </a:ext>
            </a:extLst>
          </p:cNvPr>
          <p:cNvSpPr>
            <a:spLocks noGrp="1"/>
          </p:cNvSpPr>
          <p:nvPr>
            <p:ph type="title"/>
          </p:nvPr>
        </p:nvSpPr>
        <p:spPr/>
        <p:txBody>
          <a:bodyPr/>
          <a:lstStyle/>
          <a:p>
            <a:r>
              <a:rPr lang="fr-CA">
                <a:latin typeface="Avenir Next LT Pro" panose="020B0504020202020204" pitchFamily="34" charset="0"/>
              </a:rPr>
              <a:t>Références</a:t>
            </a:r>
          </a:p>
        </p:txBody>
      </p:sp>
      <p:sp>
        <p:nvSpPr>
          <p:cNvPr id="3" name="Espace réservé du contenu 2">
            <a:extLst>
              <a:ext uri="{FF2B5EF4-FFF2-40B4-BE49-F238E27FC236}">
                <a16:creationId xmlns:a16="http://schemas.microsoft.com/office/drawing/2014/main" id="{58DEA839-78BA-C17C-6454-D206027272B0}"/>
              </a:ext>
            </a:extLst>
          </p:cNvPr>
          <p:cNvSpPr>
            <a:spLocks noGrp="1"/>
          </p:cNvSpPr>
          <p:nvPr>
            <p:ph idx="1"/>
          </p:nvPr>
        </p:nvSpPr>
        <p:spPr>
          <a:xfrm>
            <a:off x="838200" y="1516566"/>
            <a:ext cx="10515600" cy="4976309"/>
          </a:xfrm>
        </p:spPr>
        <p:txBody>
          <a:bodyPr>
            <a:normAutofit fontScale="92500" lnSpcReduction="10000"/>
          </a:bodyPr>
          <a:lstStyle/>
          <a:p>
            <a:pPr marL="342900" lvl="0" indent="-342900">
              <a:buFont typeface="Symbol" panose="05050102010706020507" pitchFamily="18" charset="2"/>
              <a:buChar char=""/>
            </a:pPr>
            <a:r>
              <a:rPr lang="fr-CA" sz="1800" err="1">
                <a:effectLst/>
                <a:latin typeface="Avenir Next LT Pro" panose="020B0504020202020204" pitchFamily="34" charset="0"/>
                <a:ea typeface="Calibri" panose="020F0502020204030204" pitchFamily="34" charset="0"/>
                <a:cs typeface="Times New Roman" panose="02020603050405020304" pitchFamily="18" charset="0"/>
              </a:rPr>
              <a:t>Autissier</a:t>
            </a:r>
            <a:r>
              <a:rPr lang="fr-CA" sz="1800">
                <a:effectLst/>
                <a:latin typeface="Avenir Next LT Pro" panose="020B0504020202020204" pitchFamily="34" charset="0"/>
                <a:ea typeface="Calibri" panose="020F0502020204030204" pitchFamily="34" charset="0"/>
                <a:cs typeface="Times New Roman" panose="02020603050405020304" pitchFamily="18" charset="0"/>
              </a:rPr>
              <a:t>, D., </a:t>
            </a:r>
            <a:r>
              <a:rPr lang="fr-CA" sz="1800" err="1">
                <a:effectLst/>
                <a:latin typeface="Avenir Next LT Pro" panose="020B0504020202020204" pitchFamily="34" charset="0"/>
                <a:ea typeface="Calibri" panose="020F0502020204030204" pitchFamily="34" charset="0"/>
                <a:cs typeface="Times New Roman" panose="02020603050405020304" pitchFamily="18" charset="0"/>
              </a:rPr>
              <a:t>Vandangeon-Derumez</a:t>
            </a:r>
            <a:r>
              <a:rPr lang="fr-CA" sz="1800">
                <a:effectLst/>
                <a:latin typeface="Avenir Next LT Pro" panose="020B0504020202020204" pitchFamily="34" charset="0"/>
                <a:ea typeface="Calibri" panose="020F0502020204030204" pitchFamily="34" charset="0"/>
                <a:cs typeface="Times New Roman" panose="02020603050405020304" pitchFamily="18" charset="0"/>
              </a:rPr>
              <a:t>, I. et Vas, A. (2018a). Chapitre 15. Kurt Lewin. Dans : D. </a:t>
            </a:r>
            <a:r>
              <a:rPr lang="fr-CA" sz="1800" err="1">
                <a:effectLst/>
                <a:latin typeface="Avenir Next LT Pro" panose="020B0504020202020204" pitchFamily="34" charset="0"/>
                <a:ea typeface="Calibri" panose="020F0502020204030204" pitchFamily="34" charset="0"/>
                <a:cs typeface="Times New Roman" panose="02020603050405020304" pitchFamily="18" charset="0"/>
              </a:rPr>
              <a:t>Autissier</a:t>
            </a:r>
            <a:r>
              <a:rPr lang="fr-CA" sz="1800">
                <a:effectLst/>
                <a:latin typeface="Avenir Next LT Pro" panose="020B0504020202020204" pitchFamily="34" charset="0"/>
                <a:ea typeface="Calibri" panose="020F0502020204030204" pitchFamily="34" charset="0"/>
                <a:cs typeface="Times New Roman" panose="02020603050405020304" pitchFamily="18" charset="0"/>
              </a:rPr>
              <a:t>, I. </a:t>
            </a:r>
            <a:r>
              <a:rPr lang="fr-CA" sz="1800" err="1">
                <a:effectLst/>
                <a:latin typeface="Avenir Next LT Pro" panose="020B0504020202020204" pitchFamily="34" charset="0"/>
                <a:ea typeface="Calibri" panose="020F0502020204030204" pitchFamily="34" charset="0"/>
                <a:cs typeface="Times New Roman" panose="02020603050405020304" pitchFamily="18" charset="0"/>
              </a:rPr>
              <a:t>Vandangeon-Derumez</a:t>
            </a:r>
            <a:r>
              <a:rPr lang="fr-CA" sz="1800">
                <a:effectLst/>
                <a:latin typeface="Avenir Next LT Pro" panose="020B0504020202020204" pitchFamily="34" charset="0"/>
                <a:ea typeface="Calibri" panose="020F0502020204030204" pitchFamily="34" charset="0"/>
                <a:cs typeface="Times New Roman" panose="02020603050405020304" pitchFamily="18" charset="0"/>
              </a:rPr>
              <a:t> et A. Vas (</a:t>
            </a:r>
            <a:r>
              <a:rPr lang="fr-CA" sz="1800" err="1">
                <a:effectLst/>
                <a:latin typeface="Avenir Next LT Pro" panose="020B0504020202020204" pitchFamily="34" charset="0"/>
                <a:ea typeface="Calibri" panose="020F0502020204030204" pitchFamily="34" charset="0"/>
                <a:cs typeface="Times New Roman" panose="02020603050405020304" pitchFamily="18" charset="0"/>
              </a:rPr>
              <a:t>Dir</a:t>
            </a:r>
            <a:r>
              <a:rPr lang="fr-CA" sz="1800">
                <a:effectLst/>
                <a:latin typeface="Avenir Next LT Pro" panose="020B0504020202020204" pitchFamily="34" charset="0"/>
                <a:ea typeface="Calibri" panose="020F0502020204030204" pitchFamily="34" charset="0"/>
                <a:cs typeface="Times New Roman" panose="02020603050405020304" pitchFamily="18" charset="0"/>
              </a:rPr>
              <a:t>), Conduite du changement : concepts clés: 60 ans de pratiques héritées des auteurs fondateurs (pp. 147-155). Paris: Dunod. </a:t>
            </a:r>
            <a:r>
              <a:rPr lang="fr-CA" sz="1800" u="sng">
                <a:solidFill>
                  <a:schemeClr val="accent2"/>
                </a:solidFill>
                <a:effectLst/>
                <a:latin typeface="Avenir Next LT Pro" panose="020B0504020202020204" pitchFamily="34" charset="0"/>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https://doi-org.acces.bibl.ulaval.ca/10.3917/dunod.autis.2018.01.0147</a:t>
            </a:r>
            <a:endParaRPr lang="fr-CA" sz="1800" u="sng">
              <a:solidFill>
                <a:schemeClr val="accent2"/>
              </a:solidFill>
              <a:effectLst/>
              <a:latin typeface="Avenir Next LT Pro" panose="020B0504020202020204" pitchFamily="34" charset="0"/>
              <a:ea typeface="Calibri" panose="020F0502020204030204" pitchFamily="34" charset="0"/>
              <a:cs typeface="Times New Roman" panose="02020603050405020304" pitchFamily="18" charset="0"/>
            </a:endParaRPr>
          </a:p>
          <a:p>
            <a:pPr marL="342900" indent="-342900">
              <a:buFont typeface="Symbol" panose="05050102010706020507" pitchFamily="18" charset="2"/>
              <a:buChar char=""/>
            </a:pPr>
            <a:r>
              <a:rPr lang="fr-CA" sz="1800" err="1">
                <a:effectLst/>
                <a:latin typeface="Aptos" panose="020B0004020202020204" pitchFamily="34" charset="0"/>
                <a:ea typeface="Calibri" panose="020F0502020204030204" pitchFamily="34" charset="0"/>
                <a:cs typeface="Times New Roman" panose="02020603050405020304" pitchFamily="18" charset="0"/>
              </a:rPr>
              <a:t>Autissier</a:t>
            </a:r>
            <a:r>
              <a:rPr lang="fr-CA" sz="1800">
                <a:effectLst/>
                <a:latin typeface="Aptos" panose="020B0004020202020204" pitchFamily="34" charset="0"/>
                <a:ea typeface="Calibri" panose="020F0502020204030204" pitchFamily="34" charset="0"/>
                <a:cs typeface="Times New Roman" panose="02020603050405020304" pitchFamily="18" charset="0"/>
              </a:rPr>
              <a:t>, D., </a:t>
            </a:r>
            <a:r>
              <a:rPr lang="fr-CA" sz="1800" err="1">
                <a:effectLst/>
                <a:latin typeface="Aptos" panose="020B0004020202020204" pitchFamily="34" charset="0"/>
                <a:ea typeface="Calibri" panose="020F0502020204030204" pitchFamily="34" charset="0"/>
                <a:cs typeface="Times New Roman" panose="02020603050405020304" pitchFamily="18" charset="0"/>
              </a:rPr>
              <a:t>Vandangeon-Derumez</a:t>
            </a:r>
            <a:r>
              <a:rPr lang="fr-CA" sz="1800">
                <a:effectLst/>
                <a:latin typeface="Aptos" panose="020B0004020202020204" pitchFamily="34" charset="0"/>
                <a:ea typeface="Calibri" panose="020F0502020204030204" pitchFamily="34" charset="0"/>
                <a:cs typeface="Times New Roman" panose="02020603050405020304" pitchFamily="18" charset="0"/>
              </a:rPr>
              <a:t>, I. et Vas, A. (2018b). Chapitre 19. Céline </a:t>
            </a:r>
            <a:r>
              <a:rPr lang="fr-CA" sz="1800" err="1">
                <a:effectLst/>
                <a:latin typeface="Aptos" panose="020B0004020202020204" pitchFamily="34" charset="0"/>
                <a:ea typeface="Calibri" panose="020F0502020204030204" pitchFamily="34" charset="0"/>
                <a:cs typeface="Times New Roman" panose="02020603050405020304" pitchFamily="18" charset="0"/>
              </a:rPr>
              <a:t>Bareil</a:t>
            </a:r>
            <a:r>
              <a:rPr lang="fr-CA" sz="1800">
                <a:effectLst/>
                <a:latin typeface="Aptos" panose="020B0004020202020204" pitchFamily="34" charset="0"/>
                <a:ea typeface="Calibri" panose="020F0502020204030204" pitchFamily="34" charset="0"/>
                <a:cs typeface="Times New Roman" panose="02020603050405020304" pitchFamily="18" charset="0"/>
              </a:rPr>
              <a:t> et André Savoie. Dans : , D. </a:t>
            </a:r>
            <a:r>
              <a:rPr lang="fr-CA" sz="1800" err="1">
                <a:effectLst/>
                <a:latin typeface="Aptos" panose="020B0004020202020204" pitchFamily="34" charset="0"/>
                <a:ea typeface="Calibri" panose="020F0502020204030204" pitchFamily="34" charset="0"/>
                <a:cs typeface="Times New Roman" panose="02020603050405020304" pitchFamily="18" charset="0"/>
              </a:rPr>
              <a:t>Autissier</a:t>
            </a:r>
            <a:r>
              <a:rPr lang="fr-CA" sz="1800">
                <a:effectLst/>
                <a:latin typeface="Aptos" panose="020B0004020202020204" pitchFamily="34" charset="0"/>
                <a:ea typeface="Calibri" panose="020F0502020204030204" pitchFamily="34" charset="0"/>
                <a:cs typeface="Times New Roman" panose="02020603050405020304" pitchFamily="18" charset="0"/>
              </a:rPr>
              <a:t>, I. </a:t>
            </a:r>
            <a:r>
              <a:rPr lang="fr-CA" sz="1800" err="1">
                <a:effectLst/>
                <a:latin typeface="Aptos" panose="020B0004020202020204" pitchFamily="34" charset="0"/>
                <a:ea typeface="Calibri" panose="020F0502020204030204" pitchFamily="34" charset="0"/>
                <a:cs typeface="Times New Roman" panose="02020603050405020304" pitchFamily="18" charset="0"/>
              </a:rPr>
              <a:t>Vandangeon-Derumez</a:t>
            </a:r>
            <a:r>
              <a:rPr lang="fr-CA" sz="1800">
                <a:effectLst/>
                <a:latin typeface="Aptos" panose="020B0004020202020204" pitchFamily="34" charset="0"/>
                <a:ea typeface="Calibri" panose="020F0502020204030204" pitchFamily="34" charset="0"/>
                <a:cs typeface="Times New Roman" panose="02020603050405020304" pitchFamily="18" charset="0"/>
              </a:rPr>
              <a:t> et A. Vas (</a:t>
            </a:r>
            <a:r>
              <a:rPr lang="fr-CA" sz="1800" err="1">
                <a:effectLst/>
                <a:latin typeface="Aptos" panose="020B0004020202020204" pitchFamily="34" charset="0"/>
                <a:ea typeface="Calibri" panose="020F0502020204030204" pitchFamily="34" charset="0"/>
                <a:cs typeface="Times New Roman" panose="02020603050405020304" pitchFamily="18" charset="0"/>
              </a:rPr>
              <a:t>Dir</a:t>
            </a:r>
            <a:r>
              <a:rPr lang="fr-CA" sz="1800">
                <a:effectLst/>
                <a:latin typeface="Aptos" panose="020B0004020202020204" pitchFamily="34" charset="0"/>
                <a:ea typeface="Calibri" panose="020F0502020204030204" pitchFamily="34" charset="0"/>
                <a:cs typeface="Times New Roman" panose="02020603050405020304" pitchFamily="18" charset="0"/>
              </a:rPr>
              <a:t>), Conduite du changement : concepts clés: 60 ans de pratiques héritées des auteurs fondateurs (pp. 187-195). Dunod. </a:t>
            </a:r>
            <a:r>
              <a:rPr lang="fr-CA" sz="1800" u="sng">
                <a:solidFill>
                  <a:schemeClr val="accent2"/>
                </a:solidFill>
                <a:effectLst/>
                <a:latin typeface="Aptos" panose="020B000402020202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https://doi-org.acces.bibl.ulaval.ca/10.3917/dunod.autis.2018.01.0187</a:t>
            </a:r>
            <a:endParaRPr lang="fr-CA" sz="1800">
              <a:solidFill>
                <a:schemeClr val="accent2"/>
              </a:solidFill>
              <a:effectLst/>
              <a:latin typeface="Avenir Next LT Pro" panose="020B050402020202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fr-CA" sz="1800">
                <a:effectLst/>
                <a:latin typeface="Avenir Next LT Pro" panose="020B0504020202020204" pitchFamily="34" charset="0"/>
              </a:rPr>
              <a:t>Bandura, A. (1993), </a:t>
            </a:r>
            <a:r>
              <a:rPr lang="fr-CA" sz="1800" err="1">
                <a:effectLst/>
                <a:latin typeface="Avenir Next LT Pro" panose="020B0504020202020204" pitchFamily="34" charset="0"/>
              </a:rPr>
              <a:t>Perceived</a:t>
            </a:r>
            <a:r>
              <a:rPr lang="fr-CA" sz="1800">
                <a:effectLst/>
                <a:latin typeface="Avenir Next LT Pro" panose="020B0504020202020204" pitchFamily="34" charset="0"/>
              </a:rPr>
              <a:t> Self-</a:t>
            </a:r>
            <a:r>
              <a:rPr lang="fr-CA" sz="1800" err="1">
                <a:effectLst/>
                <a:latin typeface="Avenir Next LT Pro" panose="020B0504020202020204" pitchFamily="34" charset="0"/>
              </a:rPr>
              <a:t>Efficacy</a:t>
            </a:r>
            <a:r>
              <a:rPr lang="fr-CA" sz="1800">
                <a:effectLst/>
                <a:latin typeface="Avenir Next LT Pro" panose="020B0504020202020204" pitchFamily="34" charset="0"/>
              </a:rPr>
              <a:t> in Cognitive </a:t>
            </a:r>
            <a:r>
              <a:rPr lang="fr-CA" sz="1800" err="1">
                <a:effectLst/>
                <a:latin typeface="Avenir Next LT Pro" panose="020B0504020202020204" pitchFamily="34" charset="0"/>
              </a:rPr>
              <a:t>Development</a:t>
            </a:r>
            <a:r>
              <a:rPr lang="fr-CA" sz="1800">
                <a:effectLst/>
                <a:latin typeface="Avenir Next LT Pro" panose="020B0504020202020204" pitchFamily="34" charset="0"/>
              </a:rPr>
              <a:t> and </a:t>
            </a:r>
            <a:r>
              <a:rPr lang="fr-CA" sz="1800" err="1">
                <a:effectLst/>
                <a:latin typeface="Avenir Next LT Pro" panose="020B0504020202020204" pitchFamily="34" charset="0"/>
              </a:rPr>
              <a:t>Functioning</a:t>
            </a:r>
            <a:r>
              <a:rPr lang="fr-CA" sz="1800">
                <a:effectLst/>
                <a:latin typeface="Avenir Next LT Pro" panose="020B0504020202020204" pitchFamily="34" charset="0"/>
              </a:rPr>
              <a:t>,</a:t>
            </a:r>
            <a:r>
              <a:rPr lang="fr-CA" sz="1800" i="1">
                <a:effectLst/>
                <a:latin typeface="Avenir Next LT Pro" panose="020B0504020202020204" pitchFamily="34" charset="0"/>
              </a:rPr>
              <a:t> </a:t>
            </a:r>
            <a:r>
              <a:rPr lang="fr-CA" sz="1800" i="1" err="1">
                <a:effectLst/>
                <a:latin typeface="Avenir Next LT Pro" panose="020B0504020202020204" pitchFamily="34" charset="0"/>
              </a:rPr>
              <a:t>Educational</a:t>
            </a:r>
            <a:r>
              <a:rPr lang="fr-CA" sz="1800" i="1">
                <a:effectLst/>
                <a:latin typeface="Avenir Next LT Pro" panose="020B0504020202020204" pitchFamily="34" charset="0"/>
              </a:rPr>
              <a:t> </a:t>
            </a:r>
            <a:r>
              <a:rPr lang="fr-CA" sz="1800" i="1" err="1">
                <a:effectLst/>
                <a:latin typeface="Avenir Next LT Pro" panose="020B0504020202020204" pitchFamily="34" charset="0"/>
              </a:rPr>
              <a:t>Psychologist</a:t>
            </a:r>
            <a:r>
              <a:rPr lang="fr-CA" sz="1800">
                <a:effectLst/>
                <a:latin typeface="Avenir Next LT Pro" panose="020B0504020202020204" pitchFamily="34" charset="0"/>
              </a:rPr>
              <a:t>, </a:t>
            </a:r>
            <a:r>
              <a:rPr lang="fr-CA" sz="1800" i="1">
                <a:effectLst/>
                <a:latin typeface="Avenir Next LT Pro" panose="020B0504020202020204" pitchFamily="34" charset="0"/>
              </a:rPr>
              <a:t>28</a:t>
            </a:r>
            <a:r>
              <a:rPr lang="fr-CA" sz="1800">
                <a:effectLst/>
                <a:latin typeface="Avenir Next LT Pro" panose="020B0504020202020204" pitchFamily="34" charset="0"/>
              </a:rPr>
              <a:t>, 117-148.</a:t>
            </a:r>
          </a:p>
          <a:p>
            <a:pPr marL="342900" lvl="0" indent="-342900">
              <a:buFont typeface="Symbol" panose="05050102010706020507" pitchFamily="18" charset="2"/>
              <a:buChar char=""/>
            </a:pPr>
            <a:r>
              <a:rPr lang="fr-CA" sz="1800">
                <a:effectLst/>
                <a:latin typeface="Avenir Next LT Pro" panose="020B0504020202020204" pitchFamily="34" charset="0"/>
              </a:rPr>
              <a:t>Bellet, P., Vendeville, N., et Metz, S. M.-V. (2019). Les effets du travail de groupe sur les sentiments d’efficacité personnelle et collective en contexte d’apprentissage. </a:t>
            </a:r>
            <a:r>
              <a:rPr lang="fr-CA" sz="1800" i="1">
                <a:effectLst/>
                <a:latin typeface="Avenir Next LT Pro" panose="020B0504020202020204" pitchFamily="34" charset="0"/>
              </a:rPr>
              <a:t>Canadian Journal of </a:t>
            </a:r>
            <a:r>
              <a:rPr lang="fr-CA" sz="1800" i="1" err="1">
                <a:effectLst/>
                <a:latin typeface="Avenir Next LT Pro" panose="020B0504020202020204" pitchFamily="34" charset="0"/>
              </a:rPr>
              <a:t>Education</a:t>
            </a:r>
            <a:r>
              <a:rPr lang="fr-CA" sz="1800" i="1">
                <a:effectLst/>
                <a:latin typeface="Avenir Next LT Pro" panose="020B0504020202020204" pitchFamily="34" charset="0"/>
              </a:rPr>
              <a:t> / Revue Canadienne de l’éducation</a:t>
            </a:r>
            <a:r>
              <a:rPr lang="fr-CA" sz="1800">
                <a:effectLst/>
                <a:latin typeface="Avenir Next LT Pro" panose="020B0504020202020204" pitchFamily="34" charset="0"/>
              </a:rPr>
              <a:t>, </a:t>
            </a:r>
            <a:r>
              <a:rPr lang="fr-CA" sz="1800" i="1">
                <a:effectLst/>
                <a:latin typeface="Avenir Next LT Pro" panose="020B0504020202020204" pitchFamily="34" charset="0"/>
              </a:rPr>
              <a:t>42</a:t>
            </a:r>
            <a:r>
              <a:rPr lang="fr-CA" sz="1800">
                <a:effectLst/>
                <a:latin typeface="Avenir Next LT Pro" panose="020B0504020202020204" pitchFamily="34" charset="0"/>
              </a:rPr>
              <a:t>(4), 992–1021. </a:t>
            </a:r>
            <a:r>
              <a:rPr lang="fr-CA" sz="1800">
                <a:solidFill>
                  <a:schemeClr val="accent2"/>
                </a:solidFill>
                <a:effectLst/>
                <a:latin typeface="Avenir Next LT Pro" panose="020B0504020202020204" pitchFamily="34" charset="0"/>
                <a:hlinkClick r:id="rId4">
                  <a:extLst>
                    <a:ext uri="{A12FA001-AC4F-418D-AE19-62706E023703}">
                      <ahyp:hlinkClr xmlns:ahyp="http://schemas.microsoft.com/office/drawing/2018/hyperlinkcolor" val="tx"/>
                    </a:ext>
                  </a:extLst>
                </a:hlinkClick>
              </a:rPr>
              <a:t>https://www.jstor.org/stable/26954665</a:t>
            </a:r>
            <a:endParaRPr lang="fr-CA" sz="1800">
              <a:solidFill>
                <a:schemeClr val="accent2"/>
              </a:solidFill>
              <a:effectLst/>
              <a:latin typeface="Avenir Next LT Pro" panose="020B0504020202020204" pitchFamily="34" charset="0"/>
            </a:endParaRPr>
          </a:p>
          <a:p>
            <a:pPr marL="342900" lvl="0" indent="-342900">
              <a:buFont typeface="Symbol" panose="05050102010706020507" pitchFamily="18" charset="2"/>
              <a:buChar char=""/>
            </a:pPr>
            <a:r>
              <a:rPr lang="fr-CA" sz="1800">
                <a:effectLst/>
                <a:latin typeface="Avenir Next LT Pro" panose="020B0504020202020204" pitchFamily="34" charset="0"/>
              </a:rPr>
              <a:t>Buton, F. (2005). Influence des processus socio-cognitifs sur la performance en situation de groupe : une approche situationnelle et longitudinale en sports collectifs. [thèse de doctorat] Paris-sud xi. </a:t>
            </a:r>
            <a:r>
              <a:rPr lang="fr-CA" sz="1800">
                <a:solidFill>
                  <a:schemeClr val="accent2"/>
                </a:solidFill>
                <a:effectLst/>
                <a:latin typeface="Avenir Next LT Pro" panose="020B0504020202020204" pitchFamily="34" charset="0"/>
                <a:hlinkClick r:id="rId5">
                  <a:extLst>
                    <a:ext uri="{A12FA001-AC4F-418D-AE19-62706E023703}">
                      <ahyp:hlinkClr xmlns:ahyp="http://schemas.microsoft.com/office/drawing/2018/hyperlinkcolor" val="tx"/>
                    </a:ext>
                  </a:extLst>
                </a:hlinkClick>
              </a:rPr>
              <a:t>http://www.u-psud.fr/</a:t>
            </a:r>
            <a:r>
              <a:rPr lang="fr-CA" sz="1800" err="1">
                <a:solidFill>
                  <a:schemeClr val="accent2"/>
                </a:solidFill>
                <a:effectLst/>
                <a:latin typeface="Avenir Next LT Pro" panose="020B0504020202020204" pitchFamily="34" charset="0"/>
                <a:hlinkClick r:id="rId5">
                  <a:extLst>
                    <a:ext uri="{A12FA001-AC4F-418D-AE19-62706E023703}">
                      <ahyp:hlinkClr xmlns:ahyp="http://schemas.microsoft.com/office/drawing/2018/hyperlinkcolor" val="tx"/>
                    </a:ext>
                  </a:extLst>
                </a:hlinkClick>
              </a:rPr>
              <a:t>StapsBib.nsf</a:t>
            </a:r>
            <a:r>
              <a:rPr lang="fr-CA" sz="1800">
                <a:solidFill>
                  <a:schemeClr val="accent2"/>
                </a:solidFill>
                <a:effectLst/>
                <a:latin typeface="Avenir Next LT Pro" panose="020B0504020202020204" pitchFamily="34" charset="0"/>
                <a:hlinkClick r:id="rId5">
                  <a:extLst>
                    <a:ext uri="{A12FA001-AC4F-418D-AE19-62706E023703}">
                      <ahyp:hlinkClr xmlns:ahyp="http://schemas.microsoft.com/office/drawing/2018/hyperlinkcolor" val="tx"/>
                    </a:ext>
                  </a:extLst>
                </a:hlinkClick>
              </a:rPr>
              <a:t>/5...</a:t>
            </a:r>
            <a:endParaRPr lang="fr-CA" sz="1800">
              <a:solidFill>
                <a:schemeClr val="accent2"/>
              </a:solidFill>
              <a:effectLst/>
              <a:latin typeface="Avenir Next LT Pro" panose="020B0504020202020204" pitchFamily="34" charset="0"/>
            </a:endParaRPr>
          </a:p>
          <a:p>
            <a:pPr marL="342900" indent="-342900">
              <a:buFont typeface="Symbol" panose="05050102010706020507" pitchFamily="18" charset="2"/>
              <a:buChar char=""/>
            </a:pPr>
            <a:r>
              <a:rPr lang="fr-CA" sz="1800">
                <a:effectLst/>
                <a:latin typeface="Avenir Next LT Pro" panose="020B0504020202020204" pitchFamily="34" charset="0"/>
                <a:ea typeface="Calibri" panose="020F0502020204030204" pitchFamily="34" charset="0"/>
                <a:cs typeface="Times New Roman" panose="02020603050405020304" pitchFamily="18" charset="0"/>
              </a:rPr>
              <a:t>Duclos, A.-M. (2017). Modèles de changement et grands courants </a:t>
            </a:r>
            <a:r>
              <a:rPr lang="fr-CA" sz="1800" err="1">
                <a:effectLst/>
                <a:latin typeface="Avenir Next LT Pro" panose="020B0504020202020204" pitchFamily="34" charset="0"/>
                <a:ea typeface="Calibri" panose="020F0502020204030204" pitchFamily="34" charset="0"/>
                <a:cs typeface="Times New Roman" panose="02020603050405020304" pitchFamily="18" charset="0"/>
              </a:rPr>
              <a:t>organisationels</a:t>
            </a:r>
            <a:r>
              <a:rPr lang="fr-CA" sz="1800">
                <a:effectLst/>
                <a:latin typeface="Avenir Next LT Pro" panose="020B0504020202020204" pitchFamily="34" charset="0"/>
                <a:ea typeface="Calibri" panose="020F0502020204030204" pitchFamily="34" charset="0"/>
                <a:cs typeface="Times New Roman" panose="02020603050405020304" pitchFamily="18" charset="0"/>
              </a:rPr>
              <a:t> en éducation : une analyse critique. Horizon sociologique, Été(4), 1-19. </a:t>
            </a:r>
            <a:r>
              <a:rPr lang="fr-CA" sz="1800" u="sng">
                <a:solidFill>
                  <a:schemeClr val="accent2"/>
                </a:solidFill>
                <a:effectLst/>
                <a:latin typeface="Avenir Next LT Pro" panose="020B0504020202020204" pitchFamily="34" charset="0"/>
                <a:ea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https://www.academia.edu/33611171/Mod%C3%A8les_de_changement_et_grands_courants_organisationnels_en_%C3%A9ducation_une_analyse_critique</a:t>
            </a:r>
            <a:endParaRPr lang="fr-CA" sz="1800" u="sng">
              <a:solidFill>
                <a:schemeClr val="accent2"/>
              </a:solidFill>
              <a:effectLst/>
              <a:latin typeface="Avenir Next LT Pro" panose="020B050402020202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endParaRPr lang="fr-CA" sz="1800">
              <a:solidFill>
                <a:srgbClr val="FF5900"/>
              </a:solidFill>
              <a:effectLst/>
              <a:latin typeface="Avenir Next LT Pro" panose="020B0504020202020204" pitchFamily="34" charset="0"/>
            </a:endParaRPr>
          </a:p>
          <a:p>
            <a:pPr>
              <a:lnSpc>
                <a:spcPct val="100000"/>
              </a:lnSpc>
              <a:spcBef>
                <a:spcPts val="0"/>
              </a:spcBef>
            </a:pPr>
            <a:endParaRPr lang="fr-CA" sz="1800">
              <a:solidFill>
                <a:srgbClr val="DCA10D"/>
              </a:solidFill>
              <a:latin typeface="Avenir Next LT Pro" panose="020B0504020202020204" pitchFamily="34" charset="0"/>
            </a:endParaRPr>
          </a:p>
          <a:p>
            <a:pPr marL="342900" lvl="0" indent="-342900">
              <a:buFont typeface="Symbol" panose="05050102010706020507" pitchFamily="18" charset="2"/>
              <a:buChar char=""/>
            </a:pPr>
            <a:endParaRPr lang="fr-CA" sz="1800">
              <a:effectLst/>
              <a:latin typeface="Avenir Next LT Pro" panose="020B050402020202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endParaRPr lang="fr-CA" sz="1800">
              <a:effectLst/>
              <a:latin typeface="Avenir Next LT Pro" panose="020B05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86499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A538FC7-43AC-A464-B0F1-28B93B36D9C3}"/>
              </a:ext>
            </a:extLst>
          </p:cNvPr>
          <p:cNvSpPr>
            <a:spLocks noGrp="1"/>
          </p:cNvSpPr>
          <p:nvPr>
            <p:ph idx="1"/>
          </p:nvPr>
        </p:nvSpPr>
        <p:spPr>
          <a:xfrm>
            <a:off x="926769" y="348204"/>
            <a:ext cx="10515600" cy="4624387"/>
          </a:xfrm>
        </p:spPr>
        <p:txBody>
          <a:bodyPr>
            <a:noAutofit/>
          </a:bodyPr>
          <a:lstStyle/>
          <a:p>
            <a:pPr marL="342900" indent="-342900">
              <a:buFont typeface="Symbol" panose="05050102010706020507" pitchFamily="18" charset="2"/>
              <a:buChar char=""/>
            </a:pPr>
            <a:r>
              <a:rPr lang="fr-CA" sz="1800">
                <a:effectLst/>
                <a:latin typeface="Aptos" panose="020B0004020202020204" pitchFamily="34" charset="0"/>
                <a:ea typeface="Calibri" panose="020F0502020204030204" pitchFamily="34" charset="0"/>
                <a:cs typeface="Times New Roman" panose="02020603050405020304" pitchFamily="18" charset="0"/>
              </a:rPr>
              <a:t>Faulx, D., </a:t>
            </a:r>
            <a:r>
              <a:rPr lang="fr-CA" sz="1800" err="1">
                <a:effectLst/>
                <a:latin typeface="Aptos" panose="020B0004020202020204" pitchFamily="34" charset="0"/>
                <a:ea typeface="Calibri" panose="020F0502020204030204" pitchFamily="34" charset="0"/>
                <a:cs typeface="Times New Roman" panose="02020603050405020304" pitchFamily="18" charset="0"/>
              </a:rPr>
              <a:t>Nion</a:t>
            </a:r>
            <a:r>
              <a:rPr lang="fr-CA" sz="1800">
                <a:effectLst/>
                <a:latin typeface="Aptos" panose="020B0004020202020204" pitchFamily="34" charset="0"/>
                <a:ea typeface="Calibri" panose="020F0502020204030204" pitchFamily="34" charset="0"/>
                <a:cs typeface="Times New Roman" panose="02020603050405020304" pitchFamily="18" charset="0"/>
              </a:rPr>
              <a:t>, C., </a:t>
            </a:r>
            <a:r>
              <a:rPr lang="fr-CA" sz="1800" err="1">
                <a:effectLst/>
                <a:latin typeface="Aptos" panose="020B0004020202020204" pitchFamily="34" charset="0"/>
                <a:ea typeface="Calibri" panose="020F0502020204030204" pitchFamily="34" charset="0"/>
                <a:cs typeface="Times New Roman" panose="02020603050405020304" pitchFamily="18" charset="0"/>
              </a:rPr>
              <a:t>Collière</a:t>
            </a:r>
            <a:r>
              <a:rPr lang="fr-CA" sz="1800">
                <a:effectLst/>
                <a:latin typeface="Aptos" panose="020B0004020202020204" pitchFamily="34" charset="0"/>
                <a:ea typeface="Calibri" panose="020F0502020204030204" pitchFamily="34" charset="0"/>
                <a:cs typeface="Times New Roman" panose="02020603050405020304" pitchFamily="18" charset="0"/>
              </a:rPr>
              <a:t>, P. &amp; </a:t>
            </a:r>
            <a:r>
              <a:rPr lang="fr-CA" sz="1800" err="1">
                <a:effectLst/>
                <a:latin typeface="Aptos" panose="020B0004020202020204" pitchFamily="34" charset="0"/>
                <a:ea typeface="Calibri" panose="020F0502020204030204" pitchFamily="34" charset="0"/>
                <a:cs typeface="Times New Roman" panose="02020603050405020304" pitchFamily="18" charset="0"/>
              </a:rPr>
              <a:t>Capoen</a:t>
            </a:r>
            <a:r>
              <a:rPr lang="fr-CA" sz="1800">
                <a:effectLst/>
                <a:latin typeface="Aptos" panose="020B0004020202020204" pitchFamily="34" charset="0"/>
                <a:ea typeface="Calibri" panose="020F0502020204030204" pitchFamily="34" charset="0"/>
                <a:cs typeface="Times New Roman" panose="02020603050405020304" pitchFamily="18" charset="0"/>
              </a:rPr>
              <a:t>, E. (2019). Mettre en œuvre des actions de formation et de changement : une relecture contemporaine de Kurt Lewin dans le contexte de l’agroécologie. Les Cahiers Internationaux de Psychologie Sociale, 121-122, 25-44. </a:t>
            </a:r>
            <a:r>
              <a:rPr lang="fr-CA" sz="1800" u="sng">
                <a:solidFill>
                  <a:schemeClr val="accent2"/>
                </a:solidFill>
                <a:effectLst/>
                <a:latin typeface="Aptos" panose="020B0004020202020204" pitchFamily="34" charset="0"/>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https://doi.org/10.3917/cips.121.0025</a:t>
            </a:r>
            <a:endParaRPr lang="fr-CA" sz="1800" u="sng">
              <a:solidFill>
                <a:schemeClr val="accent2"/>
              </a:solidFill>
              <a:effectLst/>
              <a:latin typeface="Aptos" panose="020B0004020202020204" pitchFamily="34" charset="0"/>
              <a:ea typeface="Calibri" panose="020F0502020204030204" pitchFamily="34" charset="0"/>
              <a:cs typeface="Times New Roman" panose="02020603050405020304" pitchFamily="18" charset="0"/>
            </a:endParaRPr>
          </a:p>
          <a:p>
            <a:pPr marL="342900" indent="-342900">
              <a:buFont typeface="Symbol" panose="05050102010706020507" pitchFamily="18" charset="2"/>
              <a:buChar char=""/>
            </a:pPr>
            <a:r>
              <a:rPr lang="fr-CA" sz="1700" b="0" i="0">
                <a:effectLst/>
                <a:latin typeface="Avenir Next LT Pro" panose="020B0504020202020204" pitchFamily="34" charset="0"/>
              </a:rPr>
              <a:t>Godin, J., Lapointe, C., Langlois, L. &amp; St-Germain, M. (2004). Le leadership éducationnel en milieu francophone minoritaire : un regard inédit sur une réalité méconnue. </a:t>
            </a:r>
            <a:r>
              <a:rPr lang="fr-CA" sz="1700" b="0" i="1">
                <a:effectLst/>
                <a:latin typeface="Avenir Next LT Pro" panose="020B0504020202020204" pitchFamily="34" charset="0"/>
              </a:rPr>
              <a:t>Francophonies d'Amérique</a:t>
            </a:r>
            <a:r>
              <a:rPr lang="fr-CA" sz="1700" b="0" i="0">
                <a:effectLst/>
                <a:latin typeface="Avenir Next LT Pro" panose="020B0504020202020204" pitchFamily="34" charset="0"/>
              </a:rPr>
              <a:t>, (18), 63–76. </a:t>
            </a:r>
            <a:r>
              <a:rPr lang="fr-CA" sz="1700" b="0" i="0">
                <a:solidFill>
                  <a:schemeClr val="accent2"/>
                </a:solidFill>
                <a:effectLst/>
                <a:latin typeface="Avenir Next LT Pro" panose="020B0504020202020204" pitchFamily="34" charset="0"/>
                <a:hlinkClick r:id="rId3">
                  <a:extLst>
                    <a:ext uri="{A12FA001-AC4F-418D-AE19-62706E023703}">
                      <ahyp:hlinkClr xmlns:ahyp="http://schemas.microsoft.com/office/drawing/2018/hyperlinkcolor" val="tx"/>
                    </a:ext>
                  </a:extLst>
                </a:hlinkClick>
              </a:rPr>
              <a:t>https://doi.org/10.7202/1005350ar</a:t>
            </a:r>
            <a:endParaRPr lang="fr-CA" sz="1700" b="0" i="0">
              <a:solidFill>
                <a:schemeClr val="accent2"/>
              </a:solidFill>
              <a:effectLst/>
              <a:latin typeface="Avenir Next LT Pro" panose="020B0504020202020204" pitchFamily="34" charset="0"/>
            </a:endParaRPr>
          </a:p>
          <a:p>
            <a:pPr marL="342900" indent="-342900">
              <a:buFont typeface="Symbol" panose="05050102010706020507" pitchFamily="18" charset="2"/>
              <a:buChar char=""/>
            </a:pPr>
            <a:r>
              <a:rPr lang="fr-CA" sz="1800">
                <a:effectLst/>
                <a:latin typeface="Aptos" panose="020B0004020202020204" pitchFamily="34" charset="0"/>
                <a:ea typeface="Calibri" panose="020F0502020204030204" pitchFamily="34" charset="0"/>
                <a:cs typeface="Times New Roman" panose="02020603050405020304" pitchFamily="18" charset="0"/>
              </a:rPr>
              <a:t>Lafortune, L. (2006). Accompagnement-recherche-formation d’un changement en éducation: un processus exigeant une démarche de pratique réflexive. Formation et pratiques d’enseignement en questions (5), 187-202. </a:t>
            </a:r>
            <a:r>
              <a:rPr lang="fr-CA" sz="1800" u="sng">
                <a:solidFill>
                  <a:schemeClr val="accent2"/>
                </a:solidFill>
                <a:effectLst/>
                <a:latin typeface="Aptos" panose="020B0004020202020204" pitchFamily="34" charset="0"/>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http://www.revuedeshep.ch/pdf/vol-5/12_lafortune.pdf</a:t>
            </a:r>
            <a:endParaRPr lang="fr-CA" sz="1700" u="sng">
              <a:solidFill>
                <a:schemeClr val="accent2"/>
              </a:solidFill>
              <a:effectLst/>
              <a:latin typeface="Avenir Next LT Pro" panose="020B0504020202020204" pitchFamily="34" charset="0"/>
              <a:ea typeface="Calibri" panose="020F0502020204030204" pitchFamily="34" charset="0"/>
              <a:cs typeface="Times New Roman" panose="02020603050405020304" pitchFamily="18" charset="0"/>
            </a:endParaRPr>
          </a:p>
          <a:p>
            <a:pPr marL="342900" indent="-342900">
              <a:buFont typeface="Symbol" panose="05050102010706020507" pitchFamily="18" charset="2"/>
              <a:buChar char=""/>
            </a:pPr>
            <a:r>
              <a:rPr lang="fr-CA" sz="1700" err="1">
                <a:effectLst/>
                <a:latin typeface="Avenir Next LT Pro" panose="020B0504020202020204" pitchFamily="34" charset="0"/>
                <a:ea typeface="Calibri" panose="020F0502020204030204" pitchFamily="34" charset="0"/>
                <a:cs typeface="Times New Roman" panose="02020603050405020304" pitchFamily="18" charset="0"/>
              </a:rPr>
              <a:t>Lardemelle</a:t>
            </a:r>
            <a:r>
              <a:rPr lang="fr-CA" sz="1700">
                <a:effectLst/>
                <a:latin typeface="Avenir Next LT Pro" panose="020B0504020202020204" pitchFamily="34" charset="0"/>
                <a:ea typeface="Calibri" panose="020F0502020204030204" pitchFamily="34" charset="0"/>
                <a:cs typeface="Times New Roman" panose="02020603050405020304" pitchFamily="18" charset="0"/>
              </a:rPr>
              <a:t> de, A. (2018). Comment piloter le changement : la courbe du changement. </a:t>
            </a:r>
            <a:r>
              <a:rPr lang="fr-CA" sz="1700" err="1">
                <a:effectLst/>
                <a:latin typeface="Avenir Next LT Pro" panose="020B0504020202020204" pitchFamily="34" charset="0"/>
                <a:ea typeface="Calibri" panose="020F0502020204030204" pitchFamily="34" charset="0"/>
                <a:cs typeface="Times New Roman" panose="02020603050405020304" pitchFamily="18" charset="0"/>
              </a:rPr>
              <a:t>Youtube</a:t>
            </a:r>
            <a:r>
              <a:rPr lang="fr-CA" sz="1700">
                <a:effectLst/>
                <a:latin typeface="Avenir Next LT Pro" panose="020B0504020202020204" pitchFamily="34" charset="0"/>
                <a:ea typeface="Calibri" panose="020F0502020204030204" pitchFamily="34" charset="0"/>
                <a:cs typeface="Times New Roman" panose="02020603050405020304" pitchFamily="18" charset="0"/>
              </a:rPr>
              <a:t> </a:t>
            </a:r>
            <a:r>
              <a:rPr lang="fr-CA" sz="1700" u="sng">
                <a:solidFill>
                  <a:schemeClr val="accent2"/>
                </a:solidFill>
                <a:effectLst/>
                <a:latin typeface="Avenir Next LT Pro" panose="020B0504020202020204" pitchFamily="34" charset="0"/>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https://youtu.be/7nK2T3NZ9Xk</a:t>
            </a:r>
            <a:endParaRPr lang="fr-CA" sz="1700" u="sng">
              <a:solidFill>
                <a:schemeClr val="accent2"/>
              </a:solidFill>
              <a:effectLst/>
              <a:latin typeface="Avenir Next LT Pro" panose="020B0504020202020204" pitchFamily="34" charset="0"/>
              <a:ea typeface="Calibri" panose="020F0502020204030204" pitchFamily="34" charset="0"/>
              <a:cs typeface="Times New Roman" panose="02020603050405020304" pitchFamily="18" charset="0"/>
            </a:endParaRPr>
          </a:p>
          <a:p>
            <a:pPr marL="342900" indent="-342900">
              <a:buFont typeface="Symbol" panose="05050102010706020507" pitchFamily="18" charset="2"/>
              <a:buChar char=""/>
            </a:pPr>
            <a:r>
              <a:rPr lang="fr-CA" sz="1800"/>
              <a:t>Le Bossé, Y. (1998). Introduction à l’intervention centrée sur le pouvoir d’agir. Cahiers de la recherche en éducation, 5(3), 349–370. </a:t>
            </a:r>
            <a:r>
              <a:rPr lang="fr-CA" sz="1800">
                <a:solidFill>
                  <a:schemeClr val="accent2"/>
                </a:solidFill>
              </a:rPr>
              <a:t>https://doi.org/10.7202/1017126ar</a:t>
            </a:r>
            <a:endParaRPr lang="fr-CA" sz="1700" u="sng">
              <a:solidFill>
                <a:schemeClr val="accent2"/>
              </a:solidFill>
              <a:latin typeface="Avenir Next LT Pro" panose="020B0504020202020204" pitchFamily="34" charset="0"/>
              <a:ea typeface="Calibri" panose="020F0502020204030204" pitchFamily="34" charset="0"/>
              <a:cs typeface="Times New Roman" panose="02020603050405020304" pitchFamily="18" charset="0"/>
            </a:endParaRPr>
          </a:p>
          <a:p>
            <a:pPr marL="342900" indent="-342900">
              <a:buFont typeface="Symbol" panose="05050102010706020507" pitchFamily="18" charset="2"/>
              <a:buChar char=""/>
            </a:pPr>
            <a:r>
              <a:rPr lang="fr-CA" sz="1700" b="0" i="0">
                <a:effectLst/>
                <a:latin typeface="Avenir Next LT Pro" panose="020B0504020202020204" pitchFamily="34" charset="0"/>
              </a:rPr>
              <a:t>Luc, É. </a:t>
            </a:r>
            <a:r>
              <a:rPr lang="fr-CA" sz="1700">
                <a:latin typeface="Avenir Next LT Pro" panose="020B0504020202020204" pitchFamily="34" charset="0"/>
              </a:rPr>
              <a:t>(2010). Chapitre 2 : </a:t>
            </a:r>
            <a:r>
              <a:rPr lang="fr-CA" sz="1700" b="0" i="0">
                <a:effectLst/>
                <a:latin typeface="Avenir Next LT Pro" panose="020B0504020202020204" pitchFamily="34" charset="0"/>
              </a:rPr>
              <a:t>Construire un sentiment d’efficacité. </a:t>
            </a:r>
            <a:r>
              <a:rPr lang="fr-CA" sz="1700" b="0" i="1">
                <a:effectLst/>
                <a:latin typeface="Avenir Next LT Pro" panose="020B0504020202020204" pitchFamily="34" charset="0"/>
              </a:rPr>
              <a:t>Le leadership partagé</a:t>
            </a:r>
            <a:r>
              <a:rPr lang="fr-CA" sz="1700" b="0" i="0">
                <a:effectLst/>
                <a:latin typeface="Avenir Next LT Pro" panose="020B0504020202020204" pitchFamily="34" charset="0"/>
              </a:rPr>
              <a:t>, Presses de l’Université de Montréal</a:t>
            </a:r>
            <a:r>
              <a:rPr lang="fr-CA" sz="1700">
                <a:latin typeface="Avenir Next LT Pro" panose="020B0504020202020204" pitchFamily="34" charset="0"/>
              </a:rPr>
              <a:t>.</a:t>
            </a:r>
            <a:r>
              <a:rPr lang="fr-CA" sz="1700" b="0" i="0">
                <a:effectLst/>
                <a:latin typeface="Avenir Next LT Pro" panose="020B0504020202020204" pitchFamily="34" charset="0"/>
              </a:rPr>
              <a:t> </a:t>
            </a:r>
            <a:r>
              <a:rPr lang="fr-CA" sz="1700" b="0" i="0">
                <a:solidFill>
                  <a:schemeClr val="accent2"/>
                </a:solidFill>
                <a:effectLst/>
                <a:latin typeface="Avenir Next LT Pro" panose="020B0504020202020204" pitchFamily="34" charset="0"/>
                <a:hlinkClick r:id="rId6">
                  <a:extLst>
                    <a:ext uri="{A12FA001-AC4F-418D-AE19-62706E023703}">
                      <ahyp:hlinkClr xmlns:ahyp="http://schemas.microsoft.com/office/drawing/2018/hyperlinkcolor" val="tx"/>
                    </a:ext>
                  </a:extLst>
                </a:hlinkClick>
              </a:rPr>
              <a:t>https://doi.org/10.4000/books.pum.6421</a:t>
            </a:r>
            <a:r>
              <a:rPr lang="fr-CA" sz="1700" b="0" i="0">
                <a:solidFill>
                  <a:schemeClr val="accent2"/>
                </a:solidFill>
                <a:effectLst/>
                <a:latin typeface="Avenir Next LT Pro" panose="020B0504020202020204" pitchFamily="34" charset="0"/>
              </a:rPr>
              <a:t>.</a:t>
            </a:r>
          </a:p>
          <a:p>
            <a:pPr marL="342900" indent="-342900">
              <a:buFont typeface="Symbol" panose="05050102010706020507" pitchFamily="18" charset="2"/>
              <a:buChar char=""/>
            </a:pPr>
            <a:r>
              <a:rPr lang="fr-CA" sz="1700">
                <a:effectLst/>
                <a:latin typeface="Avenir Next LT Pro" panose="020B0504020202020204" pitchFamily="34" charset="0"/>
              </a:rPr>
              <a:t>Maury, Y. et </a:t>
            </a:r>
            <a:r>
              <a:rPr lang="fr-CA" sz="1700" err="1">
                <a:effectLst/>
                <a:latin typeface="Avenir Next LT Pro" panose="020B0504020202020204" pitchFamily="34" charset="0"/>
              </a:rPr>
              <a:t>Hedjerassi</a:t>
            </a:r>
            <a:r>
              <a:rPr lang="fr-CA" sz="1700">
                <a:effectLst/>
                <a:latin typeface="Avenir Next LT Pro" panose="020B0504020202020204" pitchFamily="34" charset="0"/>
              </a:rPr>
              <a:t>, N. (2020). </a:t>
            </a:r>
            <a:r>
              <a:rPr lang="fr-CA" sz="1700" i="1" err="1">
                <a:effectLst/>
                <a:latin typeface="Avenir Next LT Pro" panose="020B0504020202020204" pitchFamily="34" charset="0"/>
              </a:rPr>
              <a:t>Empowerment</a:t>
            </a:r>
            <a:r>
              <a:rPr lang="fr-CA" sz="1700">
                <a:effectLst/>
                <a:latin typeface="Avenir Next LT Pro" panose="020B0504020202020204" pitchFamily="34" charset="0"/>
              </a:rPr>
              <a:t>, pouvoir d’agir en éducation: À la croisée entre théorie(s), discours et pratique(s). </a:t>
            </a:r>
            <a:r>
              <a:rPr lang="fr-CA" sz="1700" i="1">
                <a:effectLst/>
                <a:latin typeface="Avenir Next LT Pro" panose="020B0504020202020204" pitchFamily="34" charset="0"/>
              </a:rPr>
              <a:t>Spirale - Revue de recherches en éducation</a:t>
            </a:r>
            <a:r>
              <a:rPr lang="fr-CA" sz="1700">
                <a:effectLst/>
                <a:latin typeface="Avenir Next LT Pro" panose="020B0504020202020204" pitchFamily="34" charset="0"/>
              </a:rPr>
              <a:t>, </a:t>
            </a:r>
            <a:r>
              <a:rPr lang="fr-CA" sz="1700" i="1">
                <a:effectLst/>
                <a:latin typeface="Avenir Next LT Pro" panose="020B0504020202020204" pitchFamily="34" charset="0"/>
              </a:rPr>
              <a:t>66, </a:t>
            </a:r>
            <a:r>
              <a:rPr lang="fr-CA" sz="1700">
                <a:effectLst/>
                <a:latin typeface="Avenir Next LT Pro" panose="020B0504020202020204" pitchFamily="34" charset="0"/>
              </a:rPr>
              <a:t>3-13. </a:t>
            </a:r>
            <a:r>
              <a:rPr lang="fr-CA" sz="1700">
                <a:solidFill>
                  <a:schemeClr val="accent2"/>
                </a:solidFill>
                <a:effectLst/>
                <a:latin typeface="Avenir Next LT Pro" panose="020B0504020202020204" pitchFamily="34" charset="0"/>
                <a:hlinkClick r:id="rId7">
                  <a:extLst>
                    <a:ext uri="{A12FA001-AC4F-418D-AE19-62706E023703}">
                      <ahyp:hlinkClr xmlns:ahyp="http://schemas.microsoft.com/office/drawing/2018/hyperlinkcolor" val="tx"/>
                    </a:ext>
                  </a:extLst>
                </a:hlinkClick>
              </a:rPr>
              <a:t>https://doi.org/10.3917/spir.066.0003</a:t>
            </a:r>
            <a:endParaRPr lang="fr-CA" sz="1700">
              <a:solidFill>
                <a:schemeClr val="accent2"/>
              </a:solidFill>
              <a:latin typeface="Avenir Next LT Pro" panose="020B0504020202020204" pitchFamily="34" charset="0"/>
            </a:endParaRPr>
          </a:p>
          <a:p>
            <a:pPr marL="342900" indent="-342900">
              <a:buFont typeface="Symbol" panose="05050102010706020507" pitchFamily="18" charset="2"/>
              <a:buChar char=""/>
            </a:pPr>
            <a:r>
              <a:rPr lang="fr-CA" sz="1700">
                <a:effectLst/>
                <a:latin typeface="Avenir Next LT Pro" panose="020B0504020202020204" pitchFamily="34" charset="0"/>
              </a:rPr>
              <a:t>Morin, E., Therriault, G. et Bader, B. </a:t>
            </a:r>
            <a:r>
              <a:rPr lang="fr-CA" sz="1700">
                <a:latin typeface="Avenir Next LT Pro" panose="020B0504020202020204" pitchFamily="34" charset="0"/>
              </a:rPr>
              <a:t>(</a:t>
            </a:r>
            <a:r>
              <a:rPr lang="fr-CA" sz="1700">
                <a:effectLst/>
                <a:latin typeface="Avenir Next LT Pro" panose="020B0504020202020204" pitchFamily="34" charset="0"/>
              </a:rPr>
              <a:t>2019), Le développement du pouvoir agir, l’agentivité et le sentiment d’efficacité personnelle des jeunes face aux problématiques sociales et environnementales : apports conceptuels pour un agir ensemble. </a:t>
            </a:r>
            <a:r>
              <a:rPr lang="fr-CA" sz="1700" i="1">
                <a:effectLst/>
                <a:latin typeface="Avenir Next LT Pro" panose="020B0504020202020204" pitchFamily="34" charset="0"/>
              </a:rPr>
              <a:t>Éducation et socialisation, 51. </a:t>
            </a:r>
            <a:r>
              <a:rPr lang="fr-CA" sz="1700">
                <a:solidFill>
                  <a:schemeClr val="accent2"/>
                </a:solidFill>
                <a:effectLst/>
                <a:latin typeface="Avenir Next LT Pro" panose="020B0504020202020204" pitchFamily="34" charset="0"/>
                <a:hlinkClick r:id="rId8">
                  <a:extLst>
                    <a:ext uri="{A12FA001-AC4F-418D-AE19-62706E023703}">
                      <ahyp:hlinkClr xmlns:ahyp="http://schemas.microsoft.com/office/drawing/2018/hyperlinkcolor" val="tx"/>
                    </a:ext>
                  </a:extLst>
                </a:hlinkClick>
              </a:rPr>
              <a:t>https://doi.org/10.4000/edso.5821</a:t>
            </a:r>
            <a:endParaRPr lang="fr-CA" sz="1700">
              <a:solidFill>
                <a:schemeClr val="accent2"/>
              </a:solidFill>
              <a:effectLst/>
              <a:latin typeface="Avenir Next LT Pro" panose="020B0504020202020204" pitchFamily="34" charset="0"/>
            </a:endParaRPr>
          </a:p>
          <a:p>
            <a:pPr>
              <a:lnSpc>
                <a:spcPct val="100000"/>
              </a:lnSpc>
              <a:spcBef>
                <a:spcPts val="0"/>
              </a:spcBef>
            </a:pPr>
            <a:endParaRPr lang="fr-CA" sz="1700">
              <a:effectLst/>
              <a:latin typeface="Avenir Next LT Pro" panose="020B0504020202020204" pitchFamily="34" charset="0"/>
            </a:endParaRPr>
          </a:p>
          <a:p>
            <a:pPr marL="0" indent="0">
              <a:lnSpc>
                <a:spcPct val="100000"/>
              </a:lnSpc>
              <a:spcBef>
                <a:spcPts val="0"/>
              </a:spcBef>
              <a:buNone/>
            </a:pPr>
            <a:endParaRPr lang="fr-CA" sz="1700" b="0" i="0">
              <a:effectLst/>
              <a:latin typeface="Avenir Next LT Pro" panose="020B0504020202020204" pitchFamily="34" charset="0"/>
            </a:endParaRPr>
          </a:p>
        </p:txBody>
      </p:sp>
    </p:spTree>
    <p:extLst>
      <p:ext uri="{BB962C8B-B14F-4D97-AF65-F5344CB8AC3E}">
        <p14:creationId xmlns:p14="http://schemas.microsoft.com/office/powerpoint/2010/main" val="3451505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1F5C9C-69B3-6E3F-504F-74DA6D42122B}"/>
              </a:ext>
            </a:extLst>
          </p:cNvPr>
          <p:cNvSpPr>
            <a:spLocks noGrp="1"/>
          </p:cNvSpPr>
          <p:nvPr>
            <p:ph type="title"/>
          </p:nvPr>
        </p:nvSpPr>
        <p:spPr/>
        <p:txBody>
          <a:bodyPr/>
          <a:lstStyle/>
          <a:p>
            <a:pPr algn="ctr"/>
            <a:r>
              <a:rPr lang="fr-CA"/>
              <a:t>Deux parties</a:t>
            </a:r>
          </a:p>
        </p:txBody>
      </p:sp>
      <p:sp>
        <p:nvSpPr>
          <p:cNvPr id="3" name="Espace réservé du texte 2">
            <a:extLst>
              <a:ext uri="{FF2B5EF4-FFF2-40B4-BE49-F238E27FC236}">
                <a16:creationId xmlns:a16="http://schemas.microsoft.com/office/drawing/2014/main" id="{C2D53723-0B36-A0D0-BFC0-BBBA13EEDDBA}"/>
              </a:ext>
            </a:extLst>
          </p:cNvPr>
          <p:cNvSpPr>
            <a:spLocks noGrp="1"/>
          </p:cNvSpPr>
          <p:nvPr>
            <p:ph type="body" idx="1"/>
          </p:nvPr>
        </p:nvSpPr>
        <p:spPr>
          <a:xfrm>
            <a:off x="938213" y="3017044"/>
            <a:ext cx="5157787" cy="823912"/>
          </a:xfrm>
        </p:spPr>
        <p:txBody>
          <a:bodyPr/>
          <a:lstStyle/>
          <a:p>
            <a:r>
              <a:rPr lang="fr-CA" b="0">
                <a:solidFill>
                  <a:schemeClr val="accent2"/>
                </a:solidFill>
              </a:rPr>
              <a:t>Atelier 1 - personnes enseignantes</a:t>
            </a:r>
          </a:p>
        </p:txBody>
      </p:sp>
      <p:sp>
        <p:nvSpPr>
          <p:cNvPr id="4" name="Espace réservé du contenu 3">
            <a:extLst>
              <a:ext uri="{FF2B5EF4-FFF2-40B4-BE49-F238E27FC236}">
                <a16:creationId xmlns:a16="http://schemas.microsoft.com/office/drawing/2014/main" id="{1308E824-CFA5-1FBC-816B-8ABF4A1F9477}"/>
              </a:ext>
            </a:extLst>
          </p:cNvPr>
          <p:cNvSpPr>
            <a:spLocks noGrp="1"/>
          </p:cNvSpPr>
          <p:nvPr>
            <p:ph sz="half" idx="2"/>
          </p:nvPr>
        </p:nvSpPr>
        <p:spPr>
          <a:xfrm>
            <a:off x="938213" y="3840956"/>
            <a:ext cx="5157787" cy="3684588"/>
          </a:xfrm>
        </p:spPr>
        <p:txBody>
          <a:bodyPr>
            <a:normAutofit/>
          </a:bodyPr>
          <a:lstStyle/>
          <a:p>
            <a:pPr marL="0" indent="0">
              <a:buNone/>
            </a:pPr>
            <a:r>
              <a:rPr lang="fr-CA" sz="2400" kern="100" dirty="0">
                <a:solidFill>
                  <a:schemeClr val="tx1">
                    <a:lumMod val="65000"/>
                  </a:schemeClr>
                </a:solidFill>
                <a:latin typeface="Avenir Next LT Pro" panose="020B0504020202020204" pitchFamily="34" charset="0"/>
                <a:ea typeface="Avenir Next LT Pro" panose="020B0504020202020204" pitchFamily="34" charset="0"/>
                <a:cs typeface="Avenir Next LT Pro" panose="020B0504020202020204" pitchFamily="34" charset="0"/>
              </a:rPr>
              <a:t>R</a:t>
            </a:r>
            <a:r>
              <a:rPr lang="fr-CA" sz="2400" kern="100" dirty="0">
                <a:solidFill>
                  <a:schemeClr val="tx1">
                    <a:lumMod val="65000"/>
                  </a:schemeClr>
                </a:solidFill>
                <a:effectLst/>
                <a:latin typeface="Avenir Next LT Pro" panose="020B0504020202020204" pitchFamily="34" charset="0"/>
                <a:ea typeface="Avenir Next LT Pro" panose="020B0504020202020204" pitchFamily="34" charset="0"/>
                <a:cs typeface="Avenir Next LT Pro" panose="020B0504020202020204" pitchFamily="34" charset="0"/>
              </a:rPr>
              <a:t>éfléchir à la manière de contribuer au développement du pouvoir agir des personnes enseignantes dans divers contextes de transformation (innovation pédagogique, développement professionnel; actualisation de programme, etc.)</a:t>
            </a:r>
            <a:endParaRPr lang="fr-CA" sz="2400" dirty="0">
              <a:solidFill>
                <a:schemeClr val="tx1">
                  <a:lumMod val="65000"/>
                </a:schemeClr>
              </a:solidFill>
            </a:endParaRPr>
          </a:p>
        </p:txBody>
      </p:sp>
      <p:sp>
        <p:nvSpPr>
          <p:cNvPr id="5" name="Espace réservé du texte 4">
            <a:extLst>
              <a:ext uri="{FF2B5EF4-FFF2-40B4-BE49-F238E27FC236}">
                <a16:creationId xmlns:a16="http://schemas.microsoft.com/office/drawing/2014/main" id="{2B7756ED-C6AF-5B24-D91B-17F67316F5E5}"/>
              </a:ext>
            </a:extLst>
          </p:cNvPr>
          <p:cNvSpPr>
            <a:spLocks noGrp="1"/>
          </p:cNvSpPr>
          <p:nvPr>
            <p:ph type="body" sz="quarter" idx="3"/>
          </p:nvPr>
        </p:nvSpPr>
        <p:spPr>
          <a:xfrm>
            <a:off x="6270625" y="3017044"/>
            <a:ext cx="5183188" cy="823912"/>
          </a:xfrm>
        </p:spPr>
        <p:txBody>
          <a:bodyPr/>
          <a:lstStyle/>
          <a:p>
            <a:r>
              <a:rPr lang="fr-CA" b="0">
                <a:solidFill>
                  <a:schemeClr val="accent2"/>
                </a:solidFill>
              </a:rPr>
              <a:t>Atelier 2 - équipe de CP</a:t>
            </a:r>
          </a:p>
        </p:txBody>
      </p:sp>
      <p:sp>
        <p:nvSpPr>
          <p:cNvPr id="6" name="Espace réservé du contenu 5">
            <a:extLst>
              <a:ext uri="{FF2B5EF4-FFF2-40B4-BE49-F238E27FC236}">
                <a16:creationId xmlns:a16="http://schemas.microsoft.com/office/drawing/2014/main" id="{6BE17D26-1FA5-81EB-0603-7CF1E7E580BA}"/>
              </a:ext>
            </a:extLst>
          </p:cNvPr>
          <p:cNvSpPr>
            <a:spLocks noGrp="1"/>
          </p:cNvSpPr>
          <p:nvPr>
            <p:ph sz="quarter" idx="4"/>
          </p:nvPr>
        </p:nvSpPr>
        <p:spPr>
          <a:xfrm>
            <a:off x="6270625" y="3840956"/>
            <a:ext cx="5183188" cy="3684588"/>
          </a:xfrm>
        </p:spPr>
        <p:txBody>
          <a:bodyPr>
            <a:normAutofit/>
          </a:bodyPr>
          <a:lstStyle/>
          <a:p>
            <a:pPr marL="0" indent="0">
              <a:buNone/>
            </a:pPr>
            <a:r>
              <a:rPr lang="fr-CA" sz="2400" kern="100">
                <a:effectLst/>
                <a:latin typeface="Avenir Next LT Pro" panose="020B0504020202020204" pitchFamily="34" charset="0"/>
                <a:ea typeface="Avenir Next LT Pro" panose="020B0504020202020204" pitchFamily="34" charset="0"/>
                <a:cs typeface="Avenir Next LT Pro" panose="020B0504020202020204" pitchFamily="34" charset="0"/>
              </a:rPr>
              <a:t>Se situer par rapport au pouvoir agir et réfléchir aux moyens de développer le pouvoir agir au sein de leur équipe et formuler des pistes d’actions en ce sens.</a:t>
            </a:r>
            <a:endParaRPr lang="fr-CA" sz="2400"/>
          </a:p>
        </p:txBody>
      </p:sp>
      <p:pic>
        <p:nvPicPr>
          <p:cNvPr id="8" name="Graphique 7" descr="Classe contour">
            <a:extLst>
              <a:ext uri="{FF2B5EF4-FFF2-40B4-BE49-F238E27FC236}">
                <a16:creationId xmlns:a16="http://schemas.microsoft.com/office/drawing/2014/main" id="{C7A07699-5140-BBFC-AEDE-F07033AEB2A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90951" y="1792917"/>
            <a:ext cx="1545651" cy="1545651"/>
          </a:xfrm>
          <a:prstGeom prst="rect">
            <a:avLst/>
          </a:prstGeom>
        </p:spPr>
      </p:pic>
      <p:pic>
        <p:nvPicPr>
          <p:cNvPr id="10" name="Graphique 9" descr="Brainstorming de groupe contour">
            <a:extLst>
              <a:ext uri="{FF2B5EF4-FFF2-40B4-BE49-F238E27FC236}">
                <a16:creationId xmlns:a16="http://schemas.microsoft.com/office/drawing/2014/main" id="{1112F829-C667-1B49-BE3F-720A7202B1D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648738" y="1883349"/>
            <a:ext cx="1545651" cy="1545651"/>
          </a:xfrm>
          <a:prstGeom prst="rect">
            <a:avLst/>
          </a:prstGeom>
        </p:spPr>
      </p:pic>
    </p:spTree>
    <p:extLst>
      <p:ext uri="{BB962C8B-B14F-4D97-AF65-F5344CB8AC3E}">
        <p14:creationId xmlns:p14="http://schemas.microsoft.com/office/powerpoint/2010/main" val="744304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 coins arrondis 15">
            <a:extLst>
              <a:ext uri="{FF2B5EF4-FFF2-40B4-BE49-F238E27FC236}">
                <a16:creationId xmlns:a16="http://schemas.microsoft.com/office/drawing/2014/main" id="{6AD630C9-63F6-D02B-CC78-1722F540C698}"/>
              </a:ext>
            </a:extLst>
          </p:cNvPr>
          <p:cNvSpPr/>
          <p:nvPr/>
        </p:nvSpPr>
        <p:spPr>
          <a:xfrm>
            <a:off x="725213" y="3847067"/>
            <a:ext cx="11151464" cy="2675088"/>
          </a:xfrm>
          <a:prstGeom prst="roundRect">
            <a:avLst/>
          </a:prstGeom>
          <a:noFill/>
          <a:ln>
            <a:solidFill>
              <a:srgbClr val="92D05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 name="Rectangle : coins arrondis 2">
            <a:extLst>
              <a:ext uri="{FF2B5EF4-FFF2-40B4-BE49-F238E27FC236}">
                <a16:creationId xmlns:a16="http://schemas.microsoft.com/office/drawing/2014/main" id="{70EFAEF1-BC00-9B50-9F46-E252C985CE09}"/>
              </a:ext>
            </a:extLst>
          </p:cNvPr>
          <p:cNvSpPr/>
          <p:nvPr/>
        </p:nvSpPr>
        <p:spPr>
          <a:xfrm>
            <a:off x="1459293" y="1347539"/>
            <a:ext cx="2844693" cy="756745"/>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a:solidFill>
                  <a:schemeClr val="tx1"/>
                </a:solidFill>
                <a:latin typeface="Avenir Next LT Pro" panose="020B0504020202020204" pitchFamily="34" charset="0"/>
              </a:rPr>
              <a:t>Possibilités d’agir</a:t>
            </a:r>
          </a:p>
          <a:p>
            <a:pPr algn="ctr"/>
            <a:r>
              <a:rPr lang="fr-CA" sz="1600">
                <a:solidFill>
                  <a:schemeClr val="tx1"/>
                </a:solidFill>
                <a:latin typeface="Avenir Next LT Pro" panose="020B0504020202020204" pitchFamily="34" charset="0"/>
              </a:rPr>
              <a:t>présentes dans la situation</a:t>
            </a:r>
          </a:p>
        </p:txBody>
      </p:sp>
      <p:sp>
        <p:nvSpPr>
          <p:cNvPr id="4" name="Rectangle : coins arrondis 3">
            <a:extLst>
              <a:ext uri="{FF2B5EF4-FFF2-40B4-BE49-F238E27FC236}">
                <a16:creationId xmlns:a16="http://schemas.microsoft.com/office/drawing/2014/main" id="{F4264E3D-4229-C86C-3C52-656A1E8CF00F}"/>
              </a:ext>
            </a:extLst>
          </p:cNvPr>
          <p:cNvSpPr/>
          <p:nvPr/>
        </p:nvSpPr>
        <p:spPr>
          <a:xfrm>
            <a:off x="7306008" y="1365934"/>
            <a:ext cx="2167099" cy="756745"/>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a:solidFill>
                  <a:schemeClr val="tx1"/>
                </a:solidFill>
                <a:latin typeface="Avenir Next LT Pro" panose="020B0504020202020204" pitchFamily="34" charset="0"/>
              </a:rPr>
              <a:t>Agentivité</a:t>
            </a:r>
            <a:br>
              <a:rPr lang="fr-CA" sz="2400">
                <a:solidFill>
                  <a:schemeClr val="tx1"/>
                </a:solidFill>
                <a:latin typeface="Avenir Next LT Pro" panose="020B0504020202020204" pitchFamily="34" charset="0"/>
              </a:rPr>
            </a:br>
            <a:r>
              <a:rPr lang="fr-CA" sz="1600">
                <a:solidFill>
                  <a:schemeClr val="tx1"/>
                </a:solidFill>
                <a:latin typeface="Avenir Next LT Pro" panose="020B0504020202020204" pitchFamily="34" charset="0"/>
              </a:rPr>
              <a:t>de la personne</a:t>
            </a:r>
            <a:endParaRPr lang="fr-CA">
              <a:solidFill>
                <a:schemeClr val="tx1"/>
              </a:solidFill>
              <a:latin typeface="Avenir Next LT Pro" panose="020B0504020202020204" pitchFamily="34" charset="0"/>
            </a:endParaRPr>
          </a:p>
        </p:txBody>
      </p:sp>
      <p:sp>
        <p:nvSpPr>
          <p:cNvPr id="5" name="Rectangle : coins arrondis 4">
            <a:extLst>
              <a:ext uri="{FF2B5EF4-FFF2-40B4-BE49-F238E27FC236}">
                <a16:creationId xmlns:a16="http://schemas.microsoft.com/office/drawing/2014/main" id="{845044E1-89FE-6BAA-F942-BACD70389888}"/>
              </a:ext>
            </a:extLst>
          </p:cNvPr>
          <p:cNvSpPr/>
          <p:nvPr/>
        </p:nvSpPr>
        <p:spPr>
          <a:xfrm>
            <a:off x="7575990" y="2577277"/>
            <a:ext cx="1897117" cy="844068"/>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1600">
                <a:solidFill>
                  <a:schemeClr val="tx1"/>
                </a:solidFill>
                <a:latin typeface="Avenir Next LT Pro" panose="020B0504020202020204" pitchFamily="34" charset="0"/>
              </a:rPr>
              <a:t>Ressources permettant de choisir</a:t>
            </a:r>
          </a:p>
        </p:txBody>
      </p:sp>
      <p:sp>
        <p:nvSpPr>
          <p:cNvPr id="9" name="Rectangle : coins arrondis 8">
            <a:extLst>
              <a:ext uri="{FF2B5EF4-FFF2-40B4-BE49-F238E27FC236}">
                <a16:creationId xmlns:a16="http://schemas.microsoft.com/office/drawing/2014/main" id="{A4234E0C-13FF-DFAC-04AD-5C36E091F40D}"/>
              </a:ext>
            </a:extLst>
          </p:cNvPr>
          <p:cNvSpPr/>
          <p:nvPr/>
        </p:nvSpPr>
        <p:spPr>
          <a:xfrm>
            <a:off x="9743089" y="2577277"/>
            <a:ext cx="1897117" cy="851724"/>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1600">
                <a:solidFill>
                  <a:schemeClr val="tx1"/>
                </a:solidFill>
                <a:latin typeface="Avenir Next LT Pro" panose="020B0504020202020204" pitchFamily="34" charset="0"/>
              </a:rPr>
              <a:t>Cohérence entre l’action et les valeurs</a:t>
            </a:r>
          </a:p>
        </p:txBody>
      </p:sp>
      <p:sp>
        <p:nvSpPr>
          <p:cNvPr id="10" name="Rectangle : coins arrondis 9">
            <a:extLst>
              <a:ext uri="{FF2B5EF4-FFF2-40B4-BE49-F238E27FC236}">
                <a16:creationId xmlns:a16="http://schemas.microsoft.com/office/drawing/2014/main" id="{81346751-F6E4-2D39-819A-DB42BD1F0019}"/>
              </a:ext>
            </a:extLst>
          </p:cNvPr>
          <p:cNvSpPr/>
          <p:nvPr/>
        </p:nvSpPr>
        <p:spPr>
          <a:xfrm>
            <a:off x="5408891" y="2577276"/>
            <a:ext cx="1897117" cy="844069"/>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1600">
                <a:solidFill>
                  <a:schemeClr val="tx1"/>
                </a:solidFill>
                <a:latin typeface="Avenir Next LT Pro" panose="020B0504020202020204" pitchFamily="34" charset="0"/>
              </a:rPr>
              <a:t>Ressources permettant d’agir</a:t>
            </a:r>
          </a:p>
        </p:txBody>
      </p:sp>
      <p:sp>
        <p:nvSpPr>
          <p:cNvPr id="11" name="Rectangle : coins arrondis 10">
            <a:extLst>
              <a:ext uri="{FF2B5EF4-FFF2-40B4-BE49-F238E27FC236}">
                <a16:creationId xmlns:a16="http://schemas.microsoft.com/office/drawing/2014/main" id="{E5453B86-0A83-990C-6C94-0B955019674F}"/>
              </a:ext>
            </a:extLst>
          </p:cNvPr>
          <p:cNvSpPr/>
          <p:nvPr/>
        </p:nvSpPr>
        <p:spPr>
          <a:xfrm>
            <a:off x="722587" y="2577276"/>
            <a:ext cx="1996306" cy="808261"/>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1600">
                <a:solidFill>
                  <a:schemeClr val="tx1"/>
                </a:solidFill>
                <a:latin typeface="Avenir Next LT Pro" panose="020B0504020202020204" pitchFamily="34" charset="0"/>
              </a:rPr>
              <a:t>Cadre de l’environnement</a:t>
            </a:r>
          </a:p>
        </p:txBody>
      </p:sp>
      <p:sp>
        <p:nvSpPr>
          <p:cNvPr id="12" name="Rectangle : coins arrondis 11">
            <a:extLst>
              <a:ext uri="{FF2B5EF4-FFF2-40B4-BE49-F238E27FC236}">
                <a16:creationId xmlns:a16="http://schemas.microsoft.com/office/drawing/2014/main" id="{8586A8C6-B934-7395-BF3C-244BB799D605}"/>
              </a:ext>
            </a:extLst>
          </p:cNvPr>
          <p:cNvSpPr/>
          <p:nvPr/>
        </p:nvSpPr>
        <p:spPr>
          <a:xfrm>
            <a:off x="3109539" y="2564913"/>
            <a:ext cx="1996306" cy="821494"/>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1600">
                <a:solidFill>
                  <a:schemeClr val="tx1"/>
                </a:solidFill>
                <a:latin typeface="Avenir Next LT Pro" panose="020B0504020202020204" pitchFamily="34" charset="0"/>
              </a:rPr>
              <a:t>Ressources de soutien </a:t>
            </a:r>
          </a:p>
        </p:txBody>
      </p:sp>
      <p:sp>
        <p:nvSpPr>
          <p:cNvPr id="13" name="Rectangle : coins arrondis 12">
            <a:extLst>
              <a:ext uri="{FF2B5EF4-FFF2-40B4-BE49-F238E27FC236}">
                <a16:creationId xmlns:a16="http://schemas.microsoft.com/office/drawing/2014/main" id="{CC783522-2990-1927-1F03-9425E15013C8}"/>
              </a:ext>
            </a:extLst>
          </p:cNvPr>
          <p:cNvSpPr/>
          <p:nvPr/>
        </p:nvSpPr>
        <p:spPr>
          <a:xfrm>
            <a:off x="1165612" y="4028529"/>
            <a:ext cx="2742196" cy="756745"/>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a:solidFill>
                  <a:schemeClr val="tx1"/>
                </a:solidFill>
                <a:latin typeface="Avenir Next LT Pro" panose="020B0504020202020204" pitchFamily="34" charset="0"/>
              </a:rPr>
              <a:t>Perception des possibilités d’agir</a:t>
            </a:r>
          </a:p>
        </p:txBody>
      </p:sp>
      <p:sp>
        <p:nvSpPr>
          <p:cNvPr id="15" name="Rectangle : coins arrondis 14">
            <a:extLst>
              <a:ext uri="{FF2B5EF4-FFF2-40B4-BE49-F238E27FC236}">
                <a16:creationId xmlns:a16="http://schemas.microsoft.com/office/drawing/2014/main" id="{0F98949D-96BA-54F6-0C89-6CAFB367DEF8}"/>
              </a:ext>
            </a:extLst>
          </p:cNvPr>
          <p:cNvSpPr/>
          <p:nvPr/>
        </p:nvSpPr>
        <p:spPr>
          <a:xfrm>
            <a:off x="9303030" y="4033611"/>
            <a:ext cx="2326668" cy="756745"/>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1600">
                <a:solidFill>
                  <a:schemeClr val="tx1"/>
                </a:solidFill>
                <a:latin typeface="Avenir Next LT Pro" panose="020B0504020202020204" pitchFamily="34" charset="0"/>
              </a:rPr>
              <a:t>Valeur accordée à l’action en fonction de ses représentations</a:t>
            </a:r>
          </a:p>
        </p:txBody>
      </p:sp>
      <p:sp>
        <p:nvSpPr>
          <p:cNvPr id="17" name="ZoneTexte 16">
            <a:extLst>
              <a:ext uri="{FF2B5EF4-FFF2-40B4-BE49-F238E27FC236}">
                <a16:creationId xmlns:a16="http://schemas.microsoft.com/office/drawing/2014/main" id="{16FD4DD3-7D0A-730C-5FD9-F77CD3D97BBB}"/>
              </a:ext>
            </a:extLst>
          </p:cNvPr>
          <p:cNvSpPr txBox="1"/>
          <p:nvPr/>
        </p:nvSpPr>
        <p:spPr>
          <a:xfrm>
            <a:off x="7766467" y="6313863"/>
            <a:ext cx="3208469" cy="400110"/>
          </a:xfrm>
          <a:prstGeom prst="rect">
            <a:avLst/>
          </a:prstGeom>
          <a:solidFill>
            <a:schemeClr val="bg1"/>
          </a:solidFill>
          <a:ln>
            <a:solidFill>
              <a:srgbClr val="92D050"/>
            </a:solidFill>
            <a:prstDash val="lgDash"/>
          </a:ln>
        </p:spPr>
        <p:txBody>
          <a:bodyPr wrap="square" rtlCol="0">
            <a:spAutoFit/>
          </a:bodyPr>
          <a:lstStyle/>
          <a:p>
            <a:r>
              <a:rPr lang="fr-CA" sz="2000">
                <a:latin typeface="Avenir Next LT Pro" panose="020B0504020202020204" pitchFamily="34" charset="0"/>
              </a:rPr>
              <a:t>Perception de la situation</a:t>
            </a:r>
          </a:p>
        </p:txBody>
      </p:sp>
      <p:sp>
        <p:nvSpPr>
          <p:cNvPr id="18" name="Rectangle : coins arrondis 17">
            <a:extLst>
              <a:ext uri="{FF2B5EF4-FFF2-40B4-BE49-F238E27FC236}">
                <a16:creationId xmlns:a16="http://schemas.microsoft.com/office/drawing/2014/main" id="{77627620-9E18-B1DD-3591-509AA6AA7DFB}"/>
              </a:ext>
            </a:extLst>
          </p:cNvPr>
          <p:cNvSpPr/>
          <p:nvPr/>
        </p:nvSpPr>
        <p:spPr>
          <a:xfrm>
            <a:off x="2037562" y="4962258"/>
            <a:ext cx="2310645" cy="620447"/>
          </a:xfrm>
          <a:prstGeom prst="roundRect">
            <a:avLst/>
          </a:prstGeom>
          <a:solidFill>
            <a:schemeClr val="bg1"/>
          </a:solidFill>
          <a:ln w="12700">
            <a:solidFill>
              <a:schemeClr val="bg1">
                <a:lumMod val="50000"/>
                <a:lumOff val="5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a:latin typeface="Avenir Next LT Pro" panose="020B0504020202020204" pitchFamily="34" charset="0"/>
              </a:rPr>
              <a:t>Sentiment de sécurité</a:t>
            </a:r>
          </a:p>
        </p:txBody>
      </p:sp>
      <p:cxnSp>
        <p:nvCxnSpPr>
          <p:cNvPr id="34" name="Connecteur : en angle 33">
            <a:extLst>
              <a:ext uri="{FF2B5EF4-FFF2-40B4-BE49-F238E27FC236}">
                <a16:creationId xmlns:a16="http://schemas.microsoft.com/office/drawing/2014/main" id="{AE192303-19CA-C79C-6125-DDA45EB1FFF9}"/>
              </a:ext>
            </a:extLst>
          </p:cNvPr>
          <p:cNvCxnSpPr>
            <a:cxnSpLocks/>
            <a:stCxn id="4" idx="2"/>
            <a:endCxn id="9" idx="0"/>
          </p:cNvCxnSpPr>
          <p:nvPr/>
        </p:nvCxnSpPr>
        <p:spPr>
          <a:xfrm rot="16200000" flipH="1">
            <a:off x="9313304" y="1198933"/>
            <a:ext cx="454598" cy="2302090"/>
          </a:xfrm>
          <a:prstGeom prst="bentConnector3">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6" name="Connecteur droit 35">
            <a:extLst>
              <a:ext uri="{FF2B5EF4-FFF2-40B4-BE49-F238E27FC236}">
                <a16:creationId xmlns:a16="http://schemas.microsoft.com/office/drawing/2014/main" id="{F569B51C-3499-E809-14C6-1C6BE5054E2A}"/>
              </a:ext>
            </a:extLst>
          </p:cNvPr>
          <p:cNvCxnSpPr>
            <a:cxnSpLocks/>
            <a:stCxn id="4" idx="2"/>
          </p:cNvCxnSpPr>
          <p:nvPr/>
        </p:nvCxnSpPr>
        <p:spPr>
          <a:xfrm>
            <a:off x="8389558" y="2122679"/>
            <a:ext cx="13465" cy="454597"/>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8" name="Connecteur : en angle 37">
            <a:extLst>
              <a:ext uri="{FF2B5EF4-FFF2-40B4-BE49-F238E27FC236}">
                <a16:creationId xmlns:a16="http://schemas.microsoft.com/office/drawing/2014/main" id="{31258DB2-507A-4404-ADF6-67942CACB5CC}"/>
              </a:ext>
            </a:extLst>
          </p:cNvPr>
          <p:cNvCxnSpPr>
            <a:cxnSpLocks/>
          </p:cNvCxnSpPr>
          <p:nvPr/>
        </p:nvCxnSpPr>
        <p:spPr>
          <a:xfrm rot="5400000">
            <a:off x="7146452" y="1324858"/>
            <a:ext cx="454597" cy="2045573"/>
          </a:xfrm>
          <a:prstGeom prst="bentConnector3">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0" name="Connecteur : en angle 39">
            <a:extLst>
              <a:ext uri="{FF2B5EF4-FFF2-40B4-BE49-F238E27FC236}">
                <a16:creationId xmlns:a16="http://schemas.microsoft.com/office/drawing/2014/main" id="{BC74E3FD-482B-1855-D30D-04935A44276D}"/>
              </a:ext>
            </a:extLst>
          </p:cNvPr>
          <p:cNvCxnSpPr>
            <a:cxnSpLocks/>
            <a:stCxn id="3" idx="2"/>
            <a:endCxn id="11" idx="0"/>
          </p:cNvCxnSpPr>
          <p:nvPr/>
        </p:nvCxnSpPr>
        <p:spPr>
          <a:xfrm rot="5400000">
            <a:off x="2064694" y="1760330"/>
            <a:ext cx="472992" cy="1160900"/>
          </a:xfrm>
          <a:prstGeom prst="bentConnector3">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2" name="Connecteur : en angle 41">
            <a:extLst>
              <a:ext uri="{FF2B5EF4-FFF2-40B4-BE49-F238E27FC236}">
                <a16:creationId xmlns:a16="http://schemas.microsoft.com/office/drawing/2014/main" id="{1E283A2B-9D99-03F0-4216-E25A5EDA42AF}"/>
              </a:ext>
            </a:extLst>
          </p:cNvPr>
          <p:cNvCxnSpPr>
            <a:cxnSpLocks/>
            <a:stCxn id="3" idx="2"/>
            <a:endCxn id="12" idx="0"/>
          </p:cNvCxnSpPr>
          <p:nvPr/>
        </p:nvCxnSpPr>
        <p:spPr>
          <a:xfrm rot="16200000" flipH="1">
            <a:off x="3264352" y="1721572"/>
            <a:ext cx="460629" cy="1226052"/>
          </a:xfrm>
          <a:prstGeom prst="bentConnector3">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8" name="Connecteur : en angle 47">
            <a:extLst>
              <a:ext uri="{FF2B5EF4-FFF2-40B4-BE49-F238E27FC236}">
                <a16:creationId xmlns:a16="http://schemas.microsoft.com/office/drawing/2014/main" id="{44B9D108-6EF7-2015-C099-07E4F51D1C9C}"/>
              </a:ext>
            </a:extLst>
          </p:cNvPr>
          <p:cNvCxnSpPr>
            <a:cxnSpLocks/>
          </p:cNvCxnSpPr>
          <p:nvPr/>
        </p:nvCxnSpPr>
        <p:spPr>
          <a:xfrm rot="5400000" flipH="1" flipV="1">
            <a:off x="3237793" y="3010829"/>
            <a:ext cx="650502" cy="1388308"/>
          </a:xfrm>
          <a:prstGeom prst="bentConnector3">
            <a:avLst>
              <a:gd name="adj1" fmla="val 50000"/>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4" name="Connecteur : en angle 53">
            <a:extLst>
              <a:ext uri="{FF2B5EF4-FFF2-40B4-BE49-F238E27FC236}">
                <a16:creationId xmlns:a16="http://schemas.microsoft.com/office/drawing/2014/main" id="{65544522-B6AA-4D9D-A000-64D7CC0AC493}"/>
              </a:ext>
            </a:extLst>
          </p:cNvPr>
          <p:cNvCxnSpPr>
            <a:cxnSpLocks/>
          </p:cNvCxnSpPr>
          <p:nvPr/>
        </p:nvCxnSpPr>
        <p:spPr>
          <a:xfrm rot="16200000" flipH="1">
            <a:off x="1992456" y="3175412"/>
            <a:ext cx="639994" cy="1116000"/>
          </a:xfrm>
          <a:prstGeom prst="bentConnector3">
            <a:avLst>
              <a:gd name="adj1" fmla="val 45574"/>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2" name="Connecteur droit avec flèche 61">
            <a:extLst>
              <a:ext uri="{FF2B5EF4-FFF2-40B4-BE49-F238E27FC236}">
                <a16:creationId xmlns:a16="http://schemas.microsoft.com/office/drawing/2014/main" id="{C9604663-F41E-8F15-553E-8CCF85CA8610}"/>
              </a:ext>
            </a:extLst>
          </p:cNvPr>
          <p:cNvCxnSpPr>
            <a:cxnSpLocks/>
            <a:stCxn id="10" idx="3"/>
            <a:endCxn id="5" idx="1"/>
          </p:cNvCxnSpPr>
          <p:nvPr/>
        </p:nvCxnSpPr>
        <p:spPr>
          <a:xfrm>
            <a:off x="7306008" y="2999311"/>
            <a:ext cx="269982" cy="0"/>
          </a:xfrm>
          <a:prstGeom prst="straightConnector1">
            <a:avLst/>
          </a:prstGeom>
          <a:ln w="28575">
            <a:solidFill>
              <a:schemeClr val="bg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3" name="Connecteur droit avec flèche 62">
            <a:extLst>
              <a:ext uri="{FF2B5EF4-FFF2-40B4-BE49-F238E27FC236}">
                <a16:creationId xmlns:a16="http://schemas.microsoft.com/office/drawing/2014/main" id="{AFE5E62E-31FB-563D-0EAD-9A1289F5C092}"/>
              </a:ext>
            </a:extLst>
          </p:cNvPr>
          <p:cNvCxnSpPr/>
          <p:nvPr/>
        </p:nvCxnSpPr>
        <p:spPr>
          <a:xfrm flipV="1">
            <a:off x="9473107" y="3100453"/>
            <a:ext cx="269982" cy="5254"/>
          </a:xfrm>
          <a:prstGeom prst="straightConnector1">
            <a:avLst/>
          </a:prstGeom>
          <a:ln w="28575">
            <a:solidFill>
              <a:schemeClr val="bg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5" name="Connecteur droit avec flèche 64">
            <a:extLst>
              <a:ext uri="{FF2B5EF4-FFF2-40B4-BE49-F238E27FC236}">
                <a16:creationId xmlns:a16="http://schemas.microsoft.com/office/drawing/2014/main" id="{F88C0238-FB65-4675-A9B9-C3F5F2498FA5}"/>
              </a:ext>
            </a:extLst>
          </p:cNvPr>
          <p:cNvCxnSpPr>
            <a:cxnSpLocks/>
          </p:cNvCxnSpPr>
          <p:nvPr/>
        </p:nvCxnSpPr>
        <p:spPr>
          <a:xfrm flipV="1">
            <a:off x="10691648" y="3448251"/>
            <a:ext cx="0" cy="560351"/>
          </a:xfrm>
          <a:prstGeom prst="straightConnector1">
            <a:avLst/>
          </a:prstGeom>
          <a:ln>
            <a:solidFill>
              <a:schemeClr val="bg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7" name="Connecteur droit avec flèche 66">
            <a:extLst>
              <a:ext uri="{FF2B5EF4-FFF2-40B4-BE49-F238E27FC236}">
                <a16:creationId xmlns:a16="http://schemas.microsoft.com/office/drawing/2014/main" id="{CD7F2A7D-05A0-FD01-4987-3AF6290F831A}"/>
              </a:ext>
            </a:extLst>
          </p:cNvPr>
          <p:cNvCxnSpPr>
            <a:cxnSpLocks/>
          </p:cNvCxnSpPr>
          <p:nvPr/>
        </p:nvCxnSpPr>
        <p:spPr>
          <a:xfrm flipV="1">
            <a:off x="7459371" y="3679762"/>
            <a:ext cx="0" cy="338259"/>
          </a:xfrm>
          <a:prstGeom prst="straightConnector1">
            <a:avLst/>
          </a:prstGeom>
          <a:ln>
            <a:solidFill>
              <a:schemeClr val="bg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Connecteur : en angle 71">
            <a:extLst>
              <a:ext uri="{FF2B5EF4-FFF2-40B4-BE49-F238E27FC236}">
                <a16:creationId xmlns:a16="http://schemas.microsoft.com/office/drawing/2014/main" id="{F1442626-9522-578C-785F-8DC769699330}"/>
              </a:ext>
            </a:extLst>
          </p:cNvPr>
          <p:cNvCxnSpPr>
            <a:cxnSpLocks/>
            <a:endCxn id="18" idx="1"/>
          </p:cNvCxnSpPr>
          <p:nvPr/>
        </p:nvCxnSpPr>
        <p:spPr>
          <a:xfrm>
            <a:off x="1250601" y="4784987"/>
            <a:ext cx="786961" cy="487495"/>
          </a:xfrm>
          <a:prstGeom prst="bentConnector3">
            <a:avLst>
              <a:gd name="adj1" fmla="val 50000"/>
            </a:avLst>
          </a:prstGeom>
          <a:ln>
            <a:solidFill>
              <a:schemeClr val="bg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 coins arrondis 18">
            <a:extLst>
              <a:ext uri="{FF2B5EF4-FFF2-40B4-BE49-F238E27FC236}">
                <a16:creationId xmlns:a16="http://schemas.microsoft.com/office/drawing/2014/main" id="{4AF8C33F-DF62-4BC6-EC63-5F2CAC55AA5A}"/>
              </a:ext>
            </a:extLst>
          </p:cNvPr>
          <p:cNvSpPr/>
          <p:nvPr/>
        </p:nvSpPr>
        <p:spPr>
          <a:xfrm>
            <a:off x="6454587" y="4033611"/>
            <a:ext cx="2521743" cy="791588"/>
          </a:xfrm>
          <a:prstGeom prst="roundRect">
            <a:avLst/>
          </a:prstGeom>
          <a:solidFill>
            <a:schemeClr val="bg1"/>
          </a:solidFill>
          <a:ln w="12700">
            <a:solidFill>
              <a:schemeClr val="bg1">
                <a:lumMod val="50000"/>
                <a:lumOff val="5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a:latin typeface="Avenir Next LT Pro" panose="020B0504020202020204" pitchFamily="34" charset="0"/>
              </a:rPr>
              <a:t>Perception de</a:t>
            </a:r>
            <a:br>
              <a:rPr lang="fr-CA">
                <a:latin typeface="Avenir Next LT Pro" panose="020B0504020202020204" pitchFamily="34" charset="0"/>
              </a:rPr>
            </a:br>
            <a:r>
              <a:rPr lang="fr-CA">
                <a:latin typeface="Avenir Next LT Pro" panose="020B0504020202020204" pitchFamily="34" charset="0"/>
              </a:rPr>
              <a:t>ses capacités </a:t>
            </a:r>
          </a:p>
        </p:txBody>
      </p:sp>
      <p:cxnSp>
        <p:nvCxnSpPr>
          <p:cNvPr id="49" name="Connecteur droit avec flèche 48">
            <a:extLst>
              <a:ext uri="{FF2B5EF4-FFF2-40B4-BE49-F238E27FC236}">
                <a16:creationId xmlns:a16="http://schemas.microsoft.com/office/drawing/2014/main" id="{F4C2581D-1D8F-1C64-D43C-C6B95B65F0F6}"/>
              </a:ext>
            </a:extLst>
          </p:cNvPr>
          <p:cNvCxnSpPr>
            <a:cxnSpLocks/>
          </p:cNvCxnSpPr>
          <p:nvPr/>
        </p:nvCxnSpPr>
        <p:spPr>
          <a:xfrm>
            <a:off x="6454588" y="3671135"/>
            <a:ext cx="2061731" cy="0"/>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 name="Connecteur droit avec flèche 51">
            <a:extLst>
              <a:ext uri="{FF2B5EF4-FFF2-40B4-BE49-F238E27FC236}">
                <a16:creationId xmlns:a16="http://schemas.microsoft.com/office/drawing/2014/main" id="{A07B3AE2-C4CD-7366-984B-1DCDB6C35CCA}"/>
              </a:ext>
            </a:extLst>
          </p:cNvPr>
          <p:cNvCxnSpPr>
            <a:cxnSpLocks/>
          </p:cNvCxnSpPr>
          <p:nvPr/>
        </p:nvCxnSpPr>
        <p:spPr>
          <a:xfrm flipV="1">
            <a:off x="8516319" y="3403346"/>
            <a:ext cx="0" cy="282600"/>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Connecteur droit avec flèche 55">
            <a:extLst>
              <a:ext uri="{FF2B5EF4-FFF2-40B4-BE49-F238E27FC236}">
                <a16:creationId xmlns:a16="http://schemas.microsoft.com/office/drawing/2014/main" id="{CF6AC04D-135F-345A-B913-429052E68FD5}"/>
              </a:ext>
            </a:extLst>
          </p:cNvPr>
          <p:cNvCxnSpPr>
            <a:cxnSpLocks/>
          </p:cNvCxnSpPr>
          <p:nvPr/>
        </p:nvCxnSpPr>
        <p:spPr>
          <a:xfrm flipV="1">
            <a:off x="6454588" y="3403348"/>
            <a:ext cx="0" cy="282600"/>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Rectangle : coins arrondis 40">
            <a:extLst>
              <a:ext uri="{FF2B5EF4-FFF2-40B4-BE49-F238E27FC236}">
                <a16:creationId xmlns:a16="http://schemas.microsoft.com/office/drawing/2014/main" id="{7231DC6B-2EFC-72EF-1EDB-6C6BE91B41B0}"/>
              </a:ext>
            </a:extLst>
          </p:cNvPr>
          <p:cNvSpPr/>
          <p:nvPr/>
        </p:nvSpPr>
        <p:spPr>
          <a:xfrm>
            <a:off x="4707324" y="4961205"/>
            <a:ext cx="2868666" cy="619337"/>
          </a:xfrm>
          <a:prstGeom prst="roundRect">
            <a:avLst/>
          </a:prstGeom>
          <a:solidFill>
            <a:schemeClr val="bg1"/>
          </a:solidFill>
          <a:ln w="12700">
            <a:solidFill>
              <a:schemeClr val="bg1">
                <a:lumMod val="50000"/>
                <a:lumOff val="5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a:latin typeface="Avenir Next LT Pro" panose="020B0504020202020204" pitchFamily="34" charset="0"/>
              </a:rPr>
              <a:t>Sentiment d’efficacité personnelle (SEP)</a:t>
            </a:r>
          </a:p>
        </p:txBody>
      </p:sp>
      <p:cxnSp>
        <p:nvCxnSpPr>
          <p:cNvPr id="46" name="Connecteur droit avec flèche 45">
            <a:extLst>
              <a:ext uri="{FF2B5EF4-FFF2-40B4-BE49-F238E27FC236}">
                <a16:creationId xmlns:a16="http://schemas.microsoft.com/office/drawing/2014/main" id="{B03A8138-E95E-F154-ADD3-9EC63DC7146D}"/>
              </a:ext>
            </a:extLst>
          </p:cNvPr>
          <p:cNvCxnSpPr>
            <a:cxnSpLocks/>
          </p:cNvCxnSpPr>
          <p:nvPr/>
        </p:nvCxnSpPr>
        <p:spPr>
          <a:xfrm flipV="1">
            <a:off x="5306459" y="4448563"/>
            <a:ext cx="0" cy="503999"/>
          </a:xfrm>
          <a:prstGeom prst="straightConnector1">
            <a:avLst/>
          </a:prstGeom>
          <a:ln>
            <a:solidFill>
              <a:schemeClr val="bg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Connecteur droit avec flèche 49">
            <a:extLst>
              <a:ext uri="{FF2B5EF4-FFF2-40B4-BE49-F238E27FC236}">
                <a16:creationId xmlns:a16="http://schemas.microsoft.com/office/drawing/2014/main" id="{00AEE468-4A7F-465C-D366-2BECBA2D6DB2}"/>
              </a:ext>
            </a:extLst>
          </p:cNvPr>
          <p:cNvCxnSpPr>
            <a:cxnSpLocks/>
          </p:cNvCxnSpPr>
          <p:nvPr/>
        </p:nvCxnSpPr>
        <p:spPr>
          <a:xfrm>
            <a:off x="3906117" y="4437061"/>
            <a:ext cx="2556000" cy="0"/>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Rectangle : coins arrondis 5">
            <a:extLst>
              <a:ext uri="{FF2B5EF4-FFF2-40B4-BE49-F238E27FC236}">
                <a16:creationId xmlns:a16="http://schemas.microsoft.com/office/drawing/2014/main" id="{0CFCEF0E-C9ED-D518-AA79-14F599099EB9}"/>
              </a:ext>
            </a:extLst>
          </p:cNvPr>
          <p:cNvSpPr/>
          <p:nvPr/>
        </p:nvSpPr>
        <p:spPr>
          <a:xfrm>
            <a:off x="3149516" y="5808525"/>
            <a:ext cx="4031567" cy="487812"/>
          </a:xfrm>
          <a:prstGeom prst="roundRect">
            <a:avLst/>
          </a:prstGeom>
          <a:solidFill>
            <a:schemeClr val="bg1"/>
          </a:solidFill>
          <a:ln w="12700">
            <a:solidFill>
              <a:schemeClr val="bg1">
                <a:lumMod val="50000"/>
                <a:lumOff val="5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b="1" dirty="0">
                <a:solidFill>
                  <a:srgbClr val="92D051"/>
                </a:solidFill>
                <a:latin typeface="Avenir Next LT Pro" panose="020B0504020202020204" pitchFamily="34" charset="0"/>
              </a:rPr>
              <a:t>Engagement vers l’action</a:t>
            </a:r>
          </a:p>
        </p:txBody>
      </p:sp>
      <p:cxnSp>
        <p:nvCxnSpPr>
          <p:cNvPr id="7" name="Connecteur droit avec flèche 6">
            <a:extLst>
              <a:ext uri="{FF2B5EF4-FFF2-40B4-BE49-F238E27FC236}">
                <a16:creationId xmlns:a16="http://schemas.microsoft.com/office/drawing/2014/main" id="{413B21E5-7BA8-7A12-3984-B9B1B517E0C7}"/>
              </a:ext>
            </a:extLst>
          </p:cNvPr>
          <p:cNvCxnSpPr>
            <a:cxnSpLocks/>
          </p:cNvCxnSpPr>
          <p:nvPr/>
        </p:nvCxnSpPr>
        <p:spPr>
          <a:xfrm flipV="1">
            <a:off x="7181083" y="6031644"/>
            <a:ext cx="3492000" cy="2934"/>
          </a:xfrm>
          <a:prstGeom prst="straightConnector1">
            <a:avLst/>
          </a:prstGeom>
          <a:ln>
            <a:solidFill>
              <a:schemeClr val="bg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Connecteur droit avec flèche 7">
            <a:extLst>
              <a:ext uri="{FF2B5EF4-FFF2-40B4-BE49-F238E27FC236}">
                <a16:creationId xmlns:a16="http://schemas.microsoft.com/office/drawing/2014/main" id="{889A89D3-154D-1ABE-3360-BAEDAA73FCDE}"/>
              </a:ext>
            </a:extLst>
          </p:cNvPr>
          <p:cNvCxnSpPr>
            <a:cxnSpLocks/>
          </p:cNvCxnSpPr>
          <p:nvPr/>
        </p:nvCxnSpPr>
        <p:spPr>
          <a:xfrm flipH="1" flipV="1">
            <a:off x="10673083" y="4952562"/>
            <a:ext cx="14494" cy="1100713"/>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7F1C01DF-3A0C-34D1-0421-20281A034756}"/>
              </a:ext>
            </a:extLst>
          </p:cNvPr>
          <p:cNvCxnSpPr>
            <a:cxnSpLocks/>
          </p:cNvCxnSpPr>
          <p:nvPr/>
        </p:nvCxnSpPr>
        <p:spPr>
          <a:xfrm flipV="1">
            <a:off x="8976332" y="5293596"/>
            <a:ext cx="0" cy="720000"/>
          </a:xfrm>
          <a:prstGeom prst="straightConnector1">
            <a:avLst/>
          </a:prstGeom>
          <a:ln>
            <a:solidFill>
              <a:schemeClr val="bg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5ED6CE53-86AD-A9BC-8861-BDF76CCB63C8}"/>
              </a:ext>
            </a:extLst>
          </p:cNvPr>
          <p:cNvCxnSpPr>
            <a:cxnSpLocks/>
          </p:cNvCxnSpPr>
          <p:nvPr/>
        </p:nvCxnSpPr>
        <p:spPr>
          <a:xfrm>
            <a:off x="7575990" y="5296162"/>
            <a:ext cx="1404000" cy="0"/>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Connecteur droit avec flèche 52">
            <a:extLst>
              <a:ext uri="{FF2B5EF4-FFF2-40B4-BE49-F238E27FC236}">
                <a16:creationId xmlns:a16="http://schemas.microsoft.com/office/drawing/2014/main" id="{8BE4FEA2-FE21-4839-D3AB-3816649B11B8}"/>
              </a:ext>
            </a:extLst>
          </p:cNvPr>
          <p:cNvCxnSpPr>
            <a:cxnSpLocks/>
          </p:cNvCxnSpPr>
          <p:nvPr/>
        </p:nvCxnSpPr>
        <p:spPr>
          <a:xfrm flipV="1">
            <a:off x="2404655" y="5593862"/>
            <a:ext cx="0" cy="432000"/>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 name="Connecteur droit avec flèche 56">
            <a:extLst>
              <a:ext uri="{FF2B5EF4-FFF2-40B4-BE49-F238E27FC236}">
                <a16:creationId xmlns:a16="http://schemas.microsoft.com/office/drawing/2014/main" id="{DAFBD970-E596-3584-16E9-C9001512171C}"/>
              </a:ext>
            </a:extLst>
          </p:cNvPr>
          <p:cNvCxnSpPr>
            <a:cxnSpLocks/>
          </p:cNvCxnSpPr>
          <p:nvPr/>
        </p:nvCxnSpPr>
        <p:spPr>
          <a:xfrm flipH="1">
            <a:off x="2404655" y="6045495"/>
            <a:ext cx="704884" cy="0"/>
          </a:xfrm>
          <a:prstGeom prst="straightConnector1">
            <a:avLst/>
          </a:prstGeom>
          <a:ln>
            <a:solidFill>
              <a:schemeClr val="bg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39BA6E8B-667B-4439-7C01-D5535B9459E7}"/>
              </a:ext>
            </a:extLst>
          </p:cNvPr>
          <p:cNvCxnSpPr>
            <a:cxnSpLocks/>
          </p:cNvCxnSpPr>
          <p:nvPr/>
        </p:nvCxnSpPr>
        <p:spPr>
          <a:xfrm flipH="1">
            <a:off x="4348207" y="5270874"/>
            <a:ext cx="359117" cy="1608"/>
          </a:xfrm>
          <a:prstGeom prst="straightConnector1">
            <a:avLst/>
          </a:prstGeom>
          <a:ln>
            <a:solidFill>
              <a:schemeClr val="bg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3D6CCB41-267D-ACF3-100B-CA88C3230D5F}"/>
              </a:ext>
            </a:extLst>
          </p:cNvPr>
          <p:cNvSpPr txBox="1"/>
          <p:nvPr/>
        </p:nvSpPr>
        <p:spPr>
          <a:xfrm>
            <a:off x="705092" y="398976"/>
            <a:ext cx="8501969" cy="646331"/>
          </a:xfrm>
          <a:prstGeom prst="rect">
            <a:avLst/>
          </a:prstGeom>
          <a:noFill/>
        </p:spPr>
        <p:txBody>
          <a:bodyPr wrap="square" rtlCol="0">
            <a:spAutoFit/>
          </a:bodyPr>
          <a:lstStyle/>
          <a:p>
            <a:r>
              <a:rPr lang="fr-CA" sz="3600">
                <a:latin typeface="Avenir Next LT Pro" panose="020B0504020202020204" pitchFamily="34" charset="0"/>
              </a:rPr>
              <a:t>Dimensions du pouvoir agir individuel</a:t>
            </a:r>
          </a:p>
        </p:txBody>
      </p:sp>
    </p:spTree>
    <p:extLst>
      <p:ext uri="{BB962C8B-B14F-4D97-AF65-F5344CB8AC3E}">
        <p14:creationId xmlns:p14="http://schemas.microsoft.com/office/powerpoint/2010/main" val="2557358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descr="Début contour">
            <a:extLst>
              <a:ext uri="{FF2B5EF4-FFF2-40B4-BE49-F238E27FC236}">
                <a16:creationId xmlns:a16="http://schemas.microsoft.com/office/drawing/2014/main" id="{0952B368-7ABC-B625-CCBB-FE90A50A222D}"/>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38800" y="3544094"/>
            <a:ext cx="914400" cy="914400"/>
          </a:xfrm>
        </p:spPr>
      </p:pic>
      <p:sp>
        <p:nvSpPr>
          <p:cNvPr id="8" name="ZoneTexte 7">
            <a:extLst>
              <a:ext uri="{FF2B5EF4-FFF2-40B4-BE49-F238E27FC236}">
                <a16:creationId xmlns:a16="http://schemas.microsoft.com/office/drawing/2014/main" id="{672041D3-CA5F-8797-FEE9-07142C833A49}"/>
              </a:ext>
            </a:extLst>
          </p:cNvPr>
          <p:cNvSpPr txBox="1"/>
          <p:nvPr/>
        </p:nvSpPr>
        <p:spPr>
          <a:xfrm>
            <a:off x="4355406" y="1995680"/>
            <a:ext cx="6779175" cy="3353931"/>
          </a:xfrm>
          <a:prstGeom prst="rect">
            <a:avLst/>
          </a:prstGeom>
          <a:noFill/>
        </p:spPr>
        <p:txBody>
          <a:bodyPr wrap="square" rtlCol="0">
            <a:spAutoFit/>
          </a:bodyPr>
          <a:lstStyle/>
          <a:p>
            <a:pPr>
              <a:lnSpc>
                <a:spcPct val="150000"/>
              </a:lnSpc>
            </a:pPr>
            <a:r>
              <a:rPr lang="fr-CA" sz="2400" dirty="0">
                <a:latin typeface="Avenir Next LT Pro" panose="020B0504020202020204" pitchFamily="34" charset="0"/>
              </a:rPr>
              <a:t>Comment réagissez-vous au concept de pouvoir agir et à l’idée de le développer dans votre milieu?</a:t>
            </a:r>
          </a:p>
          <a:p>
            <a:pPr>
              <a:lnSpc>
                <a:spcPct val="150000"/>
              </a:lnSpc>
            </a:pPr>
            <a:endParaRPr lang="fr-CA" sz="2400" dirty="0">
              <a:latin typeface="Avenir Next LT Pro" panose="020B0504020202020204" pitchFamily="34" charset="0"/>
            </a:endParaRPr>
          </a:p>
          <a:p>
            <a:pPr>
              <a:lnSpc>
                <a:spcPct val="150000"/>
              </a:lnSpc>
            </a:pPr>
            <a:r>
              <a:rPr lang="fr-CA" sz="2400" dirty="0">
                <a:latin typeface="Avenir Next LT Pro" panose="020B0504020202020204" pitchFamily="34" charset="0"/>
              </a:rPr>
              <a:t>Quel intérêt y voyez pour le personnel enseignant?</a:t>
            </a:r>
          </a:p>
        </p:txBody>
      </p:sp>
      <p:pic>
        <p:nvPicPr>
          <p:cNvPr id="2" name="Graphique 1" descr="Badge point d’interrogation contour">
            <a:extLst>
              <a:ext uri="{FF2B5EF4-FFF2-40B4-BE49-F238E27FC236}">
                <a16:creationId xmlns:a16="http://schemas.microsoft.com/office/drawing/2014/main" id="{3F83A388-521A-BE30-2A89-AB9CF5C8990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58919" y="1941187"/>
            <a:ext cx="3353931" cy="3353931"/>
          </a:xfrm>
          <a:prstGeom prst="rect">
            <a:avLst/>
          </a:prstGeom>
        </p:spPr>
      </p:pic>
    </p:spTree>
    <p:extLst>
      <p:ext uri="{BB962C8B-B14F-4D97-AF65-F5344CB8AC3E}">
        <p14:creationId xmlns:p14="http://schemas.microsoft.com/office/powerpoint/2010/main" val="50019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descr="Début contour">
            <a:extLst>
              <a:ext uri="{FF2B5EF4-FFF2-40B4-BE49-F238E27FC236}">
                <a16:creationId xmlns:a16="http://schemas.microsoft.com/office/drawing/2014/main" id="{0952B368-7ABC-B625-CCBB-FE90A50A222D}"/>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38800" y="3544094"/>
            <a:ext cx="914400" cy="914400"/>
          </a:xfrm>
        </p:spPr>
      </p:pic>
      <p:pic>
        <p:nvPicPr>
          <p:cNvPr id="2" name="Graphique 1" descr="Badge point d’interrogation contour">
            <a:extLst>
              <a:ext uri="{FF2B5EF4-FFF2-40B4-BE49-F238E27FC236}">
                <a16:creationId xmlns:a16="http://schemas.microsoft.com/office/drawing/2014/main" id="{F820BFCA-F884-5151-6056-89820601407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57432" y="2572252"/>
            <a:ext cx="1738781" cy="1738781"/>
          </a:xfrm>
          <a:prstGeom prst="rect">
            <a:avLst/>
          </a:prstGeom>
        </p:spPr>
      </p:pic>
      <p:pic>
        <p:nvPicPr>
          <p:cNvPr id="4" name="Graphique 3" descr="Smartphone contour">
            <a:extLst>
              <a:ext uri="{FF2B5EF4-FFF2-40B4-BE49-F238E27FC236}">
                <a16:creationId xmlns:a16="http://schemas.microsoft.com/office/drawing/2014/main" id="{823FB844-8AF5-A275-0925-CF6CEE10D6E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478923" y="1296194"/>
            <a:ext cx="4495800" cy="4495800"/>
          </a:xfrm>
          <a:prstGeom prst="rect">
            <a:avLst/>
          </a:prstGeom>
        </p:spPr>
      </p:pic>
    </p:spTree>
    <p:extLst>
      <p:ext uri="{BB962C8B-B14F-4D97-AF65-F5344CB8AC3E}">
        <p14:creationId xmlns:p14="http://schemas.microsoft.com/office/powerpoint/2010/main" val="660542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descr="Début contour">
            <a:extLst>
              <a:ext uri="{FF2B5EF4-FFF2-40B4-BE49-F238E27FC236}">
                <a16:creationId xmlns:a16="http://schemas.microsoft.com/office/drawing/2014/main" id="{0952B368-7ABC-B625-CCBB-FE90A50A222D}"/>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38800" y="3544094"/>
            <a:ext cx="914400" cy="914400"/>
          </a:xfrm>
        </p:spPr>
      </p:pic>
      <p:sp>
        <p:nvSpPr>
          <p:cNvPr id="8" name="ZoneTexte 7">
            <a:extLst>
              <a:ext uri="{FF2B5EF4-FFF2-40B4-BE49-F238E27FC236}">
                <a16:creationId xmlns:a16="http://schemas.microsoft.com/office/drawing/2014/main" id="{672041D3-CA5F-8797-FEE9-07142C833A49}"/>
              </a:ext>
            </a:extLst>
          </p:cNvPr>
          <p:cNvSpPr txBox="1"/>
          <p:nvPr/>
        </p:nvSpPr>
        <p:spPr>
          <a:xfrm>
            <a:off x="4319750" y="2205265"/>
            <a:ext cx="6779175" cy="2677656"/>
          </a:xfrm>
          <a:prstGeom prst="rect">
            <a:avLst/>
          </a:prstGeom>
          <a:noFill/>
        </p:spPr>
        <p:txBody>
          <a:bodyPr wrap="square" rtlCol="0">
            <a:spAutoFit/>
          </a:bodyPr>
          <a:lstStyle/>
          <a:p>
            <a:r>
              <a:rPr lang="fr-CA" sz="2400" dirty="0">
                <a:latin typeface="Avenir Next LT Pro" panose="020B0504020202020204" pitchFamily="34" charset="0"/>
              </a:rPr>
              <a:t>Pensez à une action signifiante que vous (personnellement) aimeriez réaliser dans votre milieu. </a:t>
            </a:r>
          </a:p>
          <a:p>
            <a:endParaRPr lang="fr-CA" sz="2400" dirty="0">
              <a:latin typeface="Avenir Next LT Pro" panose="020B0504020202020204" pitchFamily="34" charset="0"/>
            </a:endParaRPr>
          </a:p>
          <a:p>
            <a:r>
              <a:rPr lang="fr-CA" sz="2400" dirty="0">
                <a:latin typeface="Avenir Next LT Pro" panose="020B0504020202020204" pitchFamily="34" charset="0"/>
              </a:rPr>
              <a:t>Réfléchissez à la valeur à laquelle vous rattachez cette action.</a:t>
            </a:r>
          </a:p>
          <a:p>
            <a:endParaRPr lang="fr-CA" sz="2400" dirty="0">
              <a:latin typeface="Avenir Next LT Pro" panose="020B0504020202020204" pitchFamily="34" charset="0"/>
            </a:endParaRPr>
          </a:p>
        </p:txBody>
      </p:sp>
      <p:pic>
        <p:nvPicPr>
          <p:cNvPr id="4" name="Graphique 3" descr="Obstacle contour">
            <a:extLst>
              <a:ext uri="{FF2B5EF4-FFF2-40B4-BE49-F238E27FC236}">
                <a16:creationId xmlns:a16="http://schemas.microsoft.com/office/drawing/2014/main" id="{3B21759E-C776-564C-351C-DB43B05B55C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93075" y="1905506"/>
            <a:ext cx="3046987" cy="3046987"/>
          </a:xfrm>
          <a:prstGeom prst="rect">
            <a:avLst/>
          </a:prstGeom>
        </p:spPr>
      </p:pic>
    </p:spTree>
    <p:extLst>
      <p:ext uri="{BB962C8B-B14F-4D97-AF65-F5344CB8AC3E}">
        <p14:creationId xmlns:p14="http://schemas.microsoft.com/office/powerpoint/2010/main" val="1560127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descr="Début contour">
            <a:extLst>
              <a:ext uri="{FF2B5EF4-FFF2-40B4-BE49-F238E27FC236}">
                <a16:creationId xmlns:a16="http://schemas.microsoft.com/office/drawing/2014/main" id="{0952B368-7ABC-B625-CCBB-FE90A50A222D}"/>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38800" y="3544094"/>
            <a:ext cx="914400" cy="914400"/>
          </a:xfrm>
        </p:spPr>
      </p:pic>
      <p:pic>
        <p:nvPicPr>
          <p:cNvPr id="2" name="Graphique 1" descr="Badge point d’interrogation contour">
            <a:extLst>
              <a:ext uri="{FF2B5EF4-FFF2-40B4-BE49-F238E27FC236}">
                <a16:creationId xmlns:a16="http://schemas.microsoft.com/office/drawing/2014/main" id="{F820BFCA-F884-5151-6056-89820601407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57432" y="2572252"/>
            <a:ext cx="1738781" cy="1738781"/>
          </a:xfrm>
          <a:prstGeom prst="rect">
            <a:avLst/>
          </a:prstGeom>
        </p:spPr>
      </p:pic>
      <p:pic>
        <p:nvPicPr>
          <p:cNvPr id="4" name="Graphique 3" descr="Smartphone contour">
            <a:extLst>
              <a:ext uri="{FF2B5EF4-FFF2-40B4-BE49-F238E27FC236}">
                <a16:creationId xmlns:a16="http://schemas.microsoft.com/office/drawing/2014/main" id="{823FB844-8AF5-A275-0925-CF6CEE10D6E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478922" y="1296194"/>
            <a:ext cx="4495800" cy="4495800"/>
          </a:xfrm>
          <a:prstGeom prst="rect">
            <a:avLst/>
          </a:prstGeom>
        </p:spPr>
      </p:pic>
    </p:spTree>
    <p:extLst>
      <p:ext uri="{BB962C8B-B14F-4D97-AF65-F5344CB8AC3E}">
        <p14:creationId xmlns:p14="http://schemas.microsoft.com/office/powerpoint/2010/main" val="2423068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que 2" descr="Brainstorming de groupe contour">
            <a:extLst>
              <a:ext uri="{FF2B5EF4-FFF2-40B4-BE49-F238E27FC236}">
                <a16:creationId xmlns:a16="http://schemas.microsoft.com/office/drawing/2014/main" id="{BAD42F8E-BD68-382E-D7EC-C4F3ABBE7F5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25609" y="4193628"/>
            <a:ext cx="2322786" cy="2322786"/>
          </a:xfrm>
          <a:prstGeom prst="rect">
            <a:avLst/>
          </a:prstGeom>
        </p:spPr>
      </p:pic>
      <p:sp>
        <p:nvSpPr>
          <p:cNvPr id="4" name="ZoneTexte 3">
            <a:extLst>
              <a:ext uri="{FF2B5EF4-FFF2-40B4-BE49-F238E27FC236}">
                <a16:creationId xmlns:a16="http://schemas.microsoft.com/office/drawing/2014/main" id="{F0E99C06-9473-C03E-A532-5812F3970FEF}"/>
              </a:ext>
            </a:extLst>
          </p:cNvPr>
          <p:cNvSpPr txBox="1"/>
          <p:nvPr/>
        </p:nvSpPr>
        <p:spPr>
          <a:xfrm>
            <a:off x="651640" y="1032642"/>
            <a:ext cx="8723587" cy="523220"/>
          </a:xfrm>
          <a:prstGeom prst="rect">
            <a:avLst/>
          </a:prstGeom>
          <a:noFill/>
        </p:spPr>
        <p:txBody>
          <a:bodyPr wrap="square" rtlCol="0">
            <a:spAutoFit/>
          </a:bodyPr>
          <a:lstStyle/>
          <a:p>
            <a:pPr algn="ctr"/>
            <a:r>
              <a:rPr lang="fr-CA" sz="2800">
                <a:latin typeface="Avenir Next LT Pro" panose="020B0504020202020204" pitchFamily="34" charset="0"/>
              </a:rPr>
              <a:t>Envisager l’équipe et son pouvoir agir comme levier</a:t>
            </a:r>
          </a:p>
        </p:txBody>
      </p:sp>
      <p:sp>
        <p:nvSpPr>
          <p:cNvPr id="5" name="ZoneTexte 4">
            <a:extLst>
              <a:ext uri="{FF2B5EF4-FFF2-40B4-BE49-F238E27FC236}">
                <a16:creationId xmlns:a16="http://schemas.microsoft.com/office/drawing/2014/main" id="{B59F5E0D-F4ED-46F3-6AD9-E19622BD238E}"/>
              </a:ext>
            </a:extLst>
          </p:cNvPr>
          <p:cNvSpPr txBox="1"/>
          <p:nvPr/>
        </p:nvSpPr>
        <p:spPr>
          <a:xfrm>
            <a:off x="832372" y="1854947"/>
            <a:ext cx="9099903" cy="2652393"/>
          </a:xfrm>
          <a:prstGeom prst="rect">
            <a:avLst/>
          </a:prstGeom>
          <a:noFill/>
        </p:spPr>
        <p:txBody>
          <a:bodyPr wrap="square" lIns="91440" tIns="45720" rIns="91440" bIns="45720" anchor="t">
            <a:spAutoFit/>
          </a:bodyPr>
          <a:lstStyle/>
          <a:p>
            <a:pPr marL="457200" indent="-457200">
              <a:lnSpc>
                <a:spcPct val="107000"/>
              </a:lnSpc>
              <a:spcAft>
                <a:spcPts val="2000"/>
              </a:spcAft>
              <a:buFont typeface="Arial" panose="020B0604020202020204" pitchFamily="34" charset="0"/>
              <a:buChar char="•"/>
            </a:pPr>
            <a:r>
              <a:rPr lang="fr-CA" sz="2200" i="1" kern="100">
                <a:latin typeface="Avenir Next LT Pro" panose="020B0504020202020204" pitchFamily="34" charset="77"/>
                <a:ea typeface="Calibri" panose="020F0502020204030204" pitchFamily="34" charset="0"/>
                <a:cs typeface="Arial" panose="020B0604020202020204" pitchFamily="34" charset="0"/>
              </a:rPr>
              <a:t>Pouvoir de… 		</a:t>
            </a:r>
            <a:r>
              <a:rPr lang="fr-CA" sz="2200" kern="100">
                <a:latin typeface="Avenir Next LT Pro" panose="020B0504020202020204" pitchFamily="34" charset="77"/>
                <a:ea typeface="Calibri" panose="020F0502020204030204" pitchFamily="34" charset="0"/>
                <a:cs typeface="Arial" panose="020B0604020202020204" pitchFamily="34" charset="0"/>
              </a:rPr>
              <a:t>énergie, pouvoir génératif qui place  les acteurs 					en </a:t>
            </a:r>
            <a:r>
              <a:rPr lang="fr-CA" sz="2200" i="1" kern="100">
                <a:latin typeface="Avenir Next LT Pro" panose="020B0504020202020204" pitchFamily="34" charset="77"/>
                <a:ea typeface="Calibri" panose="020F0502020204030204" pitchFamily="34" charset="0"/>
                <a:cs typeface="Arial" panose="020B0604020202020204" pitchFamily="34" charset="0"/>
              </a:rPr>
              <a:t>capacité</a:t>
            </a:r>
            <a:r>
              <a:rPr lang="fr-CA" sz="2200" kern="100">
                <a:latin typeface="Avenir Next LT Pro" panose="020B0504020202020204" pitchFamily="34" charset="77"/>
                <a:ea typeface="Calibri" panose="020F0502020204030204" pitchFamily="34" charset="0"/>
                <a:cs typeface="Arial" panose="020B0604020202020204" pitchFamily="34" charset="0"/>
              </a:rPr>
              <a:t> de faire</a:t>
            </a:r>
            <a:endParaRPr lang="fr-CA" sz="2200" i="1" kern="100">
              <a:latin typeface="Avenir Next LT Pro" panose="020B0504020202020204" pitchFamily="34" charset="77"/>
              <a:ea typeface="Calibri" panose="020F0502020204030204" pitchFamily="34" charset="0"/>
              <a:cs typeface="Arial" panose="020B0604020202020204" pitchFamily="34" charset="0"/>
            </a:endParaRPr>
          </a:p>
          <a:p>
            <a:pPr marL="457200" indent="-457200">
              <a:lnSpc>
                <a:spcPct val="107000"/>
              </a:lnSpc>
              <a:spcAft>
                <a:spcPts val="2000"/>
              </a:spcAft>
              <a:buFont typeface="Arial" panose="020B0604020202020204" pitchFamily="34" charset="0"/>
              <a:buChar char="•"/>
            </a:pPr>
            <a:r>
              <a:rPr lang="fr-CA" sz="2200" i="1" kern="100">
                <a:latin typeface="Avenir Next LT Pro" panose="020B0504020202020204" pitchFamily="34" charset="77"/>
                <a:ea typeface="Calibri" panose="020F0502020204030204" pitchFamily="34" charset="0"/>
                <a:cs typeface="Arial" panose="020B0604020202020204" pitchFamily="34" charset="0"/>
              </a:rPr>
              <a:t>Pouvoir sur… 		</a:t>
            </a:r>
            <a:r>
              <a:rPr lang="fr-CA" sz="2200" kern="100">
                <a:latin typeface="Avenir Next LT Pro" panose="020B0504020202020204" pitchFamily="34" charset="77"/>
                <a:ea typeface="Calibri" panose="020F0502020204030204" pitchFamily="34" charset="0"/>
                <a:cs typeface="Arial" panose="020B0604020202020204" pitchFamily="34" charset="0"/>
              </a:rPr>
              <a:t> capacité de décider, d’exercer une action</a:t>
            </a:r>
            <a:endParaRPr lang="fr-CA" sz="2200" i="1" kern="100">
              <a:latin typeface="Avenir Next LT Pro" panose="020B0504020202020204" pitchFamily="34" charset="77"/>
              <a:ea typeface="Calibri" panose="020F0502020204030204" pitchFamily="34" charset="0"/>
              <a:cs typeface="Arial" panose="020B0604020202020204" pitchFamily="34" charset="0"/>
            </a:endParaRPr>
          </a:p>
          <a:p>
            <a:pPr marL="457200" indent="-457200">
              <a:lnSpc>
                <a:spcPct val="107000"/>
              </a:lnSpc>
              <a:spcAft>
                <a:spcPts val="2000"/>
              </a:spcAft>
              <a:buFont typeface="Arial" panose="020B0604020202020204" pitchFamily="34" charset="0"/>
              <a:buChar char="•"/>
            </a:pPr>
            <a:r>
              <a:rPr lang="fr-CA" sz="2200" i="1" kern="100">
                <a:latin typeface="Avenir Next LT Pro" panose="020B0504020202020204" pitchFamily="34" charset="77"/>
                <a:ea typeface="Calibri" panose="020F0502020204030204" pitchFamily="34" charset="0"/>
                <a:cs typeface="Arial" panose="020B0604020202020204" pitchFamily="34" charset="0"/>
              </a:rPr>
              <a:t>Pouvoir contre</a:t>
            </a:r>
            <a:r>
              <a:rPr lang="fr-CA" sz="2200" kern="100">
                <a:latin typeface="Avenir Next LT Pro" panose="020B0504020202020204" pitchFamily="34" charset="77"/>
                <a:ea typeface="Calibri" panose="020F0502020204030204" pitchFamily="34" charset="0"/>
                <a:cs typeface="Arial" panose="020B0604020202020204" pitchFamily="34" charset="0"/>
              </a:rPr>
              <a:t>… 	s’affranchir de l’inertie, des modèles limitants</a:t>
            </a:r>
          </a:p>
          <a:p>
            <a:pPr marL="457200" indent="-457200">
              <a:lnSpc>
                <a:spcPct val="107000"/>
              </a:lnSpc>
              <a:spcAft>
                <a:spcPts val="2000"/>
              </a:spcAft>
              <a:buFont typeface="Arial" panose="020B0604020202020204" pitchFamily="34" charset="0"/>
              <a:buChar char="•"/>
            </a:pPr>
            <a:r>
              <a:rPr lang="fr-CA" sz="2200" i="1" kern="100">
                <a:solidFill>
                  <a:schemeClr val="accent2"/>
                </a:solidFill>
                <a:latin typeface="Avenir Next LT Pro" panose="020B0504020202020204" pitchFamily="34" charset="77"/>
                <a:ea typeface="Calibri" panose="020F0502020204030204" pitchFamily="34" charset="0"/>
                <a:cs typeface="Arial" panose="020B0604020202020204" pitchFamily="34" charset="0"/>
              </a:rPr>
              <a:t>Pouvoir avec</a:t>
            </a:r>
            <a:r>
              <a:rPr lang="fr-CA" sz="2200" kern="100">
                <a:solidFill>
                  <a:schemeClr val="accent2"/>
                </a:solidFill>
                <a:latin typeface="Avenir Next LT Pro" panose="020B0504020202020204" pitchFamily="34" charset="77"/>
                <a:ea typeface="Calibri" panose="020F0502020204030204" pitchFamily="34" charset="0"/>
                <a:cs typeface="Arial" panose="020B0604020202020204" pitchFamily="34" charset="0"/>
              </a:rPr>
              <a:t>… 	construire ensemble, transformation collective</a:t>
            </a:r>
          </a:p>
        </p:txBody>
      </p:sp>
    </p:spTree>
    <p:extLst>
      <p:ext uri="{BB962C8B-B14F-4D97-AF65-F5344CB8AC3E}">
        <p14:creationId xmlns:p14="http://schemas.microsoft.com/office/powerpoint/2010/main" val="2113447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 coins arrondis 15">
            <a:extLst>
              <a:ext uri="{FF2B5EF4-FFF2-40B4-BE49-F238E27FC236}">
                <a16:creationId xmlns:a16="http://schemas.microsoft.com/office/drawing/2014/main" id="{6AD630C9-63F6-D02B-CC78-1722F540C698}"/>
              </a:ext>
            </a:extLst>
          </p:cNvPr>
          <p:cNvSpPr/>
          <p:nvPr/>
        </p:nvSpPr>
        <p:spPr>
          <a:xfrm>
            <a:off x="725213" y="3847067"/>
            <a:ext cx="11151464" cy="2675088"/>
          </a:xfrm>
          <a:prstGeom prst="roundRect">
            <a:avLst/>
          </a:prstGeom>
          <a:noFill/>
          <a:ln>
            <a:solidFill>
              <a:srgbClr val="92D05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 name="Rectangle : coins arrondis 2">
            <a:extLst>
              <a:ext uri="{FF2B5EF4-FFF2-40B4-BE49-F238E27FC236}">
                <a16:creationId xmlns:a16="http://schemas.microsoft.com/office/drawing/2014/main" id="{70EFAEF1-BC00-9B50-9F46-E252C985CE09}"/>
              </a:ext>
            </a:extLst>
          </p:cNvPr>
          <p:cNvSpPr/>
          <p:nvPr/>
        </p:nvSpPr>
        <p:spPr>
          <a:xfrm>
            <a:off x="1459293" y="1347539"/>
            <a:ext cx="2844693" cy="756745"/>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a:solidFill>
                  <a:schemeClr val="tx1"/>
                </a:solidFill>
                <a:latin typeface="Avenir Next LT Pro" panose="020B0504020202020204" pitchFamily="34" charset="0"/>
              </a:rPr>
              <a:t>Possibilités d’agir</a:t>
            </a:r>
          </a:p>
          <a:p>
            <a:pPr algn="ctr"/>
            <a:r>
              <a:rPr lang="fr-CA" sz="1600">
                <a:solidFill>
                  <a:schemeClr val="tx1"/>
                </a:solidFill>
                <a:latin typeface="Avenir Next LT Pro" panose="020B0504020202020204" pitchFamily="34" charset="0"/>
              </a:rPr>
              <a:t>présentes dans la situation</a:t>
            </a:r>
          </a:p>
        </p:txBody>
      </p:sp>
      <p:sp>
        <p:nvSpPr>
          <p:cNvPr id="4" name="Rectangle : coins arrondis 3">
            <a:extLst>
              <a:ext uri="{FF2B5EF4-FFF2-40B4-BE49-F238E27FC236}">
                <a16:creationId xmlns:a16="http://schemas.microsoft.com/office/drawing/2014/main" id="{F4264E3D-4229-C86C-3C52-656A1E8CF00F}"/>
              </a:ext>
            </a:extLst>
          </p:cNvPr>
          <p:cNvSpPr/>
          <p:nvPr/>
        </p:nvSpPr>
        <p:spPr>
          <a:xfrm>
            <a:off x="7306008" y="1365934"/>
            <a:ext cx="2167099" cy="756745"/>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a:solidFill>
                  <a:schemeClr val="tx1"/>
                </a:solidFill>
                <a:latin typeface="Avenir Next LT Pro" panose="020B0504020202020204" pitchFamily="34" charset="0"/>
              </a:rPr>
              <a:t>Agentivité</a:t>
            </a:r>
            <a:br>
              <a:rPr lang="fr-CA" sz="2400">
                <a:solidFill>
                  <a:schemeClr val="tx1"/>
                </a:solidFill>
                <a:latin typeface="Avenir Next LT Pro" panose="020B0504020202020204" pitchFamily="34" charset="0"/>
              </a:rPr>
            </a:br>
            <a:r>
              <a:rPr lang="fr-CA" sz="1600">
                <a:solidFill>
                  <a:schemeClr val="tx1"/>
                </a:solidFill>
                <a:latin typeface="Avenir Next LT Pro" panose="020B0504020202020204" pitchFamily="34" charset="0"/>
              </a:rPr>
              <a:t>de la personne</a:t>
            </a:r>
            <a:endParaRPr lang="fr-CA">
              <a:solidFill>
                <a:schemeClr val="tx1"/>
              </a:solidFill>
              <a:latin typeface="Avenir Next LT Pro" panose="020B0504020202020204" pitchFamily="34" charset="0"/>
            </a:endParaRPr>
          </a:p>
        </p:txBody>
      </p:sp>
      <p:sp>
        <p:nvSpPr>
          <p:cNvPr id="5" name="Rectangle : coins arrondis 4">
            <a:extLst>
              <a:ext uri="{FF2B5EF4-FFF2-40B4-BE49-F238E27FC236}">
                <a16:creationId xmlns:a16="http://schemas.microsoft.com/office/drawing/2014/main" id="{845044E1-89FE-6BAA-F942-BACD70389888}"/>
              </a:ext>
            </a:extLst>
          </p:cNvPr>
          <p:cNvSpPr/>
          <p:nvPr/>
        </p:nvSpPr>
        <p:spPr>
          <a:xfrm>
            <a:off x="7575990" y="2577277"/>
            <a:ext cx="1897117" cy="844068"/>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1600">
                <a:solidFill>
                  <a:schemeClr val="tx1"/>
                </a:solidFill>
                <a:latin typeface="Avenir Next LT Pro" panose="020B0504020202020204" pitchFamily="34" charset="0"/>
              </a:rPr>
              <a:t>Ressources permettant de choisir</a:t>
            </a:r>
          </a:p>
        </p:txBody>
      </p:sp>
      <p:sp>
        <p:nvSpPr>
          <p:cNvPr id="9" name="Rectangle : coins arrondis 8">
            <a:extLst>
              <a:ext uri="{FF2B5EF4-FFF2-40B4-BE49-F238E27FC236}">
                <a16:creationId xmlns:a16="http://schemas.microsoft.com/office/drawing/2014/main" id="{A4234E0C-13FF-DFAC-04AD-5C36E091F40D}"/>
              </a:ext>
            </a:extLst>
          </p:cNvPr>
          <p:cNvSpPr/>
          <p:nvPr/>
        </p:nvSpPr>
        <p:spPr>
          <a:xfrm>
            <a:off x="9743089" y="2577277"/>
            <a:ext cx="1897117" cy="851724"/>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1600">
                <a:solidFill>
                  <a:schemeClr val="tx1"/>
                </a:solidFill>
                <a:latin typeface="Avenir Next LT Pro" panose="020B0504020202020204" pitchFamily="34" charset="0"/>
              </a:rPr>
              <a:t>Cohérence entre l’action et les valeurs</a:t>
            </a:r>
          </a:p>
        </p:txBody>
      </p:sp>
      <p:sp>
        <p:nvSpPr>
          <p:cNvPr id="10" name="Rectangle : coins arrondis 9">
            <a:extLst>
              <a:ext uri="{FF2B5EF4-FFF2-40B4-BE49-F238E27FC236}">
                <a16:creationId xmlns:a16="http://schemas.microsoft.com/office/drawing/2014/main" id="{81346751-F6E4-2D39-819A-DB42BD1F0019}"/>
              </a:ext>
            </a:extLst>
          </p:cNvPr>
          <p:cNvSpPr/>
          <p:nvPr/>
        </p:nvSpPr>
        <p:spPr>
          <a:xfrm>
            <a:off x="5408891" y="2577276"/>
            <a:ext cx="1897117" cy="844069"/>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1600">
                <a:solidFill>
                  <a:schemeClr val="tx1"/>
                </a:solidFill>
                <a:latin typeface="Avenir Next LT Pro" panose="020B0504020202020204" pitchFamily="34" charset="0"/>
              </a:rPr>
              <a:t>Ressources permettant d’agir</a:t>
            </a:r>
          </a:p>
        </p:txBody>
      </p:sp>
      <p:sp>
        <p:nvSpPr>
          <p:cNvPr id="11" name="Rectangle : coins arrondis 10">
            <a:extLst>
              <a:ext uri="{FF2B5EF4-FFF2-40B4-BE49-F238E27FC236}">
                <a16:creationId xmlns:a16="http://schemas.microsoft.com/office/drawing/2014/main" id="{E5453B86-0A83-990C-6C94-0B955019674F}"/>
              </a:ext>
            </a:extLst>
          </p:cNvPr>
          <p:cNvSpPr/>
          <p:nvPr/>
        </p:nvSpPr>
        <p:spPr>
          <a:xfrm>
            <a:off x="722587" y="2577276"/>
            <a:ext cx="1996306" cy="808261"/>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1600">
                <a:solidFill>
                  <a:schemeClr val="tx1"/>
                </a:solidFill>
                <a:latin typeface="Avenir Next LT Pro" panose="020B0504020202020204" pitchFamily="34" charset="0"/>
              </a:rPr>
              <a:t>Cadre de l’environnement</a:t>
            </a:r>
          </a:p>
        </p:txBody>
      </p:sp>
      <p:sp>
        <p:nvSpPr>
          <p:cNvPr id="12" name="Rectangle : coins arrondis 11">
            <a:extLst>
              <a:ext uri="{FF2B5EF4-FFF2-40B4-BE49-F238E27FC236}">
                <a16:creationId xmlns:a16="http://schemas.microsoft.com/office/drawing/2014/main" id="{8586A8C6-B934-7395-BF3C-244BB799D605}"/>
              </a:ext>
            </a:extLst>
          </p:cNvPr>
          <p:cNvSpPr/>
          <p:nvPr/>
        </p:nvSpPr>
        <p:spPr>
          <a:xfrm>
            <a:off x="3109539" y="2564913"/>
            <a:ext cx="1996306" cy="821494"/>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1600">
                <a:solidFill>
                  <a:schemeClr val="tx1"/>
                </a:solidFill>
                <a:latin typeface="Avenir Next LT Pro" panose="020B0504020202020204" pitchFamily="34" charset="0"/>
              </a:rPr>
              <a:t>Ressources de soutien </a:t>
            </a:r>
          </a:p>
        </p:txBody>
      </p:sp>
      <p:sp>
        <p:nvSpPr>
          <p:cNvPr id="13" name="Rectangle : coins arrondis 12">
            <a:extLst>
              <a:ext uri="{FF2B5EF4-FFF2-40B4-BE49-F238E27FC236}">
                <a16:creationId xmlns:a16="http://schemas.microsoft.com/office/drawing/2014/main" id="{CC783522-2990-1927-1F03-9425E15013C8}"/>
              </a:ext>
            </a:extLst>
          </p:cNvPr>
          <p:cNvSpPr/>
          <p:nvPr/>
        </p:nvSpPr>
        <p:spPr>
          <a:xfrm>
            <a:off x="1165612" y="4028529"/>
            <a:ext cx="2742196" cy="756745"/>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a:solidFill>
                  <a:schemeClr val="tx1"/>
                </a:solidFill>
                <a:latin typeface="Avenir Next LT Pro" panose="020B0504020202020204" pitchFamily="34" charset="0"/>
              </a:rPr>
              <a:t>Perception des possibilités d’agir</a:t>
            </a:r>
          </a:p>
        </p:txBody>
      </p:sp>
      <p:sp>
        <p:nvSpPr>
          <p:cNvPr id="15" name="Rectangle : coins arrondis 14">
            <a:extLst>
              <a:ext uri="{FF2B5EF4-FFF2-40B4-BE49-F238E27FC236}">
                <a16:creationId xmlns:a16="http://schemas.microsoft.com/office/drawing/2014/main" id="{0F98949D-96BA-54F6-0C89-6CAFB367DEF8}"/>
              </a:ext>
            </a:extLst>
          </p:cNvPr>
          <p:cNvSpPr/>
          <p:nvPr/>
        </p:nvSpPr>
        <p:spPr>
          <a:xfrm>
            <a:off x="9303030" y="4033611"/>
            <a:ext cx="2326668" cy="756745"/>
          </a:xfrm>
          <a:prstGeom prst="roundRect">
            <a:avLst/>
          </a:prstGeom>
          <a:noFill/>
          <a:ln>
            <a:solidFill>
              <a:schemeClr val="bg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1600">
                <a:solidFill>
                  <a:schemeClr val="tx1"/>
                </a:solidFill>
                <a:latin typeface="Avenir Next LT Pro" panose="020B0504020202020204" pitchFamily="34" charset="0"/>
              </a:rPr>
              <a:t>Valeur accordée à l’action en fonction de ses représentations</a:t>
            </a:r>
          </a:p>
        </p:txBody>
      </p:sp>
      <p:sp>
        <p:nvSpPr>
          <p:cNvPr id="17" name="ZoneTexte 16">
            <a:extLst>
              <a:ext uri="{FF2B5EF4-FFF2-40B4-BE49-F238E27FC236}">
                <a16:creationId xmlns:a16="http://schemas.microsoft.com/office/drawing/2014/main" id="{16FD4DD3-7D0A-730C-5FD9-F77CD3D97BBB}"/>
              </a:ext>
            </a:extLst>
          </p:cNvPr>
          <p:cNvSpPr txBox="1"/>
          <p:nvPr/>
        </p:nvSpPr>
        <p:spPr>
          <a:xfrm>
            <a:off x="7766467" y="6313863"/>
            <a:ext cx="3208469" cy="400110"/>
          </a:xfrm>
          <a:prstGeom prst="rect">
            <a:avLst/>
          </a:prstGeom>
          <a:solidFill>
            <a:schemeClr val="bg1"/>
          </a:solidFill>
          <a:ln>
            <a:solidFill>
              <a:srgbClr val="92D050"/>
            </a:solidFill>
            <a:prstDash val="lgDash"/>
          </a:ln>
        </p:spPr>
        <p:txBody>
          <a:bodyPr wrap="square" rtlCol="0">
            <a:spAutoFit/>
          </a:bodyPr>
          <a:lstStyle/>
          <a:p>
            <a:r>
              <a:rPr lang="fr-CA" sz="2000">
                <a:latin typeface="Avenir Next LT Pro" panose="020B0504020202020204" pitchFamily="34" charset="0"/>
              </a:rPr>
              <a:t>Perception de la situation</a:t>
            </a:r>
          </a:p>
        </p:txBody>
      </p:sp>
      <p:sp>
        <p:nvSpPr>
          <p:cNvPr id="18" name="Rectangle : coins arrondis 17">
            <a:extLst>
              <a:ext uri="{FF2B5EF4-FFF2-40B4-BE49-F238E27FC236}">
                <a16:creationId xmlns:a16="http://schemas.microsoft.com/office/drawing/2014/main" id="{77627620-9E18-B1DD-3591-509AA6AA7DFB}"/>
              </a:ext>
            </a:extLst>
          </p:cNvPr>
          <p:cNvSpPr/>
          <p:nvPr/>
        </p:nvSpPr>
        <p:spPr>
          <a:xfrm>
            <a:off x="2037562" y="4962258"/>
            <a:ext cx="2310645" cy="620447"/>
          </a:xfrm>
          <a:prstGeom prst="roundRect">
            <a:avLst/>
          </a:prstGeom>
          <a:solidFill>
            <a:schemeClr val="bg1"/>
          </a:solidFill>
          <a:ln w="12700">
            <a:solidFill>
              <a:schemeClr val="bg1">
                <a:lumMod val="50000"/>
                <a:lumOff val="5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a:latin typeface="Avenir Next LT Pro" panose="020B0504020202020204" pitchFamily="34" charset="0"/>
              </a:rPr>
              <a:t>Sentiment de sécurité</a:t>
            </a:r>
          </a:p>
        </p:txBody>
      </p:sp>
      <p:cxnSp>
        <p:nvCxnSpPr>
          <p:cNvPr id="34" name="Connecteur : en angle 33">
            <a:extLst>
              <a:ext uri="{FF2B5EF4-FFF2-40B4-BE49-F238E27FC236}">
                <a16:creationId xmlns:a16="http://schemas.microsoft.com/office/drawing/2014/main" id="{AE192303-19CA-C79C-6125-DDA45EB1FFF9}"/>
              </a:ext>
            </a:extLst>
          </p:cNvPr>
          <p:cNvCxnSpPr>
            <a:cxnSpLocks/>
            <a:stCxn id="4" idx="2"/>
            <a:endCxn id="9" idx="0"/>
          </p:cNvCxnSpPr>
          <p:nvPr/>
        </p:nvCxnSpPr>
        <p:spPr>
          <a:xfrm rot="16200000" flipH="1">
            <a:off x="9313304" y="1198933"/>
            <a:ext cx="454598" cy="2302090"/>
          </a:xfrm>
          <a:prstGeom prst="bentConnector3">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6" name="Connecteur droit 35">
            <a:extLst>
              <a:ext uri="{FF2B5EF4-FFF2-40B4-BE49-F238E27FC236}">
                <a16:creationId xmlns:a16="http://schemas.microsoft.com/office/drawing/2014/main" id="{F569B51C-3499-E809-14C6-1C6BE5054E2A}"/>
              </a:ext>
            </a:extLst>
          </p:cNvPr>
          <p:cNvCxnSpPr>
            <a:cxnSpLocks/>
            <a:stCxn id="4" idx="2"/>
          </p:cNvCxnSpPr>
          <p:nvPr/>
        </p:nvCxnSpPr>
        <p:spPr>
          <a:xfrm>
            <a:off x="8389558" y="2122679"/>
            <a:ext cx="13465" cy="454597"/>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8" name="Connecteur : en angle 37">
            <a:extLst>
              <a:ext uri="{FF2B5EF4-FFF2-40B4-BE49-F238E27FC236}">
                <a16:creationId xmlns:a16="http://schemas.microsoft.com/office/drawing/2014/main" id="{31258DB2-507A-4404-ADF6-67942CACB5CC}"/>
              </a:ext>
            </a:extLst>
          </p:cNvPr>
          <p:cNvCxnSpPr>
            <a:cxnSpLocks/>
          </p:cNvCxnSpPr>
          <p:nvPr/>
        </p:nvCxnSpPr>
        <p:spPr>
          <a:xfrm rot="5400000">
            <a:off x="7146452" y="1324858"/>
            <a:ext cx="454597" cy="2045573"/>
          </a:xfrm>
          <a:prstGeom prst="bentConnector3">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0" name="Connecteur : en angle 39">
            <a:extLst>
              <a:ext uri="{FF2B5EF4-FFF2-40B4-BE49-F238E27FC236}">
                <a16:creationId xmlns:a16="http://schemas.microsoft.com/office/drawing/2014/main" id="{BC74E3FD-482B-1855-D30D-04935A44276D}"/>
              </a:ext>
            </a:extLst>
          </p:cNvPr>
          <p:cNvCxnSpPr>
            <a:cxnSpLocks/>
            <a:stCxn id="3" idx="2"/>
            <a:endCxn id="11" idx="0"/>
          </p:cNvCxnSpPr>
          <p:nvPr/>
        </p:nvCxnSpPr>
        <p:spPr>
          <a:xfrm rot="5400000">
            <a:off x="2064694" y="1760330"/>
            <a:ext cx="472992" cy="1160900"/>
          </a:xfrm>
          <a:prstGeom prst="bentConnector3">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2" name="Connecteur : en angle 41">
            <a:extLst>
              <a:ext uri="{FF2B5EF4-FFF2-40B4-BE49-F238E27FC236}">
                <a16:creationId xmlns:a16="http://schemas.microsoft.com/office/drawing/2014/main" id="{1E283A2B-9D99-03F0-4216-E25A5EDA42AF}"/>
              </a:ext>
            </a:extLst>
          </p:cNvPr>
          <p:cNvCxnSpPr>
            <a:cxnSpLocks/>
            <a:stCxn id="3" idx="2"/>
            <a:endCxn id="12" idx="0"/>
          </p:cNvCxnSpPr>
          <p:nvPr/>
        </p:nvCxnSpPr>
        <p:spPr>
          <a:xfrm rot="16200000" flipH="1">
            <a:off x="3264352" y="1721572"/>
            <a:ext cx="460629" cy="1226052"/>
          </a:xfrm>
          <a:prstGeom prst="bentConnector3">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8" name="Connecteur : en angle 47">
            <a:extLst>
              <a:ext uri="{FF2B5EF4-FFF2-40B4-BE49-F238E27FC236}">
                <a16:creationId xmlns:a16="http://schemas.microsoft.com/office/drawing/2014/main" id="{44B9D108-6EF7-2015-C099-07E4F51D1C9C}"/>
              </a:ext>
            </a:extLst>
          </p:cNvPr>
          <p:cNvCxnSpPr>
            <a:cxnSpLocks/>
          </p:cNvCxnSpPr>
          <p:nvPr/>
        </p:nvCxnSpPr>
        <p:spPr>
          <a:xfrm rot="5400000" flipH="1" flipV="1">
            <a:off x="3237793" y="3010829"/>
            <a:ext cx="650502" cy="1388308"/>
          </a:xfrm>
          <a:prstGeom prst="bentConnector3">
            <a:avLst>
              <a:gd name="adj1" fmla="val 50000"/>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4" name="Connecteur : en angle 53">
            <a:extLst>
              <a:ext uri="{FF2B5EF4-FFF2-40B4-BE49-F238E27FC236}">
                <a16:creationId xmlns:a16="http://schemas.microsoft.com/office/drawing/2014/main" id="{65544522-B6AA-4D9D-A000-64D7CC0AC493}"/>
              </a:ext>
            </a:extLst>
          </p:cNvPr>
          <p:cNvCxnSpPr>
            <a:cxnSpLocks/>
          </p:cNvCxnSpPr>
          <p:nvPr/>
        </p:nvCxnSpPr>
        <p:spPr>
          <a:xfrm rot="16200000" flipH="1">
            <a:off x="1992456" y="3175412"/>
            <a:ext cx="639994" cy="1116000"/>
          </a:xfrm>
          <a:prstGeom prst="bentConnector3">
            <a:avLst>
              <a:gd name="adj1" fmla="val 45574"/>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2" name="Connecteur droit avec flèche 61">
            <a:extLst>
              <a:ext uri="{FF2B5EF4-FFF2-40B4-BE49-F238E27FC236}">
                <a16:creationId xmlns:a16="http://schemas.microsoft.com/office/drawing/2014/main" id="{C9604663-F41E-8F15-553E-8CCF85CA8610}"/>
              </a:ext>
            </a:extLst>
          </p:cNvPr>
          <p:cNvCxnSpPr>
            <a:cxnSpLocks/>
            <a:stCxn id="10" idx="3"/>
            <a:endCxn id="5" idx="1"/>
          </p:cNvCxnSpPr>
          <p:nvPr/>
        </p:nvCxnSpPr>
        <p:spPr>
          <a:xfrm>
            <a:off x="7306008" y="2999311"/>
            <a:ext cx="269982" cy="0"/>
          </a:xfrm>
          <a:prstGeom prst="straightConnector1">
            <a:avLst/>
          </a:prstGeom>
          <a:ln w="28575">
            <a:solidFill>
              <a:schemeClr val="bg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3" name="Connecteur droit avec flèche 62">
            <a:extLst>
              <a:ext uri="{FF2B5EF4-FFF2-40B4-BE49-F238E27FC236}">
                <a16:creationId xmlns:a16="http://schemas.microsoft.com/office/drawing/2014/main" id="{AFE5E62E-31FB-563D-0EAD-9A1289F5C092}"/>
              </a:ext>
            </a:extLst>
          </p:cNvPr>
          <p:cNvCxnSpPr/>
          <p:nvPr/>
        </p:nvCxnSpPr>
        <p:spPr>
          <a:xfrm flipV="1">
            <a:off x="9473107" y="3100453"/>
            <a:ext cx="269982" cy="5254"/>
          </a:xfrm>
          <a:prstGeom prst="straightConnector1">
            <a:avLst/>
          </a:prstGeom>
          <a:ln w="28575">
            <a:solidFill>
              <a:schemeClr val="bg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5" name="Connecteur droit avec flèche 64">
            <a:extLst>
              <a:ext uri="{FF2B5EF4-FFF2-40B4-BE49-F238E27FC236}">
                <a16:creationId xmlns:a16="http://schemas.microsoft.com/office/drawing/2014/main" id="{F88C0238-FB65-4675-A9B9-C3F5F2498FA5}"/>
              </a:ext>
            </a:extLst>
          </p:cNvPr>
          <p:cNvCxnSpPr>
            <a:cxnSpLocks/>
          </p:cNvCxnSpPr>
          <p:nvPr/>
        </p:nvCxnSpPr>
        <p:spPr>
          <a:xfrm flipV="1">
            <a:off x="10691648" y="3448251"/>
            <a:ext cx="0" cy="560351"/>
          </a:xfrm>
          <a:prstGeom prst="straightConnector1">
            <a:avLst/>
          </a:prstGeom>
          <a:ln>
            <a:solidFill>
              <a:schemeClr val="bg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7" name="Connecteur droit avec flèche 66">
            <a:extLst>
              <a:ext uri="{FF2B5EF4-FFF2-40B4-BE49-F238E27FC236}">
                <a16:creationId xmlns:a16="http://schemas.microsoft.com/office/drawing/2014/main" id="{CD7F2A7D-05A0-FD01-4987-3AF6290F831A}"/>
              </a:ext>
            </a:extLst>
          </p:cNvPr>
          <p:cNvCxnSpPr>
            <a:cxnSpLocks/>
          </p:cNvCxnSpPr>
          <p:nvPr/>
        </p:nvCxnSpPr>
        <p:spPr>
          <a:xfrm flipV="1">
            <a:off x="7459371" y="3679762"/>
            <a:ext cx="0" cy="338259"/>
          </a:xfrm>
          <a:prstGeom prst="straightConnector1">
            <a:avLst/>
          </a:prstGeom>
          <a:ln>
            <a:solidFill>
              <a:schemeClr val="bg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Connecteur : en angle 71">
            <a:extLst>
              <a:ext uri="{FF2B5EF4-FFF2-40B4-BE49-F238E27FC236}">
                <a16:creationId xmlns:a16="http://schemas.microsoft.com/office/drawing/2014/main" id="{F1442626-9522-578C-785F-8DC769699330}"/>
              </a:ext>
            </a:extLst>
          </p:cNvPr>
          <p:cNvCxnSpPr>
            <a:cxnSpLocks/>
            <a:endCxn id="18" idx="1"/>
          </p:cNvCxnSpPr>
          <p:nvPr/>
        </p:nvCxnSpPr>
        <p:spPr>
          <a:xfrm>
            <a:off x="1250601" y="4784987"/>
            <a:ext cx="786961" cy="487495"/>
          </a:xfrm>
          <a:prstGeom prst="bentConnector3">
            <a:avLst>
              <a:gd name="adj1" fmla="val 50000"/>
            </a:avLst>
          </a:prstGeom>
          <a:ln>
            <a:solidFill>
              <a:schemeClr val="bg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 coins arrondis 18">
            <a:extLst>
              <a:ext uri="{FF2B5EF4-FFF2-40B4-BE49-F238E27FC236}">
                <a16:creationId xmlns:a16="http://schemas.microsoft.com/office/drawing/2014/main" id="{4AF8C33F-DF62-4BC6-EC63-5F2CAC55AA5A}"/>
              </a:ext>
            </a:extLst>
          </p:cNvPr>
          <p:cNvSpPr/>
          <p:nvPr/>
        </p:nvSpPr>
        <p:spPr>
          <a:xfrm>
            <a:off x="6454587" y="4033611"/>
            <a:ext cx="2521743" cy="791588"/>
          </a:xfrm>
          <a:prstGeom prst="roundRect">
            <a:avLst/>
          </a:prstGeom>
          <a:solidFill>
            <a:schemeClr val="bg1"/>
          </a:solidFill>
          <a:ln w="12700">
            <a:solidFill>
              <a:schemeClr val="bg1">
                <a:lumMod val="50000"/>
                <a:lumOff val="5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a:latin typeface="Avenir Next LT Pro" panose="020B0504020202020204" pitchFamily="34" charset="0"/>
              </a:rPr>
              <a:t>Perception de</a:t>
            </a:r>
            <a:br>
              <a:rPr lang="fr-CA">
                <a:latin typeface="Avenir Next LT Pro" panose="020B0504020202020204" pitchFamily="34" charset="0"/>
              </a:rPr>
            </a:br>
            <a:r>
              <a:rPr lang="fr-CA">
                <a:latin typeface="Avenir Next LT Pro" panose="020B0504020202020204" pitchFamily="34" charset="0"/>
              </a:rPr>
              <a:t>ses capacités </a:t>
            </a:r>
          </a:p>
        </p:txBody>
      </p:sp>
      <p:cxnSp>
        <p:nvCxnSpPr>
          <p:cNvPr id="49" name="Connecteur droit avec flèche 48">
            <a:extLst>
              <a:ext uri="{FF2B5EF4-FFF2-40B4-BE49-F238E27FC236}">
                <a16:creationId xmlns:a16="http://schemas.microsoft.com/office/drawing/2014/main" id="{F4C2581D-1D8F-1C64-D43C-C6B95B65F0F6}"/>
              </a:ext>
            </a:extLst>
          </p:cNvPr>
          <p:cNvCxnSpPr>
            <a:cxnSpLocks/>
          </p:cNvCxnSpPr>
          <p:nvPr/>
        </p:nvCxnSpPr>
        <p:spPr>
          <a:xfrm>
            <a:off x="6454588" y="3671135"/>
            <a:ext cx="2061731" cy="0"/>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 name="Connecteur droit avec flèche 51">
            <a:extLst>
              <a:ext uri="{FF2B5EF4-FFF2-40B4-BE49-F238E27FC236}">
                <a16:creationId xmlns:a16="http://schemas.microsoft.com/office/drawing/2014/main" id="{A07B3AE2-C4CD-7366-984B-1DCDB6C35CCA}"/>
              </a:ext>
            </a:extLst>
          </p:cNvPr>
          <p:cNvCxnSpPr>
            <a:cxnSpLocks/>
          </p:cNvCxnSpPr>
          <p:nvPr/>
        </p:nvCxnSpPr>
        <p:spPr>
          <a:xfrm flipV="1">
            <a:off x="8516319" y="3403346"/>
            <a:ext cx="0" cy="282600"/>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Connecteur droit avec flèche 55">
            <a:extLst>
              <a:ext uri="{FF2B5EF4-FFF2-40B4-BE49-F238E27FC236}">
                <a16:creationId xmlns:a16="http://schemas.microsoft.com/office/drawing/2014/main" id="{CF6AC04D-135F-345A-B913-429052E68FD5}"/>
              </a:ext>
            </a:extLst>
          </p:cNvPr>
          <p:cNvCxnSpPr>
            <a:cxnSpLocks/>
          </p:cNvCxnSpPr>
          <p:nvPr/>
        </p:nvCxnSpPr>
        <p:spPr>
          <a:xfrm flipV="1">
            <a:off x="6454588" y="3403348"/>
            <a:ext cx="0" cy="282600"/>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Rectangle : coins arrondis 40">
            <a:extLst>
              <a:ext uri="{FF2B5EF4-FFF2-40B4-BE49-F238E27FC236}">
                <a16:creationId xmlns:a16="http://schemas.microsoft.com/office/drawing/2014/main" id="{7231DC6B-2EFC-72EF-1EDB-6C6BE91B41B0}"/>
              </a:ext>
            </a:extLst>
          </p:cNvPr>
          <p:cNvSpPr/>
          <p:nvPr/>
        </p:nvSpPr>
        <p:spPr>
          <a:xfrm>
            <a:off x="4707324" y="4961205"/>
            <a:ext cx="2868666" cy="619337"/>
          </a:xfrm>
          <a:prstGeom prst="roundRect">
            <a:avLst/>
          </a:prstGeom>
          <a:solidFill>
            <a:schemeClr val="bg1"/>
          </a:solidFill>
          <a:ln w="12700">
            <a:solidFill>
              <a:schemeClr val="bg1">
                <a:lumMod val="50000"/>
                <a:lumOff val="5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a:latin typeface="Avenir Next LT Pro" panose="020B0504020202020204" pitchFamily="34" charset="0"/>
              </a:rPr>
              <a:t>Sentiment d’efficacité personnelle (SEP)</a:t>
            </a:r>
          </a:p>
        </p:txBody>
      </p:sp>
      <p:cxnSp>
        <p:nvCxnSpPr>
          <p:cNvPr id="46" name="Connecteur droit avec flèche 45">
            <a:extLst>
              <a:ext uri="{FF2B5EF4-FFF2-40B4-BE49-F238E27FC236}">
                <a16:creationId xmlns:a16="http://schemas.microsoft.com/office/drawing/2014/main" id="{B03A8138-E95E-F154-ADD3-9EC63DC7146D}"/>
              </a:ext>
            </a:extLst>
          </p:cNvPr>
          <p:cNvCxnSpPr>
            <a:cxnSpLocks/>
          </p:cNvCxnSpPr>
          <p:nvPr/>
        </p:nvCxnSpPr>
        <p:spPr>
          <a:xfrm flipV="1">
            <a:off x="5306459" y="4448563"/>
            <a:ext cx="0" cy="503999"/>
          </a:xfrm>
          <a:prstGeom prst="straightConnector1">
            <a:avLst/>
          </a:prstGeom>
          <a:ln>
            <a:solidFill>
              <a:schemeClr val="bg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Connecteur droit avec flèche 49">
            <a:extLst>
              <a:ext uri="{FF2B5EF4-FFF2-40B4-BE49-F238E27FC236}">
                <a16:creationId xmlns:a16="http://schemas.microsoft.com/office/drawing/2014/main" id="{00AEE468-4A7F-465C-D366-2BECBA2D6DB2}"/>
              </a:ext>
            </a:extLst>
          </p:cNvPr>
          <p:cNvCxnSpPr>
            <a:cxnSpLocks/>
          </p:cNvCxnSpPr>
          <p:nvPr/>
        </p:nvCxnSpPr>
        <p:spPr>
          <a:xfrm>
            <a:off x="3906117" y="4437061"/>
            <a:ext cx="2556000" cy="0"/>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Rectangle : coins arrondis 5">
            <a:extLst>
              <a:ext uri="{FF2B5EF4-FFF2-40B4-BE49-F238E27FC236}">
                <a16:creationId xmlns:a16="http://schemas.microsoft.com/office/drawing/2014/main" id="{0CFCEF0E-C9ED-D518-AA79-14F599099EB9}"/>
              </a:ext>
            </a:extLst>
          </p:cNvPr>
          <p:cNvSpPr/>
          <p:nvPr/>
        </p:nvSpPr>
        <p:spPr>
          <a:xfrm>
            <a:off x="3149516" y="5808525"/>
            <a:ext cx="4031567" cy="487812"/>
          </a:xfrm>
          <a:prstGeom prst="roundRect">
            <a:avLst/>
          </a:prstGeom>
          <a:solidFill>
            <a:schemeClr val="bg1"/>
          </a:solidFill>
          <a:ln w="12700">
            <a:solidFill>
              <a:schemeClr val="bg1">
                <a:lumMod val="50000"/>
                <a:lumOff val="5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b="1" dirty="0">
                <a:solidFill>
                  <a:srgbClr val="92D051"/>
                </a:solidFill>
                <a:latin typeface="Avenir Next LT Pro" panose="020B0504020202020204" pitchFamily="34" charset="0"/>
              </a:rPr>
              <a:t>Engagement vers l’action</a:t>
            </a:r>
          </a:p>
        </p:txBody>
      </p:sp>
      <p:cxnSp>
        <p:nvCxnSpPr>
          <p:cNvPr id="7" name="Connecteur droit avec flèche 6">
            <a:extLst>
              <a:ext uri="{FF2B5EF4-FFF2-40B4-BE49-F238E27FC236}">
                <a16:creationId xmlns:a16="http://schemas.microsoft.com/office/drawing/2014/main" id="{413B21E5-7BA8-7A12-3984-B9B1B517E0C7}"/>
              </a:ext>
            </a:extLst>
          </p:cNvPr>
          <p:cNvCxnSpPr>
            <a:cxnSpLocks/>
          </p:cNvCxnSpPr>
          <p:nvPr/>
        </p:nvCxnSpPr>
        <p:spPr>
          <a:xfrm flipV="1">
            <a:off x="7181083" y="6031644"/>
            <a:ext cx="3492000" cy="2934"/>
          </a:xfrm>
          <a:prstGeom prst="straightConnector1">
            <a:avLst/>
          </a:prstGeom>
          <a:ln>
            <a:solidFill>
              <a:schemeClr val="bg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Connecteur droit avec flèche 7">
            <a:extLst>
              <a:ext uri="{FF2B5EF4-FFF2-40B4-BE49-F238E27FC236}">
                <a16:creationId xmlns:a16="http://schemas.microsoft.com/office/drawing/2014/main" id="{889A89D3-154D-1ABE-3360-BAEDAA73FCDE}"/>
              </a:ext>
            </a:extLst>
          </p:cNvPr>
          <p:cNvCxnSpPr>
            <a:cxnSpLocks/>
          </p:cNvCxnSpPr>
          <p:nvPr/>
        </p:nvCxnSpPr>
        <p:spPr>
          <a:xfrm flipH="1" flipV="1">
            <a:off x="10673083" y="4952562"/>
            <a:ext cx="14494" cy="1100713"/>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7F1C01DF-3A0C-34D1-0421-20281A034756}"/>
              </a:ext>
            </a:extLst>
          </p:cNvPr>
          <p:cNvCxnSpPr>
            <a:cxnSpLocks/>
          </p:cNvCxnSpPr>
          <p:nvPr/>
        </p:nvCxnSpPr>
        <p:spPr>
          <a:xfrm flipV="1">
            <a:off x="8976332" y="5293596"/>
            <a:ext cx="0" cy="720000"/>
          </a:xfrm>
          <a:prstGeom prst="straightConnector1">
            <a:avLst/>
          </a:prstGeom>
          <a:ln>
            <a:solidFill>
              <a:schemeClr val="bg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5ED6CE53-86AD-A9BC-8861-BDF76CCB63C8}"/>
              </a:ext>
            </a:extLst>
          </p:cNvPr>
          <p:cNvCxnSpPr>
            <a:cxnSpLocks/>
          </p:cNvCxnSpPr>
          <p:nvPr/>
        </p:nvCxnSpPr>
        <p:spPr>
          <a:xfrm>
            <a:off x="7575990" y="5296162"/>
            <a:ext cx="1404000" cy="0"/>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Connecteur droit avec flèche 52">
            <a:extLst>
              <a:ext uri="{FF2B5EF4-FFF2-40B4-BE49-F238E27FC236}">
                <a16:creationId xmlns:a16="http://schemas.microsoft.com/office/drawing/2014/main" id="{8BE4FEA2-FE21-4839-D3AB-3816649B11B8}"/>
              </a:ext>
            </a:extLst>
          </p:cNvPr>
          <p:cNvCxnSpPr>
            <a:cxnSpLocks/>
          </p:cNvCxnSpPr>
          <p:nvPr/>
        </p:nvCxnSpPr>
        <p:spPr>
          <a:xfrm flipV="1">
            <a:off x="2404655" y="5593862"/>
            <a:ext cx="0" cy="432000"/>
          </a:xfrm>
          <a:prstGeom prst="straightConnector1">
            <a:avLst/>
          </a:prstGeom>
          <a:ln>
            <a:solidFill>
              <a:schemeClr val="bg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 name="Connecteur droit avec flèche 56">
            <a:extLst>
              <a:ext uri="{FF2B5EF4-FFF2-40B4-BE49-F238E27FC236}">
                <a16:creationId xmlns:a16="http://schemas.microsoft.com/office/drawing/2014/main" id="{DAFBD970-E596-3584-16E9-C9001512171C}"/>
              </a:ext>
            </a:extLst>
          </p:cNvPr>
          <p:cNvCxnSpPr>
            <a:cxnSpLocks/>
          </p:cNvCxnSpPr>
          <p:nvPr/>
        </p:nvCxnSpPr>
        <p:spPr>
          <a:xfrm flipH="1">
            <a:off x="2404655" y="6045495"/>
            <a:ext cx="704884" cy="0"/>
          </a:xfrm>
          <a:prstGeom prst="straightConnector1">
            <a:avLst/>
          </a:prstGeom>
          <a:ln>
            <a:solidFill>
              <a:schemeClr val="bg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39BA6E8B-667B-4439-7C01-D5535B9459E7}"/>
              </a:ext>
            </a:extLst>
          </p:cNvPr>
          <p:cNvCxnSpPr>
            <a:cxnSpLocks/>
          </p:cNvCxnSpPr>
          <p:nvPr/>
        </p:nvCxnSpPr>
        <p:spPr>
          <a:xfrm flipH="1">
            <a:off x="4348207" y="5270874"/>
            <a:ext cx="359117" cy="1608"/>
          </a:xfrm>
          <a:prstGeom prst="straightConnector1">
            <a:avLst/>
          </a:prstGeom>
          <a:ln>
            <a:solidFill>
              <a:schemeClr val="bg1">
                <a:lumMod val="50000"/>
                <a:lumOff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3D6CCB41-267D-ACF3-100B-CA88C3230D5F}"/>
              </a:ext>
            </a:extLst>
          </p:cNvPr>
          <p:cNvSpPr txBox="1"/>
          <p:nvPr/>
        </p:nvSpPr>
        <p:spPr>
          <a:xfrm>
            <a:off x="705092" y="398976"/>
            <a:ext cx="8501969" cy="646331"/>
          </a:xfrm>
          <a:prstGeom prst="rect">
            <a:avLst/>
          </a:prstGeom>
          <a:noFill/>
        </p:spPr>
        <p:txBody>
          <a:bodyPr wrap="square" rtlCol="0">
            <a:spAutoFit/>
          </a:bodyPr>
          <a:lstStyle/>
          <a:p>
            <a:r>
              <a:rPr lang="fr-CA" sz="3600">
                <a:latin typeface="Avenir Next LT Pro" panose="020B0504020202020204" pitchFamily="34" charset="0"/>
              </a:rPr>
              <a:t>Dimensions du pouvoir agir individuel</a:t>
            </a:r>
          </a:p>
        </p:txBody>
      </p:sp>
    </p:spTree>
    <p:extLst>
      <p:ext uri="{BB962C8B-B14F-4D97-AF65-F5344CB8AC3E}">
        <p14:creationId xmlns:p14="http://schemas.microsoft.com/office/powerpoint/2010/main" val="432644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3E4F19A7-A959-40BB-972C-4880BAF8EB09}"/>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621EDC374B22D489974F1DD93706512" ma:contentTypeVersion="21" ma:contentTypeDescription="Crée un document." ma:contentTypeScope="" ma:versionID="978ea77b9807785782f8ac771c7211be">
  <xsd:schema xmlns:xsd="http://www.w3.org/2001/XMLSchema" xmlns:xs="http://www.w3.org/2001/XMLSchema" xmlns:p="http://schemas.microsoft.com/office/2006/metadata/properties" xmlns:ns2="504bdd90-ab6c-45ff-8449-b0469fd26ebc" xmlns:ns3="b185374e-b59c-4a00-ba77-bbd77fc78661" xmlns:ns4="193c72ab-d073-4cdf-9145-d2f53bccd4ad" targetNamespace="http://schemas.microsoft.com/office/2006/metadata/properties" ma:root="true" ma:fieldsID="9795b1953218c9769294afca187a110f" ns2:_="" ns3:_="" ns4:_="">
    <xsd:import namespace="504bdd90-ab6c-45ff-8449-b0469fd26ebc"/>
    <xsd:import namespace="b185374e-b59c-4a00-ba77-bbd77fc78661"/>
    <xsd:import namespace="193c72ab-d073-4cdf-9145-d2f53bccd4a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DateTaken" minOccurs="0"/>
                <xsd:element ref="ns2:MediaServiceGenerationTime" minOccurs="0"/>
                <xsd:element ref="ns2:MediaServiceEventHashCode" minOccurs="0"/>
                <xsd:element ref="ns2:MediaServiceLocation" minOccurs="0"/>
                <xsd:element ref="ns2:MediaServiceAutoKeyPoints" minOccurs="0"/>
                <xsd:element ref="ns2:MediaServiceKeyPoints" minOccurs="0"/>
                <xsd:element ref="ns2:MediaLengthInSeconds" minOccurs="0"/>
                <xsd:element ref="ns2:Descriptionducontenu" minOccurs="0"/>
                <xsd:element ref="ns2:lcf76f155ced4ddcb4097134ff3c332f" minOccurs="0"/>
                <xsd:element ref="ns4:TaxCatchAll" minOccurs="0"/>
                <xsd:element ref="ns2:Cr_x00e9__x00e9_le"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04bdd90-ab6c-45ff-8449-b0469fd26e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Descriptionducontenu" ma:index="21" nillable="true" ma:displayName="Description du contenu" ma:internalName="Descriptionducontenu">
      <xsd:simpleType>
        <xsd:restriction base="dms:Text">
          <xsd:maxLength value="255"/>
        </xsd:restriction>
      </xsd:simpleType>
    </xsd:element>
    <xsd:element name="lcf76f155ced4ddcb4097134ff3c332f" ma:index="23" nillable="true" ma:taxonomy="true" ma:internalName="lcf76f155ced4ddcb4097134ff3c332f" ma:taxonomyFieldName="MediaServiceImageTags" ma:displayName="Balises d’images" ma:readOnly="false" ma:fieldId="{5cf76f15-5ced-4ddc-b409-7134ff3c332f}" ma:taxonomyMulti="true" ma:sspId="e3e440c5-a2bc-486d-a304-248503315fda" ma:termSetId="09814cd3-568e-fe90-9814-8d621ff8fb84" ma:anchorId="fba54fb3-c3e1-fe81-a776-ca4b69148c4d" ma:open="true" ma:isKeyword="false">
      <xsd:complexType>
        <xsd:sequence>
          <xsd:element ref="pc:Terms" minOccurs="0" maxOccurs="1"/>
        </xsd:sequence>
      </xsd:complexType>
    </xsd:element>
    <xsd:element name="Cr_x00e9__x00e9_le" ma:index="25" nillable="true" ma:displayName="Créé le" ma:default="[today]" ma:format="DateOnly" ma:internalName="Cr_x00e9__x00e9_le">
      <xsd:simpleType>
        <xsd:restriction base="dms:DateTime"/>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185374e-b59c-4a00-ba77-bbd77fc78661"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93c72ab-d073-4cdf-9145-d2f53bccd4ad"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c3420a29-c42e-45a8-b014-d5bee37a5928}" ma:internalName="TaxCatchAll" ma:showField="CatchAllData" ma:web="b185374e-b59c-4a00-ba77-bbd77fc7866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ducontenu xmlns="504bdd90-ab6c-45ff-8449-b0469fd26ebc" xsi:nil="true"/>
    <lcf76f155ced4ddcb4097134ff3c332f xmlns="504bdd90-ab6c-45ff-8449-b0469fd26ebc">
      <Terms xmlns="http://schemas.microsoft.com/office/infopath/2007/PartnerControls"/>
    </lcf76f155ced4ddcb4097134ff3c332f>
    <TaxCatchAll xmlns="193c72ab-d073-4cdf-9145-d2f53bccd4ad" xsi:nil="true"/>
    <Cr_x00e9__x00e9_le xmlns="504bdd90-ab6c-45ff-8449-b0469fd26ebc">2025-04-28T12:28:56+00:00</Cr_x00e9__x00e9_le>
  </documentManagement>
</p:properties>
</file>

<file path=customXml/itemProps1.xml><?xml version="1.0" encoding="utf-8"?>
<ds:datastoreItem xmlns:ds="http://schemas.openxmlformats.org/officeDocument/2006/customXml" ds:itemID="{682A9021-7E39-4F62-BD3A-854E137A5DAF}"/>
</file>

<file path=customXml/itemProps2.xml><?xml version="1.0" encoding="utf-8"?>
<ds:datastoreItem xmlns:ds="http://schemas.openxmlformats.org/officeDocument/2006/customXml" ds:itemID="{58AAF623-9062-477A-B06D-FD94CBA06125}"/>
</file>

<file path=customXml/itemProps3.xml><?xml version="1.0" encoding="utf-8"?>
<ds:datastoreItem xmlns:ds="http://schemas.openxmlformats.org/officeDocument/2006/customXml" ds:itemID="{414BF9B4-F75C-420A-B08B-4BC205C4AB94}"/>
</file>

<file path=docProps/app.xml><?xml version="1.0" encoding="utf-8"?>
<Properties xmlns="http://schemas.openxmlformats.org/officeDocument/2006/extended-properties" xmlns:vt="http://schemas.openxmlformats.org/officeDocument/2006/docPropsVTypes">
  <Template>Office 2013 - 2022 Theme</Template>
  <TotalTime>3</TotalTime>
  <Words>1459</Words>
  <Application>Microsoft Office PowerPoint</Application>
  <PresentationFormat>Grand écran</PresentationFormat>
  <Paragraphs>105</Paragraphs>
  <Slides>18</Slides>
  <Notes>3</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18</vt:i4>
      </vt:variant>
    </vt:vector>
  </HeadingPairs>
  <TitlesOfParts>
    <vt:vector size="26" baseType="lpstr">
      <vt:lpstr>Aptos</vt:lpstr>
      <vt:lpstr>Arial</vt:lpstr>
      <vt:lpstr>Avenir Next</vt:lpstr>
      <vt:lpstr>Avenir Next LT Pro</vt:lpstr>
      <vt:lpstr>Calibri</vt:lpstr>
      <vt:lpstr>Calibri Light</vt:lpstr>
      <vt:lpstr>Symbol</vt:lpstr>
      <vt:lpstr>Thème Office</vt:lpstr>
      <vt:lpstr>Accroitre le pouvoir agir  des équipes responsables de la conseillance pédagogique:  quelles voies, pour quelles influences?</vt:lpstr>
      <vt:lpstr>Deux parties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Sentiment d’efficacité collective (SEC)</vt:lpstr>
      <vt:lpstr>Sentiment d’efficacité collective (SEC)</vt:lpstr>
      <vt:lpstr>Sentiment d’efficacité collective (SEC)</vt:lpstr>
      <vt:lpstr>Présentation PowerPoint</vt:lpstr>
      <vt:lpstr>Présentation PowerPoint</vt:lpstr>
      <vt:lpstr>Présentation PowerPoint</vt:lpstr>
      <vt:lpstr>Références</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Cultiver le pouvoir agir des personnes enseignantes en contexte de changement</dc:title>
  <dc:creator>Doré, Roxane</dc:creator>
  <cp:lastModifiedBy>Nassima Boudi</cp:lastModifiedBy>
  <cp:revision>3</cp:revision>
  <dcterms:created xsi:type="dcterms:W3CDTF">2024-05-23T14:52:02Z</dcterms:created>
  <dcterms:modified xsi:type="dcterms:W3CDTF">2025-04-28T12:29:01Z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0x0101005621EDC374B22D489974F1DD93706512</vt:lpwstr>
  </property>
</Properties>
</file>